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11" r:id="rId3"/>
    <p:sldId id="312" r:id="rId4"/>
    <p:sldId id="313" r:id="rId5"/>
    <p:sldId id="314" r:id="rId6"/>
    <p:sldId id="315" r:id="rId7"/>
    <p:sldId id="316" r:id="rId8"/>
    <p:sldId id="317" r:id="rId9"/>
    <p:sldId id="318" r:id="rId10"/>
    <p:sldId id="319" r:id="rId11"/>
    <p:sldId id="320" r:id="rId12"/>
    <p:sldId id="321" r:id="rId13"/>
    <p:sldId id="322" r:id="rId14"/>
    <p:sldId id="323" r:id="rId15"/>
    <p:sldId id="324" r:id="rId16"/>
    <p:sldId id="325" r:id="rId17"/>
    <p:sldId id="326"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5" r:id="rId32"/>
    <p:sldId id="347" r:id="rId33"/>
    <p:sldId id="349" r:id="rId34"/>
    <p:sldId id="350" r:id="rId35"/>
    <p:sldId id="352" r:id="rId36"/>
    <p:sldId id="353" r:id="rId37"/>
    <p:sldId id="356" r:id="rId38"/>
    <p:sldId id="357" r:id="rId39"/>
    <p:sldId id="358" r:id="rId40"/>
    <p:sldId id="359" r:id="rId41"/>
    <p:sldId id="360" r:id="rId42"/>
    <p:sldId id="363" r:id="rId43"/>
    <p:sldId id="364"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82" r:id="rId57"/>
    <p:sldId id="383" r:id="rId58"/>
    <p:sldId id="386" r:id="rId59"/>
    <p:sldId id="387" r:id="rId60"/>
    <p:sldId id="388" r:id="rId61"/>
    <p:sldId id="389" r:id="rId62"/>
    <p:sldId id="390" r:id="rId63"/>
    <p:sldId id="391" r:id="rId64"/>
    <p:sldId id="392" r:id="rId65"/>
    <p:sldId id="393" r:id="rId66"/>
    <p:sldId id="394" r:id="rId67"/>
    <p:sldId id="397" r:id="rId68"/>
    <p:sldId id="398" r:id="rId69"/>
    <p:sldId id="399" r:id="rId70"/>
    <p:sldId id="400" r:id="rId71"/>
    <p:sldId id="401" r:id="rId72"/>
    <p:sldId id="402" r:id="rId73"/>
    <p:sldId id="403" r:id="rId74"/>
    <p:sldId id="404" r:id="rId75"/>
    <p:sldId id="405" r:id="rId76"/>
    <p:sldId id="406" r:id="rId77"/>
    <p:sldId id="407" r:id="rId78"/>
  </p:sldIdLst>
  <p:sldSz cx="10693400" cy="7562850"/>
  <p:notesSz cx="10693400" cy="756285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1" autoAdjust="0"/>
    <p:restoredTop sz="94660"/>
  </p:normalViewPr>
  <p:slideViewPr>
    <p:cSldViewPr>
      <p:cViewPr varScale="1">
        <p:scale>
          <a:sx n="68" d="100"/>
          <a:sy n="68" d="100"/>
        </p:scale>
        <p:origin x="66" y="82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971150" y="778355"/>
            <a:ext cx="4751099" cy="883919"/>
          </a:xfrm>
          <a:prstGeom prst="rect">
            <a:avLst/>
          </a:prstGeom>
        </p:spPr>
        <p:txBody>
          <a:bodyPr wrap="square" lIns="0" tIns="0" rIns="0" bIns="0">
            <a:spAutoFit/>
          </a:bodyPr>
          <a:lstStyle>
            <a:lvl1pPr>
              <a:defRPr sz="3150" b="0" i="0">
                <a:solidFill>
                  <a:srgbClr val="006666"/>
                </a:solidFill>
                <a:latin typeface="Times New Roman"/>
                <a:cs typeface="Times New Roman"/>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50" b="0" i="0">
                <a:solidFill>
                  <a:schemeClr val="tx1"/>
                </a:solidFill>
                <a:latin typeface="Times New Roman"/>
                <a:cs typeface="Times New Roman"/>
              </a:defRPr>
            </a:lvl1pPr>
          </a:lstStyle>
          <a:p>
            <a:pPr marL="12700">
              <a:lnSpc>
                <a:spcPts val="1250"/>
              </a:lnSpc>
            </a:pPr>
            <a:r>
              <a:rPr spc="-5" dirty="0"/>
              <a:t>Computer</a:t>
            </a:r>
            <a:r>
              <a:rPr spc="10" dirty="0"/>
              <a:t> </a:t>
            </a:r>
            <a:r>
              <a:rPr dirty="0"/>
              <a:t>Graphics</a:t>
            </a:r>
            <a:r>
              <a:rPr spc="5" dirty="0"/>
              <a:t> </a:t>
            </a:r>
            <a:r>
              <a:rPr dirty="0"/>
              <a:t>and</a:t>
            </a:r>
            <a:r>
              <a:rPr spc="10" dirty="0"/>
              <a:t> </a:t>
            </a:r>
            <a:r>
              <a:rPr spc="-5" dirty="0"/>
              <a:t>Computer</a:t>
            </a:r>
            <a:r>
              <a:rPr dirty="0"/>
              <a:t> </a:t>
            </a:r>
            <a:r>
              <a:rPr spc="-15" dirty="0"/>
              <a:t>Vision</a:t>
            </a:r>
            <a:r>
              <a:rPr spc="10" dirty="0"/>
              <a:t> </a:t>
            </a:r>
            <a:r>
              <a:rPr dirty="0"/>
              <a:t>(CGCV)</a:t>
            </a:r>
            <a:r>
              <a:rPr spc="-40" dirty="0"/>
              <a:t> </a:t>
            </a:r>
            <a:r>
              <a:rPr spc="-5"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6" name="Holder 6"/>
          <p:cNvSpPr>
            <a:spLocks noGrp="1"/>
          </p:cNvSpPr>
          <p:nvPr>
            <p:ph type="sldNum" sz="quarter" idx="7"/>
          </p:nvPr>
        </p:nvSpPr>
        <p:spPr/>
        <p:txBody>
          <a:bodyPr lIns="0" tIns="0" rIns="0" bIns="0"/>
          <a:lstStyle>
            <a:lvl1pPr>
              <a:defRPr sz="1050" b="0" i="0">
                <a:solidFill>
                  <a:schemeClr val="tx1"/>
                </a:solidFill>
                <a:latin typeface="Times New Roman"/>
                <a:cs typeface="Times New Roman"/>
              </a:defRPr>
            </a:lvl1pPr>
          </a:lstStyle>
          <a:p>
            <a:pPr marL="38100">
              <a:lnSpc>
                <a:spcPts val="125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006666"/>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050" b="0" i="0">
                <a:solidFill>
                  <a:schemeClr val="tx1"/>
                </a:solidFill>
                <a:latin typeface="Times New Roman"/>
                <a:cs typeface="Times New Roman"/>
              </a:defRPr>
            </a:lvl1pPr>
          </a:lstStyle>
          <a:p>
            <a:pPr marL="12700">
              <a:lnSpc>
                <a:spcPts val="1250"/>
              </a:lnSpc>
            </a:pPr>
            <a:r>
              <a:rPr spc="-5" dirty="0"/>
              <a:t>Computer</a:t>
            </a:r>
            <a:r>
              <a:rPr spc="10" dirty="0"/>
              <a:t> </a:t>
            </a:r>
            <a:r>
              <a:rPr dirty="0"/>
              <a:t>Graphics</a:t>
            </a:r>
            <a:r>
              <a:rPr spc="5" dirty="0"/>
              <a:t> </a:t>
            </a:r>
            <a:r>
              <a:rPr dirty="0"/>
              <a:t>and</a:t>
            </a:r>
            <a:r>
              <a:rPr spc="10" dirty="0"/>
              <a:t> </a:t>
            </a:r>
            <a:r>
              <a:rPr spc="-5" dirty="0"/>
              <a:t>Computer</a:t>
            </a:r>
            <a:r>
              <a:rPr dirty="0"/>
              <a:t> </a:t>
            </a:r>
            <a:r>
              <a:rPr spc="-15" dirty="0"/>
              <a:t>Vision</a:t>
            </a:r>
            <a:r>
              <a:rPr spc="10" dirty="0"/>
              <a:t> </a:t>
            </a:r>
            <a:r>
              <a:rPr dirty="0"/>
              <a:t>(CGCV)</a:t>
            </a:r>
            <a:r>
              <a:rPr spc="-40" dirty="0"/>
              <a:t> </a:t>
            </a:r>
            <a:r>
              <a:rPr spc="-5"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6" name="Holder 6"/>
          <p:cNvSpPr>
            <a:spLocks noGrp="1"/>
          </p:cNvSpPr>
          <p:nvPr>
            <p:ph type="sldNum" sz="quarter" idx="7"/>
          </p:nvPr>
        </p:nvSpPr>
        <p:spPr/>
        <p:txBody>
          <a:bodyPr lIns="0" tIns="0" rIns="0" bIns="0"/>
          <a:lstStyle>
            <a:lvl1pPr>
              <a:defRPr sz="1050" b="0" i="0">
                <a:solidFill>
                  <a:schemeClr val="tx1"/>
                </a:solidFill>
                <a:latin typeface="Times New Roman"/>
                <a:cs typeface="Times New Roman"/>
              </a:defRPr>
            </a:lvl1pPr>
          </a:lstStyle>
          <a:p>
            <a:pPr marL="38100">
              <a:lnSpc>
                <a:spcPts val="125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006666"/>
                </a:solidFill>
                <a:latin typeface="Times New Roman"/>
                <a:cs typeface="Times New Roman"/>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50" b="0" i="0">
                <a:solidFill>
                  <a:schemeClr val="tx1"/>
                </a:solidFill>
                <a:latin typeface="Times New Roman"/>
                <a:cs typeface="Times New Roman"/>
              </a:defRPr>
            </a:lvl1pPr>
          </a:lstStyle>
          <a:p>
            <a:pPr marL="12700">
              <a:lnSpc>
                <a:spcPts val="1250"/>
              </a:lnSpc>
            </a:pPr>
            <a:r>
              <a:rPr spc="-5" dirty="0"/>
              <a:t>Computer</a:t>
            </a:r>
            <a:r>
              <a:rPr spc="10" dirty="0"/>
              <a:t> </a:t>
            </a:r>
            <a:r>
              <a:rPr dirty="0"/>
              <a:t>Graphics</a:t>
            </a:r>
            <a:r>
              <a:rPr spc="5" dirty="0"/>
              <a:t> </a:t>
            </a:r>
            <a:r>
              <a:rPr dirty="0"/>
              <a:t>and</a:t>
            </a:r>
            <a:r>
              <a:rPr spc="10" dirty="0"/>
              <a:t> </a:t>
            </a:r>
            <a:r>
              <a:rPr spc="-5" dirty="0"/>
              <a:t>Computer</a:t>
            </a:r>
            <a:r>
              <a:rPr dirty="0"/>
              <a:t> </a:t>
            </a:r>
            <a:r>
              <a:rPr spc="-15" dirty="0"/>
              <a:t>Vision</a:t>
            </a:r>
            <a:r>
              <a:rPr spc="10" dirty="0"/>
              <a:t> </a:t>
            </a:r>
            <a:r>
              <a:rPr dirty="0"/>
              <a:t>(CGCV)</a:t>
            </a:r>
            <a:r>
              <a:rPr spc="-40" dirty="0"/>
              <a:t> </a:t>
            </a:r>
            <a:r>
              <a:rPr spc="-5" dirty="0"/>
              <a:t>Lab.</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7" name="Holder 7"/>
          <p:cNvSpPr>
            <a:spLocks noGrp="1"/>
          </p:cNvSpPr>
          <p:nvPr>
            <p:ph type="sldNum" sz="quarter" idx="7"/>
          </p:nvPr>
        </p:nvSpPr>
        <p:spPr/>
        <p:txBody>
          <a:bodyPr lIns="0" tIns="0" rIns="0" bIns="0"/>
          <a:lstStyle>
            <a:lvl1pPr>
              <a:defRPr sz="1050" b="0" i="0">
                <a:solidFill>
                  <a:schemeClr val="tx1"/>
                </a:solidFill>
                <a:latin typeface="Times New Roman"/>
                <a:cs typeface="Times New Roman"/>
              </a:defRPr>
            </a:lvl1pPr>
          </a:lstStyle>
          <a:p>
            <a:pPr marL="38100">
              <a:lnSpc>
                <a:spcPts val="125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50" b="0" i="0">
                <a:solidFill>
                  <a:srgbClr val="006666"/>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050" b="0" i="0">
                <a:solidFill>
                  <a:schemeClr val="tx1"/>
                </a:solidFill>
                <a:latin typeface="Times New Roman"/>
                <a:cs typeface="Times New Roman"/>
              </a:defRPr>
            </a:lvl1pPr>
          </a:lstStyle>
          <a:p>
            <a:pPr marL="12700">
              <a:lnSpc>
                <a:spcPts val="1250"/>
              </a:lnSpc>
            </a:pPr>
            <a:r>
              <a:rPr spc="-5" dirty="0"/>
              <a:t>Computer</a:t>
            </a:r>
            <a:r>
              <a:rPr spc="10" dirty="0"/>
              <a:t> </a:t>
            </a:r>
            <a:r>
              <a:rPr dirty="0"/>
              <a:t>Graphics</a:t>
            </a:r>
            <a:r>
              <a:rPr spc="5" dirty="0"/>
              <a:t> </a:t>
            </a:r>
            <a:r>
              <a:rPr dirty="0"/>
              <a:t>and</a:t>
            </a:r>
            <a:r>
              <a:rPr spc="10" dirty="0"/>
              <a:t> </a:t>
            </a:r>
            <a:r>
              <a:rPr spc="-5" dirty="0"/>
              <a:t>Computer</a:t>
            </a:r>
            <a:r>
              <a:rPr dirty="0"/>
              <a:t> </a:t>
            </a:r>
            <a:r>
              <a:rPr spc="-15" dirty="0"/>
              <a:t>Vision</a:t>
            </a:r>
            <a:r>
              <a:rPr spc="10" dirty="0"/>
              <a:t> </a:t>
            </a:r>
            <a:r>
              <a:rPr dirty="0"/>
              <a:t>(CGCV)</a:t>
            </a:r>
            <a:r>
              <a:rPr spc="-40" dirty="0"/>
              <a:t> </a:t>
            </a:r>
            <a:r>
              <a:rPr spc="-5" dirty="0"/>
              <a:t>Lab.</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5" name="Holder 5"/>
          <p:cNvSpPr>
            <a:spLocks noGrp="1"/>
          </p:cNvSpPr>
          <p:nvPr>
            <p:ph type="sldNum" sz="quarter" idx="7"/>
          </p:nvPr>
        </p:nvSpPr>
        <p:spPr/>
        <p:txBody>
          <a:bodyPr lIns="0" tIns="0" rIns="0" bIns="0"/>
          <a:lstStyle>
            <a:lvl1pPr>
              <a:defRPr sz="1050" b="0" i="0">
                <a:solidFill>
                  <a:schemeClr val="tx1"/>
                </a:solidFill>
                <a:latin typeface="Times New Roman"/>
                <a:cs typeface="Times New Roman"/>
              </a:defRPr>
            </a:lvl1pPr>
          </a:lstStyle>
          <a:p>
            <a:pPr marL="38100">
              <a:lnSpc>
                <a:spcPts val="125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50" b="0" i="0">
                <a:solidFill>
                  <a:schemeClr val="tx1"/>
                </a:solidFill>
                <a:latin typeface="Times New Roman"/>
                <a:cs typeface="Times New Roman"/>
              </a:defRPr>
            </a:lvl1pPr>
          </a:lstStyle>
          <a:p>
            <a:pPr marL="12700">
              <a:lnSpc>
                <a:spcPts val="1250"/>
              </a:lnSpc>
            </a:pPr>
            <a:r>
              <a:rPr spc="-5" dirty="0"/>
              <a:t>Computer</a:t>
            </a:r>
            <a:r>
              <a:rPr spc="10" dirty="0"/>
              <a:t> </a:t>
            </a:r>
            <a:r>
              <a:rPr dirty="0"/>
              <a:t>Graphics</a:t>
            </a:r>
            <a:r>
              <a:rPr spc="5" dirty="0"/>
              <a:t> </a:t>
            </a:r>
            <a:r>
              <a:rPr dirty="0"/>
              <a:t>and</a:t>
            </a:r>
            <a:r>
              <a:rPr spc="10" dirty="0"/>
              <a:t> </a:t>
            </a:r>
            <a:r>
              <a:rPr spc="-5" dirty="0"/>
              <a:t>Computer</a:t>
            </a:r>
            <a:r>
              <a:rPr dirty="0"/>
              <a:t> </a:t>
            </a:r>
            <a:r>
              <a:rPr spc="-15" dirty="0"/>
              <a:t>Vision</a:t>
            </a:r>
            <a:r>
              <a:rPr spc="10" dirty="0"/>
              <a:t> </a:t>
            </a:r>
            <a:r>
              <a:rPr dirty="0"/>
              <a:t>(CGCV)</a:t>
            </a:r>
            <a:r>
              <a:rPr spc="-40" dirty="0"/>
              <a:t> </a:t>
            </a:r>
            <a:r>
              <a:rPr spc="-5" dirty="0"/>
              <a:t>Lab.</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4" name="Holder 4"/>
          <p:cNvSpPr>
            <a:spLocks noGrp="1"/>
          </p:cNvSpPr>
          <p:nvPr>
            <p:ph type="sldNum" sz="quarter" idx="7"/>
          </p:nvPr>
        </p:nvSpPr>
        <p:spPr/>
        <p:txBody>
          <a:bodyPr lIns="0" tIns="0" rIns="0" bIns="0"/>
          <a:lstStyle>
            <a:lvl1pPr>
              <a:defRPr sz="1050" b="0" i="0">
                <a:solidFill>
                  <a:schemeClr val="tx1"/>
                </a:solidFill>
                <a:latin typeface="Times New Roman"/>
                <a:cs typeface="Times New Roman"/>
              </a:defRPr>
            </a:lvl1pPr>
          </a:lstStyle>
          <a:p>
            <a:pPr marL="38100">
              <a:lnSpc>
                <a:spcPts val="125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5288"/>
            <a:ext cx="10692765" cy="291465"/>
          </a:xfrm>
          <a:custGeom>
            <a:avLst/>
            <a:gdLst/>
            <a:ahLst/>
            <a:cxnLst/>
            <a:rect l="l" t="t" r="r" b="b"/>
            <a:pathLst>
              <a:path w="10692765" h="291465">
                <a:moveTo>
                  <a:pt x="10692384" y="291083"/>
                </a:moveTo>
                <a:lnTo>
                  <a:pt x="0" y="291083"/>
                </a:lnTo>
                <a:lnTo>
                  <a:pt x="0" y="0"/>
                </a:lnTo>
                <a:lnTo>
                  <a:pt x="10692384" y="0"/>
                </a:lnTo>
                <a:lnTo>
                  <a:pt x="10692384" y="291083"/>
                </a:lnTo>
                <a:close/>
              </a:path>
            </a:pathLst>
          </a:custGeom>
          <a:solidFill>
            <a:srgbClr val="33CCCC"/>
          </a:solidFill>
        </p:spPr>
        <p:txBody>
          <a:bodyPr wrap="square" lIns="0" tIns="0" rIns="0" bIns="0" rtlCol="0"/>
          <a:lstStyle/>
          <a:p>
            <a:endParaRPr/>
          </a:p>
        </p:txBody>
      </p:sp>
      <p:sp>
        <p:nvSpPr>
          <p:cNvPr id="17" name="bg object 17"/>
          <p:cNvSpPr/>
          <p:nvPr/>
        </p:nvSpPr>
        <p:spPr>
          <a:xfrm>
            <a:off x="632460" y="1734311"/>
            <a:ext cx="9525000" cy="10795"/>
          </a:xfrm>
          <a:custGeom>
            <a:avLst/>
            <a:gdLst/>
            <a:ahLst/>
            <a:cxnLst/>
            <a:rect l="l" t="t" r="r" b="b"/>
            <a:pathLst>
              <a:path w="9525000" h="10794">
                <a:moveTo>
                  <a:pt x="9525000" y="10667"/>
                </a:moveTo>
                <a:lnTo>
                  <a:pt x="0" y="10667"/>
                </a:lnTo>
                <a:lnTo>
                  <a:pt x="0" y="0"/>
                </a:lnTo>
                <a:lnTo>
                  <a:pt x="9525000" y="0"/>
                </a:lnTo>
                <a:lnTo>
                  <a:pt x="9525000" y="10667"/>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4687692" y="967215"/>
            <a:ext cx="1318015" cy="506730"/>
          </a:xfrm>
          <a:prstGeom prst="rect">
            <a:avLst/>
          </a:prstGeom>
        </p:spPr>
        <p:txBody>
          <a:bodyPr wrap="square" lIns="0" tIns="0" rIns="0" bIns="0">
            <a:spAutoFit/>
          </a:bodyPr>
          <a:lstStyle>
            <a:lvl1pPr>
              <a:defRPr sz="3150" b="0" i="0">
                <a:solidFill>
                  <a:srgbClr val="006666"/>
                </a:solidFill>
                <a:latin typeface="Times New Roman"/>
                <a:cs typeface="Times New Roman"/>
              </a:defRPr>
            </a:lvl1pPr>
          </a:lstStyle>
          <a:p>
            <a:endParaRPr/>
          </a:p>
        </p:txBody>
      </p:sp>
      <p:sp>
        <p:nvSpPr>
          <p:cNvPr id="3" name="Holder 3"/>
          <p:cNvSpPr>
            <a:spLocks noGrp="1"/>
          </p:cNvSpPr>
          <p:nvPr>
            <p:ph type="body" idx="1"/>
          </p:nvPr>
        </p:nvSpPr>
        <p:spPr>
          <a:xfrm>
            <a:off x="683765" y="1695251"/>
            <a:ext cx="9265920" cy="1697989"/>
          </a:xfrm>
          <a:prstGeom prst="rect">
            <a:avLst/>
          </a:prstGeom>
        </p:spPr>
        <p:txBody>
          <a:bodyPr wrap="square" lIns="0" tIns="0" rIns="0" bIns="0">
            <a:spAutoFit/>
          </a:bodyPr>
          <a:lstStyle>
            <a:lvl1pPr>
              <a:defRPr sz="245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881154" y="6544493"/>
            <a:ext cx="3019425" cy="173990"/>
          </a:xfrm>
          <a:prstGeom prst="rect">
            <a:avLst/>
          </a:prstGeom>
        </p:spPr>
        <p:txBody>
          <a:bodyPr wrap="square" lIns="0" tIns="0" rIns="0" bIns="0">
            <a:spAutoFit/>
          </a:bodyPr>
          <a:lstStyle>
            <a:lvl1pPr>
              <a:defRPr sz="1050" b="0" i="0">
                <a:solidFill>
                  <a:schemeClr val="tx1"/>
                </a:solidFill>
                <a:latin typeface="Times New Roman"/>
                <a:cs typeface="Times New Roman"/>
              </a:defRPr>
            </a:lvl1pPr>
          </a:lstStyle>
          <a:p>
            <a:pPr marL="12700">
              <a:lnSpc>
                <a:spcPts val="1250"/>
              </a:lnSpc>
            </a:pPr>
            <a:r>
              <a:rPr spc="-5" dirty="0"/>
              <a:t>Computer</a:t>
            </a:r>
            <a:r>
              <a:rPr spc="10" dirty="0"/>
              <a:t> </a:t>
            </a:r>
            <a:r>
              <a:rPr dirty="0"/>
              <a:t>Graphics</a:t>
            </a:r>
            <a:r>
              <a:rPr spc="5" dirty="0"/>
              <a:t> </a:t>
            </a:r>
            <a:r>
              <a:rPr dirty="0"/>
              <a:t>and</a:t>
            </a:r>
            <a:r>
              <a:rPr spc="10" dirty="0"/>
              <a:t> </a:t>
            </a:r>
            <a:r>
              <a:rPr spc="-5" dirty="0"/>
              <a:t>Computer</a:t>
            </a:r>
            <a:r>
              <a:rPr dirty="0"/>
              <a:t> </a:t>
            </a:r>
            <a:r>
              <a:rPr spc="-15" dirty="0"/>
              <a:t>Vision</a:t>
            </a:r>
            <a:r>
              <a:rPr spc="10" dirty="0"/>
              <a:t> </a:t>
            </a:r>
            <a:r>
              <a:rPr dirty="0"/>
              <a:t>(CGCV)</a:t>
            </a:r>
            <a:r>
              <a:rPr spc="-40" dirty="0"/>
              <a:t> </a:t>
            </a:r>
            <a:r>
              <a:rPr spc="-5" dirty="0"/>
              <a:t>Lab.</a:t>
            </a: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6" name="Holder 6"/>
          <p:cNvSpPr>
            <a:spLocks noGrp="1"/>
          </p:cNvSpPr>
          <p:nvPr>
            <p:ph type="sldNum" sz="quarter" idx="7"/>
          </p:nvPr>
        </p:nvSpPr>
        <p:spPr>
          <a:xfrm>
            <a:off x="10312834" y="6544493"/>
            <a:ext cx="210820" cy="173990"/>
          </a:xfrm>
          <a:prstGeom prst="rect">
            <a:avLst/>
          </a:prstGeom>
        </p:spPr>
        <p:txBody>
          <a:bodyPr wrap="square" lIns="0" tIns="0" rIns="0" bIns="0">
            <a:spAutoFit/>
          </a:bodyPr>
          <a:lstStyle>
            <a:lvl1pPr>
              <a:defRPr sz="1050" b="0" i="0">
                <a:solidFill>
                  <a:schemeClr val="tx1"/>
                </a:solidFill>
                <a:latin typeface="Times New Roman"/>
                <a:cs typeface="Times New Roman"/>
              </a:defRPr>
            </a:lvl1pPr>
          </a:lstStyle>
          <a:p>
            <a:pPr marL="38100">
              <a:lnSpc>
                <a:spcPts val="125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hyperlink" Target="https://www.anaconda.com/distribution/#download-sec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repo.continuum.io/archive/Anaconda3-5.2.0-MacOSX-x86_64.pkg" TargetMode="External"/><Relationship Id="rId5" Type="http://schemas.openxmlformats.org/officeDocument/2006/relationships/hyperlink" Target="https://repo.continuum.io/archive/Anaconda3-5.2.0-Windows-x86_64.exe" TargetMode="External"/><Relationship Id="rId4" Type="http://schemas.openxmlformats.org/officeDocument/2006/relationships/hyperlink" Target="https://repo.continuum.io/archiv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jp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tiobe.com/tiobe-index/programming-languages-definiti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3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hyperlink" Target="http://yltang.net/tutorial/python/15/" TargetMode="External"/><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91.jpg"/><Relationship Id="rId4" Type="http://schemas.openxmlformats.org/officeDocument/2006/relationships/hyperlink" Target="http://www.numpy.org/"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hyperlink" Target="http://www.python.or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3.jpg"/></Relationships>
</file>

<file path=ppt/slides/_rels/slide6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6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76.jpg"/><Relationship Id="rId7" Type="http://schemas.openxmlformats.org/officeDocument/2006/relationships/image" Target="../media/image99.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www.slideshare.net/skarl86/numpy-tutorialfinal-20160303" TargetMode="External"/><Relationship Id="rId5" Type="http://schemas.openxmlformats.org/officeDocument/2006/relationships/hyperlink" Target="https://morvanzhou.github.io/tutorials/data-manipulation/np-pd/4-1-speed-up-numpy/" TargetMode="External"/><Relationship Id="rId4" Type="http://schemas.openxmlformats.org/officeDocument/2006/relationships/hyperlink" Target="https://zhuanlan.zhihu.com/p/2862643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stackoverflow.blog/2017/09/14/python-growing-quickly/"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95288"/>
            <a:ext cx="10692765" cy="291465"/>
          </a:xfrm>
          <a:custGeom>
            <a:avLst/>
            <a:gdLst/>
            <a:ahLst/>
            <a:cxnLst/>
            <a:rect l="l" t="t" r="r" b="b"/>
            <a:pathLst>
              <a:path w="10692765" h="291465">
                <a:moveTo>
                  <a:pt x="10692384" y="291083"/>
                </a:moveTo>
                <a:lnTo>
                  <a:pt x="0" y="291083"/>
                </a:lnTo>
                <a:lnTo>
                  <a:pt x="0" y="0"/>
                </a:lnTo>
                <a:lnTo>
                  <a:pt x="10692384" y="0"/>
                </a:lnTo>
                <a:lnTo>
                  <a:pt x="10692384" y="291083"/>
                </a:lnTo>
                <a:close/>
              </a:path>
            </a:pathLst>
          </a:custGeom>
          <a:solidFill>
            <a:srgbClr val="33CCCC"/>
          </a:solidFill>
        </p:spPr>
        <p:txBody>
          <a:bodyPr wrap="square" lIns="0" tIns="0" rIns="0" bIns="0" rtlCol="0"/>
          <a:lstStyle/>
          <a:p>
            <a:endParaRPr/>
          </a:p>
        </p:txBody>
      </p:sp>
      <p:pic>
        <p:nvPicPr>
          <p:cNvPr id="3" name="object 3"/>
          <p:cNvPicPr/>
          <p:nvPr/>
        </p:nvPicPr>
        <p:blipFill>
          <a:blip r:embed="rId2" cstate="print"/>
          <a:stretch>
            <a:fillRect/>
          </a:stretch>
        </p:blipFill>
        <p:spPr>
          <a:xfrm>
            <a:off x="177027" y="880656"/>
            <a:ext cx="1138740" cy="894061"/>
          </a:xfrm>
          <a:prstGeom prst="rect">
            <a:avLst/>
          </a:prstGeom>
        </p:spPr>
      </p:pic>
      <p:pic>
        <p:nvPicPr>
          <p:cNvPr id="4" name="object 4"/>
          <p:cNvPicPr/>
          <p:nvPr/>
        </p:nvPicPr>
        <p:blipFill>
          <a:blip r:embed="rId3" cstate="print"/>
          <a:stretch>
            <a:fillRect/>
          </a:stretch>
        </p:blipFill>
        <p:spPr>
          <a:xfrm>
            <a:off x="9304019" y="874775"/>
            <a:ext cx="1247311" cy="934212"/>
          </a:xfrm>
          <a:prstGeom prst="rect">
            <a:avLst/>
          </a:prstGeom>
        </p:spPr>
      </p:pic>
      <p:sp>
        <p:nvSpPr>
          <p:cNvPr id="5" name="object 5"/>
          <p:cNvSpPr/>
          <p:nvPr/>
        </p:nvSpPr>
        <p:spPr>
          <a:xfrm>
            <a:off x="1693163" y="4026408"/>
            <a:ext cx="8464550" cy="12700"/>
          </a:xfrm>
          <a:custGeom>
            <a:avLst/>
            <a:gdLst/>
            <a:ahLst/>
            <a:cxnLst/>
            <a:rect l="l" t="t" r="r" b="b"/>
            <a:pathLst>
              <a:path w="8464550" h="12700">
                <a:moveTo>
                  <a:pt x="8464296" y="12191"/>
                </a:moveTo>
                <a:lnTo>
                  <a:pt x="0" y="12191"/>
                </a:lnTo>
                <a:lnTo>
                  <a:pt x="0" y="0"/>
                </a:lnTo>
                <a:lnTo>
                  <a:pt x="8464296" y="0"/>
                </a:lnTo>
                <a:lnTo>
                  <a:pt x="8464296" y="12191"/>
                </a:lnTo>
                <a:close/>
              </a:path>
            </a:pathLst>
          </a:custGeom>
          <a:solidFill>
            <a:srgbClr val="000000"/>
          </a:solidFill>
        </p:spPr>
        <p:txBody>
          <a:bodyPr wrap="square" lIns="0" tIns="0" rIns="0" bIns="0" rtlCol="0"/>
          <a:lstStyle/>
          <a:p>
            <a:endParaRPr/>
          </a:p>
        </p:txBody>
      </p:sp>
      <p:grpSp>
        <p:nvGrpSpPr>
          <p:cNvPr id="6" name="object 6"/>
          <p:cNvGrpSpPr/>
          <p:nvPr/>
        </p:nvGrpSpPr>
        <p:grpSpPr>
          <a:xfrm>
            <a:off x="0" y="1753672"/>
            <a:ext cx="1336675" cy="3676650"/>
            <a:chOff x="0" y="1753672"/>
            <a:chExt cx="1336675" cy="3676650"/>
          </a:xfrm>
        </p:grpSpPr>
        <p:sp>
          <p:nvSpPr>
            <p:cNvPr id="7" name="object 7"/>
            <p:cNvSpPr/>
            <p:nvPr/>
          </p:nvSpPr>
          <p:spPr>
            <a:xfrm>
              <a:off x="6096" y="2459735"/>
              <a:ext cx="1330960" cy="2970530"/>
            </a:xfrm>
            <a:custGeom>
              <a:avLst/>
              <a:gdLst/>
              <a:ahLst/>
              <a:cxnLst/>
              <a:rect l="l" t="t" r="r" b="b"/>
              <a:pathLst>
                <a:path w="1330960" h="2970529">
                  <a:moveTo>
                    <a:pt x="0" y="2970276"/>
                  </a:moveTo>
                  <a:lnTo>
                    <a:pt x="0" y="0"/>
                  </a:lnTo>
                  <a:lnTo>
                    <a:pt x="53228" y="16862"/>
                  </a:lnTo>
                  <a:lnTo>
                    <a:pt x="105615" y="34722"/>
                  </a:lnTo>
                  <a:lnTo>
                    <a:pt x="157142" y="53561"/>
                  </a:lnTo>
                  <a:lnTo>
                    <a:pt x="207795" y="73361"/>
                  </a:lnTo>
                  <a:lnTo>
                    <a:pt x="257556" y="94103"/>
                  </a:lnTo>
                  <a:lnTo>
                    <a:pt x="306409" y="115768"/>
                  </a:lnTo>
                  <a:lnTo>
                    <a:pt x="354338" y="138339"/>
                  </a:lnTo>
                  <a:lnTo>
                    <a:pt x="401328" y="161797"/>
                  </a:lnTo>
                  <a:lnTo>
                    <a:pt x="447361" y="186123"/>
                  </a:lnTo>
                  <a:lnTo>
                    <a:pt x="492421" y="211298"/>
                  </a:lnTo>
                  <a:lnTo>
                    <a:pt x="536492" y="237305"/>
                  </a:lnTo>
                  <a:lnTo>
                    <a:pt x="579558" y="264125"/>
                  </a:lnTo>
                  <a:lnTo>
                    <a:pt x="621603" y="291740"/>
                  </a:lnTo>
                  <a:lnTo>
                    <a:pt x="662610" y="320130"/>
                  </a:lnTo>
                  <a:lnTo>
                    <a:pt x="702564" y="349278"/>
                  </a:lnTo>
                  <a:lnTo>
                    <a:pt x="741447" y="379165"/>
                  </a:lnTo>
                  <a:lnTo>
                    <a:pt x="779243" y="409772"/>
                  </a:lnTo>
                  <a:lnTo>
                    <a:pt x="815937" y="441082"/>
                  </a:lnTo>
                  <a:lnTo>
                    <a:pt x="851512" y="473075"/>
                  </a:lnTo>
                  <a:lnTo>
                    <a:pt x="885952" y="505733"/>
                  </a:lnTo>
                  <a:lnTo>
                    <a:pt x="919240" y="539039"/>
                  </a:lnTo>
                  <a:lnTo>
                    <a:pt x="951360" y="572972"/>
                  </a:lnTo>
                  <a:lnTo>
                    <a:pt x="982297" y="607515"/>
                  </a:lnTo>
                  <a:lnTo>
                    <a:pt x="1012033" y="642650"/>
                  </a:lnTo>
                  <a:lnTo>
                    <a:pt x="1040553" y="678357"/>
                  </a:lnTo>
                  <a:lnTo>
                    <a:pt x="1067840" y="714619"/>
                  </a:lnTo>
                  <a:lnTo>
                    <a:pt x="1093878" y="751417"/>
                  </a:lnTo>
                  <a:lnTo>
                    <a:pt x="1118651" y="788732"/>
                  </a:lnTo>
                  <a:lnTo>
                    <a:pt x="1142142" y="826546"/>
                  </a:lnTo>
                  <a:lnTo>
                    <a:pt x="1164335" y="864841"/>
                  </a:lnTo>
                  <a:lnTo>
                    <a:pt x="1185215" y="903598"/>
                  </a:lnTo>
                  <a:lnTo>
                    <a:pt x="1204764" y="942799"/>
                  </a:lnTo>
                  <a:lnTo>
                    <a:pt x="1222967" y="982425"/>
                  </a:lnTo>
                  <a:lnTo>
                    <a:pt x="1239807" y="1022457"/>
                  </a:lnTo>
                  <a:lnTo>
                    <a:pt x="1255267" y="1062878"/>
                  </a:lnTo>
                  <a:lnTo>
                    <a:pt x="1269333" y="1103668"/>
                  </a:lnTo>
                  <a:lnTo>
                    <a:pt x="1281987" y="1144810"/>
                  </a:lnTo>
                  <a:lnTo>
                    <a:pt x="1293213" y="1186284"/>
                  </a:lnTo>
                  <a:lnTo>
                    <a:pt x="1302995" y="1228073"/>
                  </a:lnTo>
                  <a:lnTo>
                    <a:pt x="1311317" y="1270158"/>
                  </a:lnTo>
                  <a:lnTo>
                    <a:pt x="1318162" y="1312521"/>
                  </a:lnTo>
                  <a:lnTo>
                    <a:pt x="1323514" y="1355142"/>
                  </a:lnTo>
                  <a:lnTo>
                    <a:pt x="1327357" y="1398004"/>
                  </a:lnTo>
                  <a:lnTo>
                    <a:pt x="1329675" y="1441088"/>
                  </a:lnTo>
                  <a:lnTo>
                    <a:pt x="1330451" y="1484376"/>
                  </a:lnTo>
                  <a:lnTo>
                    <a:pt x="1329675" y="1527760"/>
                  </a:lnTo>
                  <a:lnTo>
                    <a:pt x="1327357" y="1570933"/>
                  </a:lnTo>
                  <a:lnTo>
                    <a:pt x="1323514" y="1613875"/>
                  </a:lnTo>
                  <a:lnTo>
                    <a:pt x="1318162" y="1656569"/>
                  </a:lnTo>
                  <a:lnTo>
                    <a:pt x="1311317" y="1698996"/>
                  </a:lnTo>
                  <a:lnTo>
                    <a:pt x="1302995" y="1741139"/>
                  </a:lnTo>
                  <a:lnTo>
                    <a:pt x="1293213" y="1782979"/>
                  </a:lnTo>
                  <a:lnTo>
                    <a:pt x="1281987" y="1824499"/>
                  </a:lnTo>
                  <a:lnTo>
                    <a:pt x="1269333" y="1865680"/>
                  </a:lnTo>
                  <a:lnTo>
                    <a:pt x="1255267" y="1906505"/>
                  </a:lnTo>
                  <a:lnTo>
                    <a:pt x="1239807" y="1946954"/>
                  </a:lnTo>
                  <a:lnTo>
                    <a:pt x="1222967" y="1987011"/>
                  </a:lnTo>
                  <a:lnTo>
                    <a:pt x="1204764" y="2026657"/>
                  </a:lnTo>
                  <a:lnTo>
                    <a:pt x="1185215" y="2065874"/>
                  </a:lnTo>
                  <a:lnTo>
                    <a:pt x="1164335" y="2104644"/>
                  </a:lnTo>
                  <a:lnTo>
                    <a:pt x="1142142" y="2142948"/>
                  </a:lnTo>
                  <a:lnTo>
                    <a:pt x="1118651" y="2180770"/>
                  </a:lnTo>
                  <a:lnTo>
                    <a:pt x="1093878" y="2218090"/>
                  </a:lnTo>
                  <a:lnTo>
                    <a:pt x="1067840" y="2254891"/>
                  </a:lnTo>
                  <a:lnTo>
                    <a:pt x="1040553" y="2291155"/>
                  </a:lnTo>
                  <a:lnTo>
                    <a:pt x="1012033" y="2326863"/>
                  </a:lnTo>
                  <a:lnTo>
                    <a:pt x="982297" y="2361998"/>
                  </a:lnTo>
                  <a:lnTo>
                    <a:pt x="951360" y="2396541"/>
                  </a:lnTo>
                  <a:lnTo>
                    <a:pt x="919240" y="2430475"/>
                  </a:lnTo>
                  <a:lnTo>
                    <a:pt x="885952" y="2463781"/>
                  </a:lnTo>
                  <a:lnTo>
                    <a:pt x="851512" y="2496441"/>
                  </a:lnTo>
                  <a:lnTo>
                    <a:pt x="815937" y="2528438"/>
                  </a:lnTo>
                  <a:lnTo>
                    <a:pt x="779243" y="2559752"/>
                  </a:lnTo>
                  <a:lnTo>
                    <a:pt x="741447" y="2590367"/>
                  </a:lnTo>
                  <a:lnTo>
                    <a:pt x="702564" y="2620264"/>
                  </a:lnTo>
                  <a:lnTo>
                    <a:pt x="662610" y="2649424"/>
                  </a:lnTo>
                  <a:lnTo>
                    <a:pt x="621603" y="2677831"/>
                  </a:lnTo>
                  <a:lnTo>
                    <a:pt x="579558" y="2705465"/>
                  </a:lnTo>
                  <a:lnTo>
                    <a:pt x="536492" y="2732310"/>
                  </a:lnTo>
                  <a:lnTo>
                    <a:pt x="492421" y="2758346"/>
                  </a:lnTo>
                  <a:lnTo>
                    <a:pt x="447361" y="2783555"/>
                  </a:lnTo>
                  <a:lnTo>
                    <a:pt x="401328" y="2807920"/>
                  </a:lnTo>
                  <a:lnTo>
                    <a:pt x="354338" y="2831423"/>
                  </a:lnTo>
                  <a:lnTo>
                    <a:pt x="306409" y="2854045"/>
                  </a:lnTo>
                  <a:lnTo>
                    <a:pt x="257556" y="2875769"/>
                  </a:lnTo>
                  <a:lnTo>
                    <a:pt x="207795" y="2896576"/>
                  </a:lnTo>
                  <a:lnTo>
                    <a:pt x="157142" y="2916448"/>
                  </a:lnTo>
                  <a:lnTo>
                    <a:pt x="105615" y="2935367"/>
                  </a:lnTo>
                  <a:lnTo>
                    <a:pt x="53228" y="2953316"/>
                  </a:lnTo>
                  <a:lnTo>
                    <a:pt x="0" y="2970276"/>
                  </a:lnTo>
                  <a:close/>
                </a:path>
              </a:pathLst>
            </a:custGeom>
            <a:solidFill>
              <a:srgbClr val="99CCCC"/>
            </a:solidFill>
          </p:spPr>
          <p:txBody>
            <a:bodyPr wrap="square" lIns="0" tIns="0" rIns="0" bIns="0" rtlCol="0"/>
            <a:lstStyle/>
            <a:p>
              <a:endParaRPr/>
            </a:p>
          </p:txBody>
        </p:sp>
        <p:sp>
          <p:nvSpPr>
            <p:cNvPr id="8" name="object 8"/>
            <p:cNvSpPr/>
            <p:nvPr/>
          </p:nvSpPr>
          <p:spPr>
            <a:xfrm>
              <a:off x="0" y="1753672"/>
              <a:ext cx="955675" cy="2844800"/>
            </a:xfrm>
            <a:custGeom>
              <a:avLst/>
              <a:gdLst/>
              <a:ahLst/>
              <a:cxnLst/>
              <a:rect l="l" t="t" r="r" b="b"/>
              <a:pathLst>
                <a:path w="955675" h="2844800">
                  <a:moveTo>
                    <a:pt x="0" y="2844686"/>
                  </a:moveTo>
                  <a:lnTo>
                    <a:pt x="0" y="0"/>
                  </a:lnTo>
                  <a:lnTo>
                    <a:pt x="43817" y="24888"/>
                  </a:lnTo>
                  <a:lnTo>
                    <a:pt x="91112" y="53210"/>
                  </a:lnTo>
                  <a:lnTo>
                    <a:pt x="137298" y="82348"/>
                  </a:lnTo>
                  <a:lnTo>
                    <a:pt x="182363" y="112283"/>
                  </a:lnTo>
                  <a:lnTo>
                    <a:pt x="226295" y="142997"/>
                  </a:lnTo>
                  <a:lnTo>
                    <a:pt x="269079" y="174471"/>
                  </a:lnTo>
                  <a:lnTo>
                    <a:pt x="310704" y="206684"/>
                  </a:lnTo>
                  <a:lnTo>
                    <a:pt x="351155" y="239619"/>
                  </a:lnTo>
                  <a:lnTo>
                    <a:pt x="390420" y="273255"/>
                  </a:lnTo>
                  <a:lnTo>
                    <a:pt x="428486" y="307574"/>
                  </a:lnTo>
                  <a:lnTo>
                    <a:pt x="465340" y="342557"/>
                  </a:lnTo>
                  <a:lnTo>
                    <a:pt x="500970" y="378184"/>
                  </a:lnTo>
                  <a:lnTo>
                    <a:pt x="535361" y="414436"/>
                  </a:lnTo>
                  <a:lnTo>
                    <a:pt x="568501" y="451295"/>
                  </a:lnTo>
                  <a:lnTo>
                    <a:pt x="600377" y="488741"/>
                  </a:lnTo>
                  <a:lnTo>
                    <a:pt x="630976" y="526754"/>
                  </a:lnTo>
                  <a:lnTo>
                    <a:pt x="660285" y="565317"/>
                  </a:lnTo>
                  <a:lnTo>
                    <a:pt x="688291" y="604409"/>
                  </a:lnTo>
                  <a:lnTo>
                    <a:pt x="714981" y="644012"/>
                  </a:lnTo>
                  <a:lnTo>
                    <a:pt x="740342" y="684105"/>
                  </a:lnTo>
                  <a:lnTo>
                    <a:pt x="764361" y="724672"/>
                  </a:lnTo>
                  <a:lnTo>
                    <a:pt x="787025" y="765691"/>
                  </a:lnTo>
                  <a:lnTo>
                    <a:pt x="808321" y="807144"/>
                  </a:lnTo>
                  <a:lnTo>
                    <a:pt x="828236" y="849013"/>
                  </a:lnTo>
                  <a:lnTo>
                    <a:pt x="846758" y="891276"/>
                  </a:lnTo>
                  <a:lnTo>
                    <a:pt x="863872" y="933917"/>
                  </a:lnTo>
                  <a:lnTo>
                    <a:pt x="879566" y="976915"/>
                  </a:lnTo>
                  <a:lnTo>
                    <a:pt x="893827" y="1020251"/>
                  </a:lnTo>
                  <a:lnTo>
                    <a:pt x="906642" y="1063906"/>
                  </a:lnTo>
                  <a:lnTo>
                    <a:pt x="917998" y="1107862"/>
                  </a:lnTo>
                  <a:lnTo>
                    <a:pt x="927882" y="1152098"/>
                  </a:lnTo>
                  <a:lnTo>
                    <a:pt x="936281" y="1196596"/>
                  </a:lnTo>
                  <a:lnTo>
                    <a:pt x="943182" y="1241337"/>
                  </a:lnTo>
                  <a:lnTo>
                    <a:pt x="948573" y="1286301"/>
                  </a:lnTo>
                  <a:lnTo>
                    <a:pt x="952439" y="1331469"/>
                  </a:lnTo>
                  <a:lnTo>
                    <a:pt x="954768" y="1376823"/>
                  </a:lnTo>
                  <a:lnTo>
                    <a:pt x="955548" y="1422343"/>
                  </a:lnTo>
                  <a:lnTo>
                    <a:pt x="954768" y="1467862"/>
                  </a:lnTo>
                  <a:lnTo>
                    <a:pt x="952439" y="1513216"/>
                  </a:lnTo>
                  <a:lnTo>
                    <a:pt x="948573" y="1558385"/>
                  </a:lnTo>
                  <a:lnTo>
                    <a:pt x="943182" y="1603349"/>
                  </a:lnTo>
                  <a:lnTo>
                    <a:pt x="936281" y="1648089"/>
                  </a:lnTo>
                  <a:lnTo>
                    <a:pt x="927882" y="1692587"/>
                  </a:lnTo>
                  <a:lnTo>
                    <a:pt x="917998" y="1736824"/>
                  </a:lnTo>
                  <a:lnTo>
                    <a:pt x="906642" y="1780779"/>
                  </a:lnTo>
                  <a:lnTo>
                    <a:pt x="893827" y="1824434"/>
                  </a:lnTo>
                  <a:lnTo>
                    <a:pt x="879566" y="1867770"/>
                  </a:lnTo>
                  <a:lnTo>
                    <a:pt x="863872" y="1910768"/>
                  </a:lnTo>
                  <a:lnTo>
                    <a:pt x="846758" y="1953409"/>
                  </a:lnTo>
                  <a:lnTo>
                    <a:pt x="828236" y="1995673"/>
                  </a:lnTo>
                  <a:lnTo>
                    <a:pt x="808321" y="2037541"/>
                  </a:lnTo>
                  <a:lnTo>
                    <a:pt x="787025" y="2078994"/>
                  </a:lnTo>
                  <a:lnTo>
                    <a:pt x="764361" y="2120013"/>
                  </a:lnTo>
                  <a:lnTo>
                    <a:pt x="740342" y="2160580"/>
                  </a:lnTo>
                  <a:lnTo>
                    <a:pt x="714981" y="2200674"/>
                  </a:lnTo>
                  <a:lnTo>
                    <a:pt x="688291" y="2240276"/>
                  </a:lnTo>
                  <a:lnTo>
                    <a:pt x="660285" y="2279368"/>
                  </a:lnTo>
                  <a:lnTo>
                    <a:pt x="630976" y="2317931"/>
                  </a:lnTo>
                  <a:lnTo>
                    <a:pt x="600377" y="2355944"/>
                  </a:lnTo>
                  <a:lnTo>
                    <a:pt x="568501" y="2393390"/>
                  </a:lnTo>
                  <a:lnTo>
                    <a:pt x="535361" y="2430249"/>
                  </a:lnTo>
                  <a:lnTo>
                    <a:pt x="500970" y="2466501"/>
                  </a:lnTo>
                  <a:lnTo>
                    <a:pt x="465340" y="2502129"/>
                  </a:lnTo>
                  <a:lnTo>
                    <a:pt x="428486" y="2537111"/>
                  </a:lnTo>
                  <a:lnTo>
                    <a:pt x="390420" y="2571430"/>
                  </a:lnTo>
                  <a:lnTo>
                    <a:pt x="351155" y="2605067"/>
                  </a:lnTo>
                  <a:lnTo>
                    <a:pt x="310704" y="2638001"/>
                  </a:lnTo>
                  <a:lnTo>
                    <a:pt x="269079" y="2670215"/>
                  </a:lnTo>
                  <a:lnTo>
                    <a:pt x="226295" y="2701688"/>
                  </a:lnTo>
                  <a:lnTo>
                    <a:pt x="182363" y="2732402"/>
                  </a:lnTo>
                  <a:lnTo>
                    <a:pt x="137298" y="2762338"/>
                  </a:lnTo>
                  <a:lnTo>
                    <a:pt x="91112" y="2791476"/>
                  </a:lnTo>
                  <a:lnTo>
                    <a:pt x="43817" y="2819797"/>
                  </a:lnTo>
                  <a:lnTo>
                    <a:pt x="0" y="2844686"/>
                  </a:lnTo>
                  <a:close/>
                </a:path>
              </a:pathLst>
            </a:custGeom>
            <a:solidFill>
              <a:srgbClr val="006666"/>
            </a:solidFill>
          </p:spPr>
          <p:txBody>
            <a:bodyPr wrap="square" lIns="0" tIns="0" rIns="0" bIns="0" rtlCol="0"/>
            <a:lstStyle/>
            <a:p>
              <a:endParaRPr/>
            </a:p>
          </p:txBody>
        </p:sp>
      </p:grpSp>
      <p:sp>
        <p:nvSpPr>
          <p:cNvPr id="9" name="object 9"/>
          <p:cNvSpPr txBox="1">
            <a:spLocks noGrp="1"/>
          </p:cNvSpPr>
          <p:nvPr>
            <p:ph type="title"/>
          </p:nvPr>
        </p:nvSpPr>
        <p:spPr>
          <a:xfrm>
            <a:off x="1709377" y="1976217"/>
            <a:ext cx="4658995" cy="600075"/>
          </a:xfrm>
          <a:prstGeom prst="rect">
            <a:avLst/>
          </a:prstGeom>
        </p:spPr>
        <p:txBody>
          <a:bodyPr vert="horz" wrap="square" lIns="0" tIns="14604" rIns="0" bIns="0" rtlCol="0">
            <a:spAutoFit/>
          </a:bodyPr>
          <a:lstStyle/>
          <a:p>
            <a:pPr marL="12700">
              <a:lnSpc>
                <a:spcPct val="100000"/>
              </a:lnSpc>
              <a:spcBef>
                <a:spcPts val="114"/>
              </a:spcBef>
            </a:pPr>
            <a:r>
              <a:rPr sz="3750" b="1" spc="15" dirty="0" err="1" smtClean="0">
                <a:latin typeface="Microsoft JhengHei"/>
                <a:cs typeface="Microsoft JhengHei"/>
              </a:rPr>
              <a:t>機</a:t>
            </a:r>
            <a:r>
              <a:rPr sz="3750" b="1" spc="50" dirty="0" err="1" smtClean="0">
                <a:latin typeface="Microsoft JhengHei"/>
                <a:cs typeface="Microsoft JhengHei"/>
              </a:rPr>
              <a:t>器</a:t>
            </a:r>
            <a:r>
              <a:rPr sz="3750" b="1" spc="15" dirty="0" err="1" smtClean="0">
                <a:latin typeface="Microsoft JhengHei"/>
                <a:cs typeface="Microsoft JhengHei"/>
              </a:rPr>
              <a:t>學習期</a:t>
            </a:r>
            <a:r>
              <a:rPr sz="3750" b="1" spc="25" dirty="0" err="1" smtClean="0">
                <a:latin typeface="Microsoft JhengHei"/>
                <a:cs typeface="Microsoft JhengHei"/>
              </a:rPr>
              <a:t>中</a:t>
            </a:r>
            <a:r>
              <a:rPr sz="3750" b="1" spc="15" dirty="0" err="1" smtClean="0">
                <a:latin typeface="Microsoft JhengHei"/>
                <a:cs typeface="Microsoft JhengHei"/>
              </a:rPr>
              <a:t>報告</a:t>
            </a:r>
            <a:endParaRPr sz="3750" dirty="0">
              <a:latin typeface="Microsoft JhengHei"/>
              <a:cs typeface="Microsoft JhengHei"/>
            </a:endParaRPr>
          </a:p>
        </p:txBody>
      </p:sp>
      <p:sp>
        <p:nvSpPr>
          <p:cNvPr id="10" name="object 10"/>
          <p:cNvSpPr txBox="1"/>
          <p:nvPr/>
        </p:nvSpPr>
        <p:spPr>
          <a:xfrm>
            <a:off x="1841500" y="2983649"/>
            <a:ext cx="6075663" cy="834203"/>
          </a:xfrm>
          <a:prstGeom prst="rect">
            <a:avLst/>
          </a:prstGeom>
        </p:spPr>
        <p:txBody>
          <a:bodyPr vert="horz" wrap="square" lIns="0" tIns="13335" rIns="0" bIns="0" rtlCol="0">
            <a:spAutoFit/>
          </a:bodyPr>
          <a:lstStyle/>
          <a:p>
            <a:pPr marL="12700">
              <a:lnSpc>
                <a:spcPct val="100000"/>
              </a:lnSpc>
              <a:spcBef>
                <a:spcPts val="105"/>
              </a:spcBef>
            </a:pPr>
            <a:r>
              <a:rPr lang="zh-TW" altLang="en-US" sz="2800" dirty="0" smtClean="0">
                <a:solidFill>
                  <a:srgbClr val="006666"/>
                </a:solidFill>
                <a:latin typeface="Times New Roman"/>
                <a:cs typeface="Times New Roman"/>
              </a:rPr>
              <a:t>河內塔 </a:t>
            </a:r>
            <a:r>
              <a:rPr lang="en-US" altLang="zh-TW" sz="2800" dirty="0" smtClean="0">
                <a:solidFill>
                  <a:srgbClr val="006666"/>
                </a:solidFill>
                <a:latin typeface="Times New Roman"/>
                <a:cs typeface="Times New Roman"/>
              </a:rPr>
              <a:t>(Hanoi Tower)</a:t>
            </a:r>
            <a:r>
              <a:rPr lang="zh-TW" altLang="en-US" sz="2800" dirty="0" smtClean="0">
                <a:solidFill>
                  <a:srgbClr val="006666"/>
                </a:solidFill>
                <a:latin typeface="Times New Roman"/>
                <a:cs typeface="Times New Roman"/>
              </a:rPr>
              <a:t>演算</a:t>
            </a:r>
            <a:endParaRPr lang="en-US" altLang="zh-TW" sz="2800" dirty="0" smtClean="0">
              <a:solidFill>
                <a:srgbClr val="006666"/>
              </a:solidFill>
              <a:latin typeface="Times New Roman"/>
              <a:cs typeface="Times New Roman"/>
            </a:endParaRPr>
          </a:p>
          <a:p>
            <a:pPr marL="12700">
              <a:lnSpc>
                <a:spcPct val="100000"/>
              </a:lnSpc>
              <a:spcBef>
                <a:spcPts val="105"/>
              </a:spcBef>
            </a:pPr>
            <a:r>
              <a:rPr sz="2450" dirty="0" smtClean="0">
                <a:latin typeface="Times New Roman"/>
                <a:cs typeface="Times New Roman"/>
              </a:rPr>
              <a:t>Presenter</a:t>
            </a:r>
            <a:r>
              <a:rPr lang="zh-TW" altLang="en-US" sz="2450" dirty="0" smtClean="0">
                <a:latin typeface="Times New Roman"/>
                <a:cs typeface="Times New Roman"/>
              </a:rPr>
              <a:t>：尹建邦         學號：</a:t>
            </a:r>
            <a:r>
              <a:rPr lang="en-US" altLang="zh-TW" sz="2450" dirty="0" smtClean="0">
                <a:latin typeface="Times New Roman"/>
                <a:cs typeface="Times New Roman"/>
              </a:rPr>
              <a:t>1090522312</a:t>
            </a:r>
            <a:endParaRPr sz="2450" dirty="0">
              <a:latin typeface="PMingLiU-ExtB"/>
              <a:cs typeface="PMingLiU-ExtB"/>
            </a:endParaRPr>
          </a:p>
        </p:txBody>
      </p:sp>
      <p:sp>
        <p:nvSpPr>
          <p:cNvPr id="11" name="object 11"/>
          <p:cNvSpPr txBox="1"/>
          <p:nvPr/>
        </p:nvSpPr>
        <p:spPr>
          <a:xfrm>
            <a:off x="9664759" y="5890683"/>
            <a:ext cx="635635" cy="504190"/>
          </a:xfrm>
          <a:prstGeom prst="rect">
            <a:avLst/>
          </a:prstGeom>
        </p:spPr>
        <p:txBody>
          <a:bodyPr vert="horz" wrap="square" lIns="0" tIns="12700" rIns="0" bIns="0" rtlCol="0">
            <a:spAutoFit/>
          </a:bodyPr>
          <a:lstStyle/>
          <a:p>
            <a:pPr marL="12700" marR="5080" indent="245110">
              <a:lnSpc>
                <a:spcPct val="149500"/>
              </a:lnSpc>
              <a:spcBef>
                <a:spcPts val="100"/>
              </a:spcBef>
            </a:pPr>
            <a:r>
              <a:rPr sz="1050" dirty="0">
                <a:solidFill>
                  <a:srgbClr val="99CCCC"/>
                </a:solidFill>
                <a:latin typeface="Times New Roman"/>
                <a:cs typeface="Times New Roman"/>
              </a:rPr>
              <a:t>R</a:t>
            </a:r>
            <a:r>
              <a:rPr sz="1050" spc="-5" dirty="0">
                <a:solidFill>
                  <a:srgbClr val="99CCCC"/>
                </a:solidFill>
                <a:latin typeface="Times New Roman"/>
                <a:cs typeface="Times New Roman"/>
              </a:rPr>
              <a:t>e</a:t>
            </a:r>
            <a:r>
              <a:rPr sz="1050" dirty="0">
                <a:solidFill>
                  <a:srgbClr val="99CCCC"/>
                </a:solidFill>
                <a:latin typeface="Times New Roman"/>
                <a:cs typeface="Times New Roman"/>
              </a:rPr>
              <a:t>po</a:t>
            </a:r>
            <a:r>
              <a:rPr sz="1050" spc="-5" dirty="0">
                <a:solidFill>
                  <a:srgbClr val="99CCCC"/>
                </a:solidFill>
                <a:latin typeface="Times New Roman"/>
                <a:cs typeface="Times New Roman"/>
              </a:rPr>
              <a:t>r</a:t>
            </a:r>
            <a:r>
              <a:rPr sz="1050" dirty="0">
                <a:solidFill>
                  <a:srgbClr val="99CCCC"/>
                </a:solidFill>
                <a:latin typeface="Times New Roman"/>
                <a:cs typeface="Times New Roman"/>
              </a:rPr>
              <a:t>t  2021</a:t>
            </a:r>
            <a:r>
              <a:rPr sz="1050" spc="-10" dirty="0">
                <a:solidFill>
                  <a:srgbClr val="99CCCC"/>
                </a:solidFill>
                <a:latin typeface="Times New Roman"/>
                <a:cs typeface="Times New Roman"/>
              </a:rPr>
              <a:t>/</a:t>
            </a:r>
            <a:r>
              <a:rPr sz="1050" dirty="0">
                <a:solidFill>
                  <a:srgbClr val="99CCCC"/>
                </a:solidFill>
                <a:latin typeface="Times New Roman"/>
                <a:cs typeface="Times New Roman"/>
              </a:rPr>
              <a:t>09/27</a:t>
            </a:r>
            <a:endParaRPr sz="1050">
              <a:latin typeface="Times New Roman"/>
              <a:cs typeface="Times New Roman"/>
            </a:endParaRPr>
          </a:p>
        </p:txBody>
      </p:sp>
      <p:sp>
        <p:nvSpPr>
          <p:cNvPr id="12" name="object 12"/>
          <p:cNvSpPr txBox="1"/>
          <p:nvPr/>
        </p:nvSpPr>
        <p:spPr>
          <a:xfrm>
            <a:off x="1752133" y="4780248"/>
            <a:ext cx="6609715" cy="1391407"/>
          </a:xfrm>
          <a:prstGeom prst="rect">
            <a:avLst/>
          </a:prstGeom>
        </p:spPr>
        <p:txBody>
          <a:bodyPr vert="horz" wrap="square" lIns="0" tIns="13970" rIns="0" bIns="0" rtlCol="0">
            <a:spAutoFit/>
          </a:bodyPr>
          <a:lstStyle/>
          <a:p>
            <a:pPr marL="36830">
              <a:lnSpc>
                <a:spcPct val="100000"/>
              </a:lnSpc>
              <a:spcBef>
                <a:spcPts val="110"/>
              </a:spcBef>
            </a:pPr>
            <a:r>
              <a:rPr sz="2450" dirty="0">
                <a:latin typeface="Times New Roman"/>
                <a:cs typeface="Times New Roman"/>
              </a:rPr>
              <a:t>Adviser:</a:t>
            </a:r>
            <a:r>
              <a:rPr sz="2450" spc="10" dirty="0">
                <a:latin typeface="SimSun"/>
                <a:cs typeface="SimSun"/>
              </a:rPr>
              <a:t>蔡宗憲</a:t>
            </a:r>
            <a:r>
              <a:rPr sz="2450" spc="-15" dirty="0">
                <a:latin typeface="SimSun"/>
                <a:cs typeface="SimSun"/>
              </a:rPr>
              <a:t>老</a:t>
            </a:r>
            <a:r>
              <a:rPr sz="2450" spc="10" dirty="0">
                <a:latin typeface="SimSun"/>
                <a:cs typeface="SimSun"/>
              </a:rPr>
              <a:t>師</a:t>
            </a:r>
            <a:endParaRPr sz="2450" dirty="0">
              <a:latin typeface="SimSun"/>
              <a:cs typeface="SimSun"/>
            </a:endParaRPr>
          </a:p>
          <a:p>
            <a:pPr marL="36830" marR="888365">
              <a:lnSpc>
                <a:spcPct val="100000"/>
              </a:lnSpc>
              <a:spcBef>
                <a:spcPts val="1515"/>
              </a:spcBef>
            </a:pPr>
            <a:r>
              <a:rPr sz="1750" spc="-5" dirty="0">
                <a:latin typeface="Times New Roman"/>
                <a:cs typeface="Times New Roman"/>
              </a:rPr>
              <a:t>Department</a:t>
            </a:r>
            <a:r>
              <a:rPr sz="1750" spc="5" dirty="0">
                <a:latin typeface="Times New Roman"/>
                <a:cs typeface="Times New Roman"/>
              </a:rPr>
              <a:t> </a:t>
            </a:r>
            <a:r>
              <a:rPr sz="1750" dirty="0">
                <a:latin typeface="Times New Roman"/>
                <a:cs typeface="Times New Roman"/>
              </a:rPr>
              <a:t>of</a:t>
            </a:r>
            <a:r>
              <a:rPr sz="1750" spc="5" dirty="0">
                <a:latin typeface="Times New Roman"/>
                <a:cs typeface="Times New Roman"/>
              </a:rPr>
              <a:t> </a:t>
            </a:r>
            <a:r>
              <a:rPr sz="1750" spc="-5" dirty="0">
                <a:latin typeface="Times New Roman"/>
                <a:cs typeface="Times New Roman"/>
              </a:rPr>
              <a:t>Computer</a:t>
            </a:r>
            <a:r>
              <a:rPr sz="1750" dirty="0">
                <a:latin typeface="Times New Roman"/>
                <a:cs typeface="Times New Roman"/>
              </a:rPr>
              <a:t> Science </a:t>
            </a:r>
            <a:r>
              <a:rPr sz="1750" spc="-5" dirty="0">
                <a:latin typeface="Times New Roman"/>
                <a:cs typeface="Times New Roman"/>
              </a:rPr>
              <a:t>and</a:t>
            </a:r>
            <a:r>
              <a:rPr sz="1750" spc="5" dirty="0">
                <a:latin typeface="Times New Roman"/>
                <a:cs typeface="Times New Roman"/>
              </a:rPr>
              <a:t> </a:t>
            </a:r>
            <a:r>
              <a:rPr sz="1750" spc="-5" dirty="0">
                <a:latin typeface="Times New Roman"/>
                <a:cs typeface="Times New Roman"/>
              </a:rPr>
              <a:t>Information</a:t>
            </a:r>
            <a:r>
              <a:rPr sz="1750" spc="-10" dirty="0">
                <a:latin typeface="Times New Roman"/>
                <a:cs typeface="Times New Roman"/>
              </a:rPr>
              <a:t> </a:t>
            </a:r>
            <a:r>
              <a:rPr sz="1750" dirty="0">
                <a:latin typeface="Times New Roman"/>
                <a:cs typeface="Times New Roman"/>
              </a:rPr>
              <a:t>Engineering, </a:t>
            </a:r>
            <a:r>
              <a:rPr sz="1750" spc="-425" dirty="0">
                <a:latin typeface="Times New Roman"/>
                <a:cs typeface="Times New Roman"/>
              </a:rPr>
              <a:t> </a:t>
            </a:r>
            <a:r>
              <a:rPr sz="1750" spc="-5" dirty="0">
                <a:latin typeface="Times New Roman"/>
                <a:cs typeface="Times New Roman"/>
              </a:rPr>
              <a:t>Chung</a:t>
            </a:r>
            <a:r>
              <a:rPr sz="1750" spc="10" dirty="0">
                <a:latin typeface="Times New Roman"/>
                <a:cs typeface="Times New Roman"/>
              </a:rPr>
              <a:t> </a:t>
            </a:r>
            <a:r>
              <a:rPr sz="1750" dirty="0">
                <a:latin typeface="Times New Roman"/>
                <a:cs typeface="Times New Roman"/>
              </a:rPr>
              <a:t>Cheng</a:t>
            </a:r>
            <a:r>
              <a:rPr sz="1750" spc="15" dirty="0">
                <a:latin typeface="Times New Roman"/>
                <a:cs typeface="Times New Roman"/>
              </a:rPr>
              <a:t> </a:t>
            </a:r>
            <a:r>
              <a:rPr sz="1750" dirty="0">
                <a:latin typeface="Times New Roman"/>
                <a:cs typeface="Times New Roman"/>
              </a:rPr>
              <a:t>Institute</a:t>
            </a:r>
            <a:r>
              <a:rPr sz="1750" spc="-50" dirty="0">
                <a:latin typeface="Times New Roman"/>
                <a:cs typeface="Times New Roman"/>
              </a:rPr>
              <a:t> </a:t>
            </a:r>
            <a:r>
              <a:rPr sz="1750" dirty="0">
                <a:latin typeface="Times New Roman"/>
                <a:cs typeface="Times New Roman"/>
              </a:rPr>
              <a:t>of</a:t>
            </a:r>
            <a:r>
              <a:rPr sz="1750" spc="-5" dirty="0">
                <a:latin typeface="Times New Roman"/>
                <a:cs typeface="Times New Roman"/>
              </a:rPr>
              <a:t> </a:t>
            </a:r>
            <a:r>
              <a:rPr sz="1750" dirty="0">
                <a:latin typeface="Times New Roman"/>
                <a:cs typeface="Times New Roman"/>
              </a:rPr>
              <a:t>Technology,</a:t>
            </a:r>
          </a:p>
          <a:p>
            <a:pPr marL="36830">
              <a:lnSpc>
                <a:spcPct val="100000"/>
              </a:lnSpc>
              <a:spcBef>
                <a:spcPts val="10"/>
              </a:spcBef>
            </a:pPr>
            <a:r>
              <a:rPr sz="1750" dirty="0">
                <a:latin typeface="Times New Roman"/>
                <a:cs typeface="Times New Roman"/>
              </a:rPr>
              <a:t>National</a:t>
            </a:r>
            <a:r>
              <a:rPr sz="1750" spc="-15" dirty="0">
                <a:latin typeface="Times New Roman"/>
                <a:cs typeface="Times New Roman"/>
              </a:rPr>
              <a:t> </a:t>
            </a:r>
            <a:r>
              <a:rPr sz="1750" spc="-5" dirty="0">
                <a:latin typeface="Times New Roman"/>
                <a:cs typeface="Times New Roman"/>
              </a:rPr>
              <a:t>Defense</a:t>
            </a:r>
            <a:r>
              <a:rPr sz="1750" spc="10" dirty="0">
                <a:latin typeface="Times New Roman"/>
                <a:cs typeface="Times New Roman"/>
              </a:rPr>
              <a:t> </a:t>
            </a:r>
            <a:r>
              <a:rPr sz="1750" dirty="0">
                <a:latin typeface="Times New Roman"/>
                <a:cs typeface="Times New Roman"/>
              </a:rPr>
              <a:t>University,</a:t>
            </a:r>
            <a:r>
              <a:rPr sz="1750" spc="-35" dirty="0">
                <a:latin typeface="Times New Roman"/>
                <a:cs typeface="Times New Roman"/>
              </a:rPr>
              <a:t> </a:t>
            </a:r>
            <a:r>
              <a:rPr sz="1750" spc="-5" dirty="0">
                <a:latin typeface="Times New Roman"/>
                <a:cs typeface="Times New Roman"/>
              </a:rPr>
              <a:t>Taoyuan,</a:t>
            </a:r>
            <a:r>
              <a:rPr sz="1750" spc="35" dirty="0">
                <a:latin typeface="Times New Roman"/>
                <a:cs typeface="Times New Roman"/>
              </a:rPr>
              <a:t> </a:t>
            </a:r>
            <a:r>
              <a:rPr sz="1750" spc="-5" dirty="0">
                <a:latin typeface="Times New Roman"/>
                <a:cs typeface="Times New Roman"/>
              </a:rPr>
              <a:t>Taiwan,</a:t>
            </a:r>
            <a:r>
              <a:rPr sz="1750" dirty="0">
                <a:latin typeface="Times New Roman"/>
                <a:cs typeface="Times New Roman"/>
              </a:rPr>
              <a:t> </a:t>
            </a:r>
            <a:r>
              <a:rPr sz="1750" spc="-5" dirty="0">
                <a:latin typeface="Times New Roman"/>
                <a:cs typeface="Times New Roman"/>
              </a:rPr>
              <a:t>R.O.C</a:t>
            </a:r>
            <a:r>
              <a:rPr sz="1750" spc="-5" dirty="0" smtClean="0">
                <a:latin typeface="Times New Roman"/>
                <a:cs typeface="Times New Roman"/>
              </a:rPr>
              <a:t>.</a:t>
            </a:r>
            <a:endParaRPr sz="1750" dirty="0">
              <a:latin typeface="Times New Roman"/>
              <a:cs typeface="Times New Roman"/>
            </a:endParaRPr>
          </a:p>
        </p:txBody>
      </p:sp>
      <p:sp>
        <p:nvSpPr>
          <p:cNvPr id="13" name="object 13"/>
          <p:cNvSpPr/>
          <p:nvPr/>
        </p:nvSpPr>
        <p:spPr>
          <a:xfrm>
            <a:off x="6095" y="778764"/>
            <a:ext cx="10678795" cy="6000115"/>
          </a:xfrm>
          <a:custGeom>
            <a:avLst/>
            <a:gdLst/>
            <a:ahLst/>
            <a:cxnLst/>
            <a:rect l="l" t="t" r="r" b="b"/>
            <a:pathLst>
              <a:path w="10678795" h="6000115">
                <a:moveTo>
                  <a:pt x="10678668" y="0"/>
                </a:moveTo>
                <a:lnTo>
                  <a:pt x="0" y="0"/>
                </a:lnTo>
                <a:lnTo>
                  <a:pt x="0" y="5999987"/>
                </a:lnTo>
                <a:lnTo>
                  <a:pt x="10678668" y="5999987"/>
                </a:lnTo>
                <a:lnTo>
                  <a:pt x="10678668" y="0"/>
                </a:lnTo>
                <a:close/>
              </a:path>
            </a:pathLst>
          </a:custGeom>
          <a:ln w="12192">
            <a:solidFill>
              <a:srgbClr val="000000"/>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7803" y="1196408"/>
            <a:ext cx="3917572" cy="496558"/>
          </a:xfrm>
          <a:prstGeom prst="rect">
            <a:avLst/>
          </a:prstGeom>
        </p:spPr>
        <p:txBody>
          <a:bodyPr vert="horz" wrap="square" lIns="0" tIns="11696" rIns="0" bIns="0" rtlCol="0">
            <a:spAutoFit/>
          </a:bodyPr>
          <a:lstStyle/>
          <a:p>
            <a:pPr marL="11139">
              <a:spcBef>
                <a:spcPts val="92"/>
              </a:spcBef>
            </a:pPr>
            <a:r>
              <a:rPr dirty="0"/>
              <a:t>啟動</a:t>
            </a:r>
            <a:r>
              <a:rPr dirty="0">
                <a:latin typeface="Arial"/>
                <a:cs typeface="Arial"/>
              </a:rPr>
              <a:t>Python</a:t>
            </a:r>
            <a:r>
              <a:rPr spc="-83" dirty="0">
                <a:latin typeface="Arial"/>
                <a:cs typeface="Arial"/>
              </a:rPr>
              <a:t> </a:t>
            </a:r>
            <a:r>
              <a:rPr dirty="0">
                <a:latin typeface="Arial"/>
                <a:cs typeface="Arial"/>
              </a:rPr>
              <a:t>IDLE</a:t>
            </a:r>
          </a:p>
        </p:txBody>
      </p:sp>
      <p:grpSp>
        <p:nvGrpSpPr>
          <p:cNvPr id="3" name="object 3"/>
          <p:cNvGrpSpPr/>
          <p:nvPr/>
        </p:nvGrpSpPr>
        <p:grpSpPr>
          <a:xfrm>
            <a:off x="106935" y="1867307"/>
            <a:ext cx="8657755" cy="4828181"/>
            <a:chOff x="121920" y="1246632"/>
            <a:chExt cx="9871075" cy="5504815"/>
          </a:xfrm>
        </p:grpSpPr>
        <p:pic>
          <p:nvPicPr>
            <p:cNvPr id="4" name="object 4"/>
            <p:cNvPicPr/>
            <p:nvPr/>
          </p:nvPicPr>
          <p:blipFill>
            <a:blip r:embed="rId2" cstate="print"/>
            <a:stretch>
              <a:fillRect/>
            </a:stretch>
          </p:blipFill>
          <p:spPr>
            <a:xfrm>
              <a:off x="2199131" y="1246632"/>
              <a:ext cx="7793735" cy="5369052"/>
            </a:xfrm>
            <a:prstGeom prst="rect">
              <a:avLst/>
            </a:prstGeom>
          </p:spPr>
        </p:pic>
        <p:sp>
          <p:nvSpPr>
            <p:cNvPr id="5" name="object 5"/>
            <p:cNvSpPr/>
            <p:nvPr/>
          </p:nvSpPr>
          <p:spPr>
            <a:xfrm>
              <a:off x="121920" y="6380988"/>
              <a:ext cx="6144895" cy="370840"/>
            </a:xfrm>
            <a:custGeom>
              <a:avLst/>
              <a:gdLst/>
              <a:ahLst/>
              <a:cxnLst/>
              <a:rect l="l" t="t" r="r" b="b"/>
              <a:pathLst>
                <a:path w="6144895" h="370840">
                  <a:moveTo>
                    <a:pt x="6144768" y="0"/>
                  </a:moveTo>
                  <a:lnTo>
                    <a:pt x="0" y="0"/>
                  </a:lnTo>
                  <a:lnTo>
                    <a:pt x="0" y="370332"/>
                  </a:lnTo>
                  <a:lnTo>
                    <a:pt x="6144768" y="370332"/>
                  </a:lnTo>
                  <a:lnTo>
                    <a:pt x="6144768" y="0"/>
                  </a:lnTo>
                  <a:close/>
                </a:path>
              </a:pathLst>
            </a:custGeom>
            <a:solidFill>
              <a:srgbClr val="FFFFFF"/>
            </a:solidFill>
          </p:spPr>
          <p:txBody>
            <a:bodyPr wrap="square" lIns="0" tIns="0" rIns="0" bIns="0" rtlCol="0"/>
            <a:lstStyle/>
            <a:p>
              <a:endParaRPr sz="1579"/>
            </a:p>
          </p:txBody>
        </p:sp>
        <p:sp>
          <p:nvSpPr>
            <p:cNvPr id="6" name="object 6"/>
            <p:cNvSpPr/>
            <p:nvPr/>
          </p:nvSpPr>
          <p:spPr>
            <a:xfrm>
              <a:off x="2497074" y="3646170"/>
              <a:ext cx="2037714" cy="401320"/>
            </a:xfrm>
            <a:custGeom>
              <a:avLst/>
              <a:gdLst/>
              <a:ahLst/>
              <a:cxnLst/>
              <a:rect l="l" t="t" r="r" b="b"/>
              <a:pathLst>
                <a:path w="2037714" h="401320">
                  <a:moveTo>
                    <a:pt x="0" y="200405"/>
                  </a:moveTo>
                  <a:lnTo>
                    <a:pt x="24561" y="156451"/>
                  </a:lnTo>
                  <a:lnTo>
                    <a:pt x="66583" y="128970"/>
                  </a:lnTo>
                  <a:lnTo>
                    <a:pt x="127285" y="103307"/>
                  </a:lnTo>
                  <a:lnTo>
                    <a:pt x="164147" y="91255"/>
                  </a:lnTo>
                  <a:lnTo>
                    <a:pt x="205088" y="79772"/>
                  </a:lnTo>
                  <a:lnTo>
                    <a:pt x="249911" y="68899"/>
                  </a:lnTo>
                  <a:lnTo>
                    <a:pt x="298418" y="58673"/>
                  </a:lnTo>
                  <a:lnTo>
                    <a:pt x="350412" y="49134"/>
                  </a:lnTo>
                  <a:lnTo>
                    <a:pt x="405696" y="40321"/>
                  </a:lnTo>
                  <a:lnTo>
                    <a:pt x="464074" y="32270"/>
                  </a:lnTo>
                  <a:lnTo>
                    <a:pt x="525347" y="25022"/>
                  </a:lnTo>
                  <a:lnTo>
                    <a:pt x="589319" y="18616"/>
                  </a:lnTo>
                  <a:lnTo>
                    <a:pt x="655793" y="13088"/>
                  </a:lnTo>
                  <a:lnTo>
                    <a:pt x="724572" y="8479"/>
                  </a:lnTo>
                  <a:lnTo>
                    <a:pt x="795459" y="4827"/>
                  </a:lnTo>
                  <a:lnTo>
                    <a:pt x="868256" y="2171"/>
                  </a:lnTo>
                  <a:lnTo>
                    <a:pt x="942766" y="549"/>
                  </a:lnTo>
                  <a:lnTo>
                    <a:pt x="1018793" y="0"/>
                  </a:lnTo>
                  <a:lnTo>
                    <a:pt x="1094821" y="549"/>
                  </a:lnTo>
                  <a:lnTo>
                    <a:pt x="1169331" y="2171"/>
                  </a:lnTo>
                  <a:lnTo>
                    <a:pt x="1242128" y="4827"/>
                  </a:lnTo>
                  <a:lnTo>
                    <a:pt x="1313015" y="8479"/>
                  </a:lnTo>
                  <a:lnTo>
                    <a:pt x="1381794" y="13088"/>
                  </a:lnTo>
                  <a:lnTo>
                    <a:pt x="1448268" y="18616"/>
                  </a:lnTo>
                  <a:lnTo>
                    <a:pt x="1512240" y="25022"/>
                  </a:lnTo>
                  <a:lnTo>
                    <a:pt x="1573513" y="32270"/>
                  </a:lnTo>
                  <a:lnTo>
                    <a:pt x="1631891" y="40321"/>
                  </a:lnTo>
                  <a:lnTo>
                    <a:pt x="1687175" y="49134"/>
                  </a:lnTo>
                  <a:lnTo>
                    <a:pt x="1739169" y="58673"/>
                  </a:lnTo>
                  <a:lnTo>
                    <a:pt x="1787676" y="68899"/>
                  </a:lnTo>
                  <a:lnTo>
                    <a:pt x="1832499" y="79772"/>
                  </a:lnTo>
                  <a:lnTo>
                    <a:pt x="1873440" y="91255"/>
                  </a:lnTo>
                  <a:lnTo>
                    <a:pt x="1910302" y="103307"/>
                  </a:lnTo>
                  <a:lnTo>
                    <a:pt x="1971004" y="128970"/>
                  </a:lnTo>
                  <a:lnTo>
                    <a:pt x="2013026" y="156451"/>
                  </a:lnTo>
                  <a:lnTo>
                    <a:pt x="2037588" y="200405"/>
                  </a:lnTo>
                  <a:lnTo>
                    <a:pt x="2034793" y="215370"/>
                  </a:lnTo>
                  <a:lnTo>
                    <a:pt x="1994448" y="258308"/>
                  </a:lnTo>
                  <a:lnTo>
                    <a:pt x="1942889" y="284919"/>
                  </a:lnTo>
                  <a:lnTo>
                    <a:pt x="1873440" y="309556"/>
                  </a:lnTo>
                  <a:lnTo>
                    <a:pt x="1832499" y="321039"/>
                  </a:lnTo>
                  <a:lnTo>
                    <a:pt x="1787676" y="331912"/>
                  </a:lnTo>
                  <a:lnTo>
                    <a:pt x="1739169" y="342137"/>
                  </a:lnTo>
                  <a:lnTo>
                    <a:pt x="1687175" y="351677"/>
                  </a:lnTo>
                  <a:lnTo>
                    <a:pt x="1631891" y="360490"/>
                  </a:lnTo>
                  <a:lnTo>
                    <a:pt x="1573513" y="368541"/>
                  </a:lnTo>
                  <a:lnTo>
                    <a:pt x="1512240" y="375789"/>
                  </a:lnTo>
                  <a:lnTo>
                    <a:pt x="1448268" y="382195"/>
                  </a:lnTo>
                  <a:lnTo>
                    <a:pt x="1381794" y="387723"/>
                  </a:lnTo>
                  <a:lnTo>
                    <a:pt x="1313015" y="392332"/>
                  </a:lnTo>
                  <a:lnTo>
                    <a:pt x="1242128" y="395984"/>
                  </a:lnTo>
                  <a:lnTo>
                    <a:pt x="1169331" y="398640"/>
                  </a:lnTo>
                  <a:lnTo>
                    <a:pt x="1094821" y="400262"/>
                  </a:lnTo>
                  <a:lnTo>
                    <a:pt x="1018793" y="400811"/>
                  </a:lnTo>
                  <a:lnTo>
                    <a:pt x="942766" y="400262"/>
                  </a:lnTo>
                  <a:lnTo>
                    <a:pt x="868256" y="398640"/>
                  </a:lnTo>
                  <a:lnTo>
                    <a:pt x="795459" y="395984"/>
                  </a:lnTo>
                  <a:lnTo>
                    <a:pt x="724572" y="392332"/>
                  </a:lnTo>
                  <a:lnTo>
                    <a:pt x="655793" y="387723"/>
                  </a:lnTo>
                  <a:lnTo>
                    <a:pt x="589319" y="382195"/>
                  </a:lnTo>
                  <a:lnTo>
                    <a:pt x="525347" y="375789"/>
                  </a:lnTo>
                  <a:lnTo>
                    <a:pt x="464074" y="368541"/>
                  </a:lnTo>
                  <a:lnTo>
                    <a:pt x="405696" y="360490"/>
                  </a:lnTo>
                  <a:lnTo>
                    <a:pt x="350412" y="351677"/>
                  </a:lnTo>
                  <a:lnTo>
                    <a:pt x="298418" y="342137"/>
                  </a:lnTo>
                  <a:lnTo>
                    <a:pt x="249911" y="331912"/>
                  </a:lnTo>
                  <a:lnTo>
                    <a:pt x="205088" y="321039"/>
                  </a:lnTo>
                  <a:lnTo>
                    <a:pt x="164147" y="309556"/>
                  </a:lnTo>
                  <a:lnTo>
                    <a:pt x="127285" y="297504"/>
                  </a:lnTo>
                  <a:lnTo>
                    <a:pt x="66583" y="271841"/>
                  </a:lnTo>
                  <a:lnTo>
                    <a:pt x="24561" y="244360"/>
                  </a:lnTo>
                  <a:lnTo>
                    <a:pt x="0" y="200405"/>
                  </a:lnTo>
                  <a:close/>
                </a:path>
              </a:pathLst>
            </a:custGeom>
            <a:ln w="38100">
              <a:solidFill>
                <a:srgbClr val="FFFF00"/>
              </a:solidFill>
            </a:ln>
          </p:spPr>
          <p:txBody>
            <a:bodyPr wrap="square" lIns="0" tIns="0" rIns="0" bIns="0" rtlCol="0"/>
            <a:lstStyle/>
            <a:p>
              <a:endParaRPr sz="1579"/>
            </a:p>
          </p:txBody>
        </p:sp>
      </p:grpSp>
      <p:sp>
        <p:nvSpPr>
          <p:cNvPr id="7" name="object 7"/>
          <p:cNvSpPr txBox="1"/>
          <p:nvPr/>
        </p:nvSpPr>
        <p:spPr>
          <a:xfrm>
            <a:off x="176530" y="6413197"/>
            <a:ext cx="5197438" cy="230832"/>
          </a:xfrm>
          <a:prstGeom prst="rect">
            <a:avLst/>
          </a:prstGeom>
        </p:spPr>
        <p:txBody>
          <a:bodyPr vert="horz" wrap="square" lIns="0" tIns="0" rIns="0" bIns="0" rtlCol="0">
            <a:spAutoFit/>
          </a:bodyPr>
          <a:lstStyle/>
          <a:p>
            <a:pPr marL="11139">
              <a:lnSpc>
                <a:spcPts val="1833"/>
              </a:lnSpc>
            </a:pPr>
            <a:r>
              <a:rPr sz="1579" spc="-4" dirty="0">
                <a:latin typeface="SimSun"/>
                <a:cs typeface="SimSun"/>
              </a:rPr>
              <a:t>註：</a:t>
            </a:r>
            <a:r>
              <a:rPr sz="1579" spc="-4" dirty="0">
                <a:latin typeface="Arial MT"/>
                <a:cs typeface="Arial MT"/>
              </a:rPr>
              <a:t>IDLE</a:t>
            </a:r>
            <a:r>
              <a:rPr sz="1579" spc="-4" dirty="0">
                <a:latin typeface="SimSun"/>
                <a:cs typeface="SimSun"/>
              </a:rPr>
              <a:t>的全稱是</a:t>
            </a:r>
            <a:r>
              <a:rPr sz="1579" spc="-4" dirty="0">
                <a:latin typeface="Arial MT"/>
                <a:cs typeface="Arial MT"/>
              </a:rPr>
              <a:t>"Integrated</a:t>
            </a:r>
            <a:r>
              <a:rPr sz="1579" spc="9" dirty="0">
                <a:latin typeface="Arial MT"/>
                <a:cs typeface="Arial MT"/>
              </a:rPr>
              <a:t> </a:t>
            </a:r>
            <a:r>
              <a:rPr sz="1579" spc="-9" dirty="0">
                <a:latin typeface="Arial MT"/>
                <a:cs typeface="Arial MT"/>
              </a:rPr>
              <a:t>DeveLopment</a:t>
            </a:r>
            <a:r>
              <a:rPr sz="1579" spc="31" dirty="0">
                <a:latin typeface="Arial MT"/>
                <a:cs typeface="Arial MT"/>
              </a:rPr>
              <a:t> </a:t>
            </a:r>
            <a:r>
              <a:rPr sz="1579" spc="-4" dirty="0">
                <a:latin typeface="Arial MT"/>
                <a:cs typeface="Arial MT"/>
              </a:rPr>
              <a:t>Environment"</a:t>
            </a:r>
            <a:endParaRPr sz="1579">
              <a:latin typeface="Arial MT"/>
              <a:cs typeface="Arial MT"/>
            </a:endParaRPr>
          </a:p>
        </p:txBody>
      </p:sp>
      <p:sp>
        <p:nvSpPr>
          <p:cNvPr id="8" name="object 8"/>
          <p:cNvSpPr txBox="1"/>
          <p:nvPr/>
        </p:nvSpPr>
        <p:spPr>
          <a:xfrm>
            <a:off x="9917906" y="6427693"/>
            <a:ext cx="172097" cy="166712"/>
          </a:xfrm>
          <a:prstGeom prst="rect">
            <a:avLst/>
          </a:prstGeom>
        </p:spPr>
        <p:txBody>
          <a:bodyPr vert="horz" wrap="square" lIns="0" tIns="0" rIns="0" bIns="0" rtlCol="0">
            <a:spAutoFit/>
          </a:bodyPr>
          <a:lstStyle/>
          <a:p>
            <a:pPr marL="11139">
              <a:lnSpc>
                <a:spcPts val="1250"/>
              </a:lnSpc>
            </a:pPr>
            <a:r>
              <a:rPr sz="1053" spc="-4" dirty="0">
                <a:latin typeface="Microsoft Sans Serif"/>
                <a:cs typeface="Microsoft Sans Serif"/>
              </a:rPr>
              <a:t>14</a:t>
            </a:r>
            <a:endParaRPr sz="1053">
              <a:latin typeface="Microsoft Sans Serif"/>
              <a:cs typeface="Microsoft Sans Serif"/>
            </a:endParaRPr>
          </a:p>
        </p:txBody>
      </p:sp>
    </p:spTree>
    <p:extLst>
      <p:ext uri="{BB962C8B-B14F-4D97-AF65-F5344CB8AC3E}">
        <p14:creationId xmlns:p14="http://schemas.microsoft.com/office/powerpoint/2010/main" val="296947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8295" y="1196408"/>
            <a:ext cx="4856586" cy="496558"/>
          </a:xfrm>
          <a:prstGeom prst="rect">
            <a:avLst/>
          </a:prstGeom>
        </p:spPr>
        <p:txBody>
          <a:bodyPr vert="horz" wrap="square" lIns="0" tIns="11696" rIns="0" bIns="0" rtlCol="0">
            <a:spAutoFit/>
          </a:bodyPr>
          <a:lstStyle/>
          <a:p>
            <a:pPr marL="11139">
              <a:spcBef>
                <a:spcPts val="92"/>
              </a:spcBef>
            </a:pPr>
            <a:r>
              <a:rPr dirty="0"/>
              <a:t>Python</a:t>
            </a:r>
            <a:r>
              <a:rPr spc="-70" dirty="0"/>
              <a:t> </a:t>
            </a:r>
            <a:r>
              <a:rPr dirty="0"/>
              <a:t>IDLE基本操作</a:t>
            </a:r>
          </a:p>
        </p:txBody>
      </p:sp>
      <p:grpSp>
        <p:nvGrpSpPr>
          <p:cNvPr id="3" name="object 3"/>
          <p:cNvGrpSpPr/>
          <p:nvPr/>
        </p:nvGrpSpPr>
        <p:grpSpPr>
          <a:xfrm>
            <a:off x="529324" y="1882010"/>
            <a:ext cx="4727931" cy="3912559"/>
            <a:chOff x="603504" y="1263396"/>
            <a:chExt cx="5390515" cy="4460875"/>
          </a:xfrm>
        </p:grpSpPr>
        <p:pic>
          <p:nvPicPr>
            <p:cNvPr id="4" name="object 4"/>
            <p:cNvPicPr/>
            <p:nvPr/>
          </p:nvPicPr>
          <p:blipFill>
            <a:blip r:embed="rId2" cstate="print"/>
            <a:stretch>
              <a:fillRect/>
            </a:stretch>
          </p:blipFill>
          <p:spPr>
            <a:xfrm>
              <a:off x="609600" y="2002536"/>
              <a:ext cx="5384292" cy="3721608"/>
            </a:xfrm>
            <a:prstGeom prst="rect">
              <a:avLst/>
            </a:prstGeom>
          </p:spPr>
        </p:pic>
        <p:sp>
          <p:nvSpPr>
            <p:cNvPr id="5" name="object 5"/>
            <p:cNvSpPr/>
            <p:nvPr/>
          </p:nvSpPr>
          <p:spPr>
            <a:xfrm>
              <a:off x="609600" y="1269492"/>
              <a:ext cx="5270500" cy="826135"/>
            </a:xfrm>
            <a:custGeom>
              <a:avLst/>
              <a:gdLst/>
              <a:ahLst/>
              <a:cxnLst/>
              <a:rect l="l" t="t" r="r" b="b"/>
              <a:pathLst>
                <a:path w="5270500" h="826135">
                  <a:moveTo>
                    <a:pt x="4391660" y="576072"/>
                  </a:moveTo>
                  <a:lnTo>
                    <a:pt x="3074162" y="576072"/>
                  </a:lnTo>
                  <a:lnTo>
                    <a:pt x="2866898" y="826135"/>
                  </a:lnTo>
                  <a:lnTo>
                    <a:pt x="4391660" y="576072"/>
                  </a:lnTo>
                  <a:close/>
                </a:path>
                <a:path w="5270500" h="826135">
                  <a:moveTo>
                    <a:pt x="5173980" y="0"/>
                  </a:moveTo>
                  <a:lnTo>
                    <a:pt x="96012" y="0"/>
                  </a:lnTo>
                  <a:lnTo>
                    <a:pt x="58641" y="7536"/>
                  </a:lnTo>
                  <a:lnTo>
                    <a:pt x="28122" y="28098"/>
                  </a:lnTo>
                  <a:lnTo>
                    <a:pt x="7545" y="58614"/>
                  </a:lnTo>
                  <a:lnTo>
                    <a:pt x="0" y="96012"/>
                  </a:lnTo>
                  <a:lnTo>
                    <a:pt x="0" y="480060"/>
                  </a:lnTo>
                  <a:lnTo>
                    <a:pt x="7545" y="517457"/>
                  </a:lnTo>
                  <a:lnTo>
                    <a:pt x="28122" y="547973"/>
                  </a:lnTo>
                  <a:lnTo>
                    <a:pt x="58641" y="568535"/>
                  </a:lnTo>
                  <a:lnTo>
                    <a:pt x="96012" y="576072"/>
                  </a:lnTo>
                  <a:lnTo>
                    <a:pt x="5173980" y="576072"/>
                  </a:lnTo>
                  <a:lnTo>
                    <a:pt x="5211377" y="568535"/>
                  </a:lnTo>
                  <a:lnTo>
                    <a:pt x="5241893" y="547973"/>
                  </a:lnTo>
                  <a:lnTo>
                    <a:pt x="5262455" y="517457"/>
                  </a:lnTo>
                  <a:lnTo>
                    <a:pt x="5269992" y="480060"/>
                  </a:lnTo>
                  <a:lnTo>
                    <a:pt x="5269992" y="96012"/>
                  </a:lnTo>
                  <a:lnTo>
                    <a:pt x="5262455" y="58614"/>
                  </a:lnTo>
                  <a:lnTo>
                    <a:pt x="5241893" y="28098"/>
                  </a:lnTo>
                  <a:lnTo>
                    <a:pt x="5211377" y="7536"/>
                  </a:lnTo>
                  <a:lnTo>
                    <a:pt x="5173980" y="0"/>
                  </a:lnTo>
                  <a:close/>
                </a:path>
              </a:pathLst>
            </a:custGeom>
            <a:solidFill>
              <a:srgbClr val="FFFF00"/>
            </a:solidFill>
          </p:spPr>
          <p:txBody>
            <a:bodyPr wrap="square" lIns="0" tIns="0" rIns="0" bIns="0" rtlCol="0"/>
            <a:lstStyle/>
            <a:p>
              <a:endParaRPr sz="1579"/>
            </a:p>
          </p:txBody>
        </p:sp>
        <p:sp>
          <p:nvSpPr>
            <p:cNvPr id="6" name="object 6"/>
            <p:cNvSpPr/>
            <p:nvPr/>
          </p:nvSpPr>
          <p:spPr>
            <a:xfrm>
              <a:off x="609600" y="1269492"/>
              <a:ext cx="5270500" cy="826135"/>
            </a:xfrm>
            <a:custGeom>
              <a:avLst/>
              <a:gdLst/>
              <a:ahLst/>
              <a:cxnLst/>
              <a:rect l="l" t="t" r="r" b="b"/>
              <a:pathLst>
                <a:path w="5270500" h="826135">
                  <a:moveTo>
                    <a:pt x="0" y="96012"/>
                  </a:moveTo>
                  <a:lnTo>
                    <a:pt x="7545" y="58614"/>
                  </a:lnTo>
                  <a:lnTo>
                    <a:pt x="28122" y="28098"/>
                  </a:lnTo>
                  <a:lnTo>
                    <a:pt x="58641" y="7536"/>
                  </a:lnTo>
                  <a:lnTo>
                    <a:pt x="96012" y="0"/>
                  </a:lnTo>
                  <a:lnTo>
                    <a:pt x="3074162" y="0"/>
                  </a:lnTo>
                  <a:lnTo>
                    <a:pt x="4391660" y="0"/>
                  </a:lnTo>
                  <a:lnTo>
                    <a:pt x="5173980" y="0"/>
                  </a:lnTo>
                  <a:lnTo>
                    <a:pt x="5211377" y="7536"/>
                  </a:lnTo>
                  <a:lnTo>
                    <a:pt x="5241893" y="28098"/>
                  </a:lnTo>
                  <a:lnTo>
                    <a:pt x="5262455" y="58614"/>
                  </a:lnTo>
                  <a:lnTo>
                    <a:pt x="5269992" y="96012"/>
                  </a:lnTo>
                  <a:lnTo>
                    <a:pt x="5269992" y="336042"/>
                  </a:lnTo>
                  <a:lnTo>
                    <a:pt x="5269992" y="480060"/>
                  </a:lnTo>
                  <a:lnTo>
                    <a:pt x="5262455" y="517457"/>
                  </a:lnTo>
                  <a:lnTo>
                    <a:pt x="5241893" y="547973"/>
                  </a:lnTo>
                  <a:lnTo>
                    <a:pt x="5211377" y="568535"/>
                  </a:lnTo>
                  <a:lnTo>
                    <a:pt x="5173980" y="576072"/>
                  </a:lnTo>
                  <a:lnTo>
                    <a:pt x="4391660" y="576072"/>
                  </a:lnTo>
                  <a:lnTo>
                    <a:pt x="2866898" y="826135"/>
                  </a:lnTo>
                  <a:lnTo>
                    <a:pt x="3074162" y="576072"/>
                  </a:lnTo>
                  <a:lnTo>
                    <a:pt x="96012" y="576072"/>
                  </a:lnTo>
                  <a:lnTo>
                    <a:pt x="58641" y="568535"/>
                  </a:lnTo>
                  <a:lnTo>
                    <a:pt x="28122" y="547973"/>
                  </a:lnTo>
                  <a:lnTo>
                    <a:pt x="7545" y="517457"/>
                  </a:lnTo>
                  <a:lnTo>
                    <a:pt x="0" y="480060"/>
                  </a:lnTo>
                  <a:lnTo>
                    <a:pt x="0" y="336042"/>
                  </a:lnTo>
                  <a:lnTo>
                    <a:pt x="0" y="96012"/>
                  </a:lnTo>
                  <a:close/>
                </a:path>
              </a:pathLst>
            </a:custGeom>
            <a:ln w="12192">
              <a:solidFill>
                <a:srgbClr val="000000"/>
              </a:solidFill>
            </a:ln>
          </p:spPr>
          <p:txBody>
            <a:bodyPr wrap="square" lIns="0" tIns="0" rIns="0" bIns="0" rtlCol="0"/>
            <a:lstStyle/>
            <a:p>
              <a:endParaRPr sz="1579"/>
            </a:p>
          </p:txBody>
        </p:sp>
      </p:grpSp>
      <p:grpSp>
        <p:nvGrpSpPr>
          <p:cNvPr id="7" name="object 7"/>
          <p:cNvGrpSpPr/>
          <p:nvPr/>
        </p:nvGrpSpPr>
        <p:grpSpPr>
          <a:xfrm>
            <a:off x="5436257" y="1876663"/>
            <a:ext cx="4722918" cy="3818992"/>
            <a:chOff x="6198108" y="1257300"/>
            <a:chExt cx="5384800" cy="4354195"/>
          </a:xfrm>
        </p:grpSpPr>
        <p:pic>
          <p:nvPicPr>
            <p:cNvPr id="8" name="object 8"/>
            <p:cNvPicPr/>
            <p:nvPr/>
          </p:nvPicPr>
          <p:blipFill>
            <a:blip r:embed="rId3" cstate="print"/>
            <a:stretch>
              <a:fillRect/>
            </a:stretch>
          </p:blipFill>
          <p:spPr>
            <a:xfrm>
              <a:off x="6198108" y="2115311"/>
              <a:ext cx="5384291" cy="3496056"/>
            </a:xfrm>
            <a:prstGeom prst="rect">
              <a:avLst/>
            </a:prstGeom>
          </p:spPr>
        </p:pic>
        <p:sp>
          <p:nvSpPr>
            <p:cNvPr id="9" name="object 9"/>
            <p:cNvSpPr/>
            <p:nvPr/>
          </p:nvSpPr>
          <p:spPr>
            <a:xfrm>
              <a:off x="7234428" y="1263395"/>
              <a:ext cx="3312160" cy="826135"/>
            </a:xfrm>
            <a:custGeom>
              <a:avLst/>
              <a:gdLst/>
              <a:ahLst/>
              <a:cxnLst/>
              <a:rect l="l" t="t" r="r" b="b"/>
              <a:pathLst>
                <a:path w="3312159" h="826135">
                  <a:moveTo>
                    <a:pt x="2759710" y="576071"/>
                  </a:moveTo>
                  <a:lnTo>
                    <a:pt x="1931797" y="576071"/>
                  </a:lnTo>
                  <a:lnTo>
                    <a:pt x="1801622" y="826134"/>
                  </a:lnTo>
                  <a:lnTo>
                    <a:pt x="2759710" y="576071"/>
                  </a:lnTo>
                  <a:close/>
                </a:path>
                <a:path w="3312159" h="826135">
                  <a:moveTo>
                    <a:pt x="3215640" y="0"/>
                  </a:moveTo>
                  <a:lnTo>
                    <a:pt x="96012" y="0"/>
                  </a:lnTo>
                  <a:lnTo>
                    <a:pt x="58614" y="7536"/>
                  </a:lnTo>
                  <a:lnTo>
                    <a:pt x="28098" y="28098"/>
                  </a:lnTo>
                  <a:lnTo>
                    <a:pt x="7536" y="58614"/>
                  </a:lnTo>
                  <a:lnTo>
                    <a:pt x="0" y="96012"/>
                  </a:lnTo>
                  <a:lnTo>
                    <a:pt x="0" y="480059"/>
                  </a:lnTo>
                  <a:lnTo>
                    <a:pt x="7536" y="517457"/>
                  </a:lnTo>
                  <a:lnTo>
                    <a:pt x="28098" y="547973"/>
                  </a:lnTo>
                  <a:lnTo>
                    <a:pt x="58614" y="568535"/>
                  </a:lnTo>
                  <a:lnTo>
                    <a:pt x="96012" y="576071"/>
                  </a:lnTo>
                  <a:lnTo>
                    <a:pt x="3215640" y="576071"/>
                  </a:lnTo>
                  <a:lnTo>
                    <a:pt x="3253037" y="568535"/>
                  </a:lnTo>
                  <a:lnTo>
                    <a:pt x="3283553" y="547973"/>
                  </a:lnTo>
                  <a:lnTo>
                    <a:pt x="3304115" y="517457"/>
                  </a:lnTo>
                  <a:lnTo>
                    <a:pt x="3311652" y="480059"/>
                  </a:lnTo>
                  <a:lnTo>
                    <a:pt x="3311652" y="96012"/>
                  </a:lnTo>
                  <a:lnTo>
                    <a:pt x="3304115" y="58614"/>
                  </a:lnTo>
                  <a:lnTo>
                    <a:pt x="3283553" y="28098"/>
                  </a:lnTo>
                  <a:lnTo>
                    <a:pt x="3253037" y="7536"/>
                  </a:lnTo>
                  <a:lnTo>
                    <a:pt x="3215640" y="0"/>
                  </a:lnTo>
                  <a:close/>
                </a:path>
              </a:pathLst>
            </a:custGeom>
            <a:solidFill>
              <a:srgbClr val="FFFF00"/>
            </a:solidFill>
          </p:spPr>
          <p:txBody>
            <a:bodyPr wrap="square" lIns="0" tIns="0" rIns="0" bIns="0" rtlCol="0"/>
            <a:lstStyle/>
            <a:p>
              <a:endParaRPr sz="1579"/>
            </a:p>
          </p:txBody>
        </p:sp>
        <p:sp>
          <p:nvSpPr>
            <p:cNvPr id="10" name="object 10"/>
            <p:cNvSpPr/>
            <p:nvPr/>
          </p:nvSpPr>
          <p:spPr>
            <a:xfrm>
              <a:off x="7234428" y="1263395"/>
              <a:ext cx="3312160" cy="826135"/>
            </a:xfrm>
            <a:custGeom>
              <a:avLst/>
              <a:gdLst/>
              <a:ahLst/>
              <a:cxnLst/>
              <a:rect l="l" t="t" r="r" b="b"/>
              <a:pathLst>
                <a:path w="3312159" h="826135">
                  <a:moveTo>
                    <a:pt x="0" y="96012"/>
                  </a:moveTo>
                  <a:lnTo>
                    <a:pt x="7536" y="58614"/>
                  </a:lnTo>
                  <a:lnTo>
                    <a:pt x="28098" y="28098"/>
                  </a:lnTo>
                  <a:lnTo>
                    <a:pt x="58614" y="7536"/>
                  </a:lnTo>
                  <a:lnTo>
                    <a:pt x="96012" y="0"/>
                  </a:lnTo>
                  <a:lnTo>
                    <a:pt x="1931797" y="0"/>
                  </a:lnTo>
                  <a:lnTo>
                    <a:pt x="2759710" y="0"/>
                  </a:lnTo>
                  <a:lnTo>
                    <a:pt x="3215640" y="0"/>
                  </a:lnTo>
                  <a:lnTo>
                    <a:pt x="3253037" y="7536"/>
                  </a:lnTo>
                  <a:lnTo>
                    <a:pt x="3283553" y="28098"/>
                  </a:lnTo>
                  <a:lnTo>
                    <a:pt x="3304115" y="58614"/>
                  </a:lnTo>
                  <a:lnTo>
                    <a:pt x="3311652" y="96012"/>
                  </a:lnTo>
                  <a:lnTo>
                    <a:pt x="3311652" y="336041"/>
                  </a:lnTo>
                  <a:lnTo>
                    <a:pt x="3311652" y="480059"/>
                  </a:lnTo>
                  <a:lnTo>
                    <a:pt x="3304115" y="517457"/>
                  </a:lnTo>
                  <a:lnTo>
                    <a:pt x="3283553" y="547973"/>
                  </a:lnTo>
                  <a:lnTo>
                    <a:pt x="3253037" y="568535"/>
                  </a:lnTo>
                  <a:lnTo>
                    <a:pt x="3215640" y="576071"/>
                  </a:lnTo>
                  <a:lnTo>
                    <a:pt x="2759710" y="576071"/>
                  </a:lnTo>
                  <a:lnTo>
                    <a:pt x="1801622" y="826134"/>
                  </a:lnTo>
                  <a:lnTo>
                    <a:pt x="1931797" y="576071"/>
                  </a:lnTo>
                  <a:lnTo>
                    <a:pt x="96012" y="576071"/>
                  </a:lnTo>
                  <a:lnTo>
                    <a:pt x="58614" y="568535"/>
                  </a:lnTo>
                  <a:lnTo>
                    <a:pt x="28098" y="547973"/>
                  </a:lnTo>
                  <a:lnTo>
                    <a:pt x="7536" y="517457"/>
                  </a:lnTo>
                  <a:lnTo>
                    <a:pt x="0" y="480059"/>
                  </a:lnTo>
                  <a:lnTo>
                    <a:pt x="0" y="336041"/>
                  </a:lnTo>
                  <a:lnTo>
                    <a:pt x="0" y="96012"/>
                  </a:lnTo>
                  <a:close/>
                </a:path>
              </a:pathLst>
            </a:custGeom>
            <a:ln w="12192">
              <a:solidFill>
                <a:srgbClr val="000000"/>
              </a:solidFill>
            </a:ln>
          </p:spPr>
          <p:txBody>
            <a:bodyPr wrap="square" lIns="0" tIns="0" rIns="0" bIns="0" rtlCol="0"/>
            <a:lstStyle/>
            <a:p>
              <a:endParaRPr sz="1579"/>
            </a:p>
          </p:txBody>
        </p:sp>
      </p:grpSp>
      <p:sp>
        <p:nvSpPr>
          <p:cNvPr id="11" name="object 11"/>
          <p:cNvSpPr txBox="1"/>
          <p:nvPr/>
        </p:nvSpPr>
        <p:spPr>
          <a:xfrm>
            <a:off x="628594" y="1882679"/>
            <a:ext cx="4419382" cy="254263"/>
          </a:xfrm>
          <a:prstGeom prst="rect">
            <a:avLst/>
          </a:prstGeom>
        </p:spPr>
        <p:txBody>
          <a:bodyPr vert="horz" wrap="square" lIns="0" tIns="11139" rIns="0" bIns="0" rtlCol="0">
            <a:spAutoFit/>
          </a:bodyPr>
          <a:lstStyle/>
          <a:p>
            <a:pPr marL="11139">
              <a:spcBef>
                <a:spcPts val="88"/>
              </a:spcBef>
            </a:pPr>
            <a:r>
              <a:rPr sz="1579" spc="-9" dirty="0">
                <a:latin typeface="Microsoft Sans Serif"/>
                <a:cs typeface="Microsoft Sans Serif"/>
              </a:rPr>
              <a:t>Python</a:t>
            </a:r>
            <a:r>
              <a:rPr sz="1579" spc="-4" dirty="0">
                <a:latin typeface="Microsoft Sans Serif"/>
                <a:cs typeface="Microsoft Sans Serif"/>
              </a:rPr>
              <a:t> IDLE</a:t>
            </a:r>
            <a:r>
              <a:rPr sz="1579" dirty="0">
                <a:latin typeface="Microsoft JhengHei"/>
                <a:cs typeface="Microsoft JhengHei"/>
              </a:rPr>
              <a:t>編輯程式碼，存檔後（副檔名為</a:t>
            </a:r>
            <a:r>
              <a:rPr sz="1579" spc="-9" dirty="0">
                <a:latin typeface="Microsoft Sans Serif"/>
                <a:cs typeface="Microsoft Sans Serif"/>
              </a:rPr>
              <a:t>.py</a:t>
            </a:r>
            <a:r>
              <a:rPr sz="1579" spc="-9" dirty="0">
                <a:latin typeface="Microsoft JhengHei"/>
                <a:cs typeface="Microsoft JhengHei"/>
              </a:rPr>
              <a:t>）</a:t>
            </a:r>
            <a:endParaRPr sz="1579">
              <a:latin typeface="Microsoft JhengHei"/>
              <a:cs typeface="Microsoft JhengHei"/>
            </a:endParaRPr>
          </a:p>
        </p:txBody>
      </p:sp>
      <p:sp>
        <p:nvSpPr>
          <p:cNvPr id="14" name="object 14"/>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11</a:t>
            </a:fld>
            <a:endParaRPr sz="1053">
              <a:latin typeface="Microsoft Sans Serif"/>
              <a:cs typeface="Microsoft Sans Serif"/>
            </a:endParaRPr>
          </a:p>
        </p:txBody>
      </p:sp>
      <p:sp>
        <p:nvSpPr>
          <p:cNvPr id="12" name="object 12"/>
          <p:cNvSpPr txBox="1"/>
          <p:nvPr/>
        </p:nvSpPr>
        <p:spPr>
          <a:xfrm>
            <a:off x="628593" y="2123280"/>
            <a:ext cx="2538569" cy="254263"/>
          </a:xfrm>
          <a:prstGeom prst="rect">
            <a:avLst/>
          </a:prstGeom>
        </p:spPr>
        <p:txBody>
          <a:bodyPr vert="horz" wrap="square" lIns="0" tIns="11139" rIns="0" bIns="0" rtlCol="0">
            <a:spAutoFit/>
          </a:bodyPr>
          <a:lstStyle/>
          <a:p>
            <a:pPr marL="11139">
              <a:spcBef>
                <a:spcPts val="88"/>
              </a:spcBef>
            </a:pPr>
            <a:r>
              <a:rPr sz="1579" dirty="0">
                <a:latin typeface="Microsoft JhengHei"/>
                <a:cs typeface="Microsoft JhengHei"/>
              </a:rPr>
              <a:t>，按</a:t>
            </a:r>
            <a:r>
              <a:rPr sz="1579" spc="-4" dirty="0">
                <a:latin typeface="Microsoft Sans Serif"/>
                <a:cs typeface="Microsoft Sans Serif"/>
              </a:rPr>
              <a:t>F5</a:t>
            </a:r>
            <a:r>
              <a:rPr sz="1579" dirty="0">
                <a:latin typeface="Microsoft JhengHei"/>
                <a:cs typeface="Microsoft JhengHei"/>
              </a:rPr>
              <a:t>【</a:t>
            </a:r>
            <a:r>
              <a:rPr sz="1579" spc="-4" dirty="0">
                <a:latin typeface="Microsoft Sans Serif"/>
                <a:cs typeface="Microsoft Sans Serif"/>
              </a:rPr>
              <a:t>Run</a:t>
            </a:r>
            <a:r>
              <a:rPr sz="1579" spc="-22" dirty="0">
                <a:latin typeface="Microsoft Sans Serif"/>
                <a:cs typeface="Microsoft Sans Serif"/>
              </a:rPr>
              <a:t> </a:t>
            </a:r>
            <a:r>
              <a:rPr sz="1579" spc="-9" dirty="0">
                <a:latin typeface="Microsoft Sans Serif"/>
                <a:cs typeface="Microsoft Sans Serif"/>
              </a:rPr>
              <a:t>Module</a:t>
            </a:r>
            <a:r>
              <a:rPr sz="1579" dirty="0">
                <a:latin typeface="Microsoft JhengHei"/>
                <a:cs typeface="Microsoft JhengHei"/>
              </a:rPr>
              <a:t>】執行</a:t>
            </a:r>
            <a:endParaRPr sz="1579">
              <a:latin typeface="Microsoft JhengHei"/>
              <a:cs typeface="Microsoft JhengHei"/>
            </a:endParaRPr>
          </a:p>
        </p:txBody>
      </p:sp>
      <p:sp>
        <p:nvSpPr>
          <p:cNvPr id="13" name="object 13"/>
          <p:cNvSpPr txBox="1"/>
          <p:nvPr/>
        </p:nvSpPr>
        <p:spPr>
          <a:xfrm>
            <a:off x="6439098" y="1997632"/>
            <a:ext cx="1145642" cy="254263"/>
          </a:xfrm>
          <a:prstGeom prst="rect">
            <a:avLst/>
          </a:prstGeom>
        </p:spPr>
        <p:txBody>
          <a:bodyPr vert="horz" wrap="square" lIns="0" tIns="11139" rIns="0" bIns="0" rtlCol="0">
            <a:spAutoFit/>
          </a:bodyPr>
          <a:lstStyle/>
          <a:p>
            <a:pPr marL="11139">
              <a:spcBef>
                <a:spcPts val="88"/>
              </a:spcBef>
            </a:pPr>
            <a:r>
              <a:rPr sz="1579" spc="-9" dirty="0">
                <a:latin typeface="Microsoft Sans Serif"/>
                <a:cs typeface="Microsoft Sans Serif"/>
              </a:rPr>
              <a:t>Python</a:t>
            </a:r>
            <a:r>
              <a:rPr sz="1579" spc="-18" dirty="0">
                <a:latin typeface="Microsoft Sans Serif"/>
                <a:cs typeface="Microsoft Sans Serif"/>
              </a:rPr>
              <a:t> </a:t>
            </a:r>
            <a:r>
              <a:rPr sz="1579" spc="-9" dirty="0">
                <a:latin typeface="Microsoft Sans Serif"/>
                <a:cs typeface="Microsoft Sans Serif"/>
              </a:rPr>
              <a:t>Shell</a:t>
            </a:r>
            <a:endParaRPr sz="1579">
              <a:latin typeface="Microsoft Sans Serif"/>
              <a:cs typeface="Microsoft Sans Serif"/>
            </a:endParaRPr>
          </a:p>
        </p:txBody>
      </p:sp>
    </p:spTree>
    <p:extLst>
      <p:ext uri="{BB962C8B-B14F-4D97-AF65-F5344CB8AC3E}">
        <p14:creationId xmlns:p14="http://schemas.microsoft.com/office/powerpoint/2010/main" val="2319698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8278" y="1196408"/>
            <a:ext cx="5936508" cy="496558"/>
          </a:xfrm>
          <a:prstGeom prst="rect">
            <a:avLst/>
          </a:prstGeom>
        </p:spPr>
        <p:txBody>
          <a:bodyPr vert="horz" wrap="square" lIns="0" tIns="11696" rIns="0" bIns="0" rtlCol="0">
            <a:spAutoFit/>
          </a:bodyPr>
          <a:lstStyle/>
          <a:p>
            <a:pPr marL="11139">
              <a:spcBef>
                <a:spcPts val="92"/>
              </a:spcBef>
            </a:pPr>
            <a:r>
              <a:rPr dirty="0">
                <a:latin typeface="Arial"/>
                <a:cs typeface="Arial"/>
              </a:rPr>
              <a:t>Python</a:t>
            </a:r>
            <a:r>
              <a:rPr spc="-53" dirty="0">
                <a:latin typeface="Arial"/>
                <a:cs typeface="Arial"/>
              </a:rPr>
              <a:t> </a:t>
            </a:r>
            <a:r>
              <a:rPr dirty="0">
                <a:latin typeface="Arial"/>
                <a:cs typeface="Arial"/>
              </a:rPr>
              <a:t>Shell</a:t>
            </a:r>
            <a:r>
              <a:rPr dirty="0"/>
              <a:t>指令互動環境</a:t>
            </a:r>
          </a:p>
        </p:txBody>
      </p:sp>
      <p:grpSp>
        <p:nvGrpSpPr>
          <p:cNvPr id="3" name="object 3"/>
          <p:cNvGrpSpPr/>
          <p:nvPr/>
        </p:nvGrpSpPr>
        <p:grpSpPr>
          <a:xfrm>
            <a:off x="1305931" y="1881786"/>
            <a:ext cx="8081871" cy="4633250"/>
            <a:chOff x="1488947" y="1263141"/>
            <a:chExt cx="9214485" cy="5282565"/>
          </a:xfrm>
        </p:grpSpPr>
        <p:pic>
          <p:nvPicPr>
            <p:cNvPr id="4" name="object 4"/>
            <p:cNvPicPr/>
            <p:nvPr/>
          </p:nvPicPr>
          <p:blipFill>
            <a:blip r:embed="rId2" cstate="print"/>
            <a:stretch>
              <a:fillRect/>
            </a:stretch>
          </p:blipFill>
          <p:spPr>
            <a:xfrm>
              <a:off x="1488947" y="1988819"/>
              <a:ext cx="9214104" cy="4556760"/>
            </a:xfrm>
            <a:prstGeom prst="rect">
              <a:avLst/>
            </a:prstGeom>
          </p:spPr>
        </p:pic>
        <p:sp>
          <p:nvSpPr>
            <p:cNvPr id="5" name="object 5"/>
            <p:cNvSpPr/>
            <p:nvPr/>
          </p:nvSpPr>
          <p:spPr>
            <a:xfrm>
              <a:off x="1775459" y="1269491"/>
              <a:ext cx="4104640" cy="826135"/>
            </a:xfrm>
            <a:custGeom>
              <a:avLst/>
              <a:gdLst/>
              <a:ahLst/>
              <a:cxnLst/>
              <a:rect l="l" t="t" r="r" b="b"/>
              <a:pathLst>
                <a:path w="4104640" h="826135">
                  <a:moveTo>
                    <a:pt x="3420110" y="576072"/>
                  </a:moveTo>
                  <a:lnTo>
                    <a:pt x="2394077" y="576072"/>
                  </a:lnTo>
                  <a:lnTo>
                    <a:pt x="2232660" y="826135"/>
                  </a:lnTo>
                  <a:lnTo>
                    <a:pt x="3420110" y="576072"/>
                  </a:lnTo>
                  <a:close/>
                </a:path>
                <a:path w="4104640" h="826135">
                  <a:moveTo>
                    <a:pt x="4008119" y="0"/>
                  </a:moveTo>
                  <a:lnTo>
                    <a:pt x="96012" y="0"/>
                  </a:lnTo>
                  <a:lnTo>
                    <a:pt x="58614" y="7536"/>
                  </a:lnTo>
                  <a:lnTo>
                    <a:pt x="28098" y="28098"/>
                  </a:lnTo>
                  <a:lnTo>
                    <a:pt x="7536" y="58614"/>
                  </a:lnTo>
                  <a:lnTo>
                    <a:pt x="0" y="96012"/>
                  </a:lnTo>
                  <a:lnTo>
                    <a:pt x="0" y="480060"/>
                  </a:lnTo>
                  <a:lnTo>
                    <a:pt x="7536" y="517457"/>
                  </a:lnTo>
                  <a:lnTo>
                    <a:pt x="28098" y="547973"/>
                  </a:lnTo>
                  <a:lnTo>
                    <a:pt x="58614" y="568535"/>
                  </a:lnTo>
                  <a:lnTo>
                    <a:pt x="96012" y="576072"/>
                  </a:lnTo>
                  <a:lnTo>
                    <a:pt x="4008119" y="576072"/>
                  </a:lnTo>
                  <a:lnTo>
                    <a:pt x="4045517" y="568535"/>
                  </a:lnTo>
                  <a:lnTo>
                    <a:pt x="4076033" y="547973"/>
                  </a:lnTo>
                  <a:lnTo>
                    <a:pt x="4096595" y="517457"/>
                  </a:lnTo>
                  <a:lnTo>
                    <a:pt x="4104131" y="480060"/>
                  </a:lnTo>
                  <a:lnTo>
                    <a:pt x="4104131" y="96012"/>
                  </a:lnTo>
                  <a:lnTo>
                    <a:pt x="4096595" y="58614"/>
                  </a:lnTo>
                  <a:lnTo>
                    <a:pt x="4076033" y="28098"/>
                  </a:lnTo>
                  <a:lnTo>
                    <a:pt x="4045517" y="7536"/>
                  </a:lnTo>
                  <a:lnTo>
                    <a:pt x="4008119" y="0"/>
                  </a:lnTo>
                  <a:close/>
                </a:path>
              </a:pathLst>
            </a:custGeom>
            <a:solidFill>
              <a:srgbClr val="FFFF00"/>
            </a:solidFill>
          </p:spPr>
          <p:txBody>
            <a:bodyPr wrap="square" lIns="0" tIns="0" rIns="0" bIns="0" rtlCol="0"/>
            <a:lstStyle/>
            <a:p>
              <a:endParaRPr sz="1579"/>
            </a:p>
          </p:txBody>
        </p:sp>
        <p:sp>
          <p:nvSpPr>
            <p:cNvPr id="6" name="object 6"/>
            <p:cNvSpPr/>
            <p:nvPr/>
          </p:nvSpPr>
          <p:spPr>
            <a:xfrm>
              <a:off x="1775459" y="1269491"/>
              <a:ext cx="4104640" cy="826135"/>
            </a:xfrm>
            <a:custGeom>
              <a:avLst/>
              <a:gdLst/>
              <a:ahLst/>
              <a:cxnLst/>
              <a:rect l="l" t="t" r="r" b="b"/>
              <a:pathLst>
                <a:path w="4104640" h="826135">
                  <a:moveTo>
                    <a:pt x="0" y="96012"/>
                  </a:moveTo>
                  <a:lnTo>
                    <a:pt x="7536" y="58614"/>
                  </a:lnTo>
                  <a:lnTo>
                    <a:pt x="28098" y="28098"/>
                  </a:lnTo>
                  <a:lnTo>
                    <a:pt x="58614" y="7536"/>
                  </a:lnTo>
                  <a:lnTo>
                    <a:pt x="96012" y="0"/>
                  </a:lnTo>
                  <a:lnTo>
                    <a:pt x="2394077" y="0"/>
                  </a:lnTo>
                  <a:lnTo>
                    <a:pt x="3420110" y="0"/>
                  </a:lnTo>
                  <a:lnTo>
                    <a:pt x="4008119" y="0"/>
                  </a:lnTo>
                  <a:lnTo>
                    <a:pt x="4045517" y="7536"/>
                  </a:lnTo>
                  <a:lnTo>
                    <a:pt x="4076033" y="28098"/>
                  </a:lnTo>
                  <a:lnTo>
                    <a:pt x="4096595" y="58614"/>
                  </a:lnTo>
                  <a:lnTo>
                    <a:pt x="4104131" y="96012"/>
                  </a:lnTo>
                  <a:lnTo>
                    <a:pt x="4104131" y="336042"/>
                  </a:lnTo>
                  <a:lnTo>
                    <a:pt x="4104131" y="480060"/>
                  </a:lnTo>
                  <a:lnTo>
                    <a:pt x="4096595" y="517457"/>
                  </a:lnTo>
                  <a:lnTo>
                    <a:pt x="4076033" y="547973"/>
                  </a:lnTo>
                  <a:lnTo>
                    <a:pt x="4045517" y="568535"/>
                  </a:lnTo>
                  <a:lnTo>
                    <a:pt x="4008119" y="576072"/>
                  </a:lnTo>
                  <a:lnTo>
                    <a:pt x="3420110" y="576072"/>
                  </a:lnTo>
                  <a:lnTo>
                    <a:pt x="2232660" y="826135"/>
                  </a:lnTo>
                  <a:lnTo>
                    <a:pt x="2394077" y="576072"/>
                  </a:lnTo>
                  <a:lnTo>
                    <a:pt x="96012" y="576072"/>
                  </a:lnTo>
                  <a:lnTo>
                    <a:pt x="58614" y="568535"/>
                  </a:lnTo>
                  <a:lnTo>
                    <a:pt x="28098" y="547973"/>
                  </a:lnTo>
                  <a:lnTo>
                    <a:pt x="7536" y="517457"/>
                  </a:lnTo>
                  <a:lnTo>
                    <a:pt x="0" y="480060"/>
                  </a:lnTo>
                  <a:lnTo>
                    <a:pt x="0" y="336042"/>
                  </a:lnTo>
                  <a:lnTo>
                    <a:pt x="0" y="96012"/>
                  </a:lnTo>
                  <a:close/>
                </a:path>
              </a:pathLst>
            </a:custGeom>
            <a:ln w="12192">
              <a:solidFill>
                <a:srgbClr val="000000"/>
              </a:solidFill>
            </a:ln>
          </p:spPr>
          <p:txBody>
            <a:bodyPr wrap="square" lIns="0" tIns="0" rIns="0" bIns="0" rtlCol="0"/>
            <a:lstStyle/>
            <a:p>
              <a:endParaRPr sz="1579"/>
            </a:p>
          </p:txBody>
        </p:sp>
      </p:grpSp>
      <p:sp>
        <p:nvSpPr>
          <p:cNvPr id="7" name="object 7"/>
          <p:cNvSpPr txBox="1"/>
          <p:nvPr/>
        </p:nvSpPr>
        <p:spPr>
          <a:xfrm>
            <a:off x="1651127" y="2002979"/>
            <a:ext cx="3107769" cy="254263"/>
          </a:xfrm>
          <a:prstGeom prst="rect">
            <a:avLst/>
          </a:prstGeom>
        </p:spPr>
        <p:txBody>
          <a:bodyPr vert="horz" wrap="square" lIns="0" tIns="11139" rIns="0" bIns="0" rtlCol="0">
            <a:spAutoFit/>
          </a:bodyPr>
          <a:lstStyle/>
          <a:p>
            <a:pPr marL="11139">
              <a:spcBef>
                <a:spcPts val="88"/>
              </a:spcBef>
            </a:pPr>
            <a:r>
              <a:rPr sz="1579" dirty="0">
                <a:latin typeface="Microsoft JhengHei"/>
                <a:cs typeface="Microsoft JhengHei"/>
              </a:rPr>
              <a:t>讓你以互動模式使用</a:t>
            </a:r>
            <a:r>
              <a:rPr sz="1579" spc="-9" dirty="0">
                <a:latin typeface="Microsoft Sans Serif"/>
                <a:cs typeface="Microsoft Sans Serif"/>
              </a:rPr>
              <a:t>Python</a:t>
            </a:r>
            <a:r>
              <a:rPr sz="1579" spc="-35" dirty="0">
                <a:latin typeface="Microsoft Sans Serif"/>
                <a:cs typeface="Microsoft Sans Serif"/>
              </a:rPr>
              <a:t> </a:t>
            </a:r>
            <a:r>
              <a:rPr sz="1579" dirty="0">
                <a:latin typeface="Microsoft JhengHei"/>
                <a:cs typeface="Microsoft JhengHei"/>
              </a:rPr>
              <a:t>直譯器</a:t>
            </a:r>
            <a:endParaRPr sz="1579">
              <a:latin typeface="Microsoft JhengHei"/>
              <a:cs typeface="Microsoft JhengHei"/>
            </a:endParaRPr>
          </a:p>
        </p:txBody>
      </p:sp>
      <p:grpSp>
        <p:nvGrpSpPr>
          <p:cNvPr id="8" name="object 8"/>
          <p:cNvGrpSpPr/>
          <p:nvPr/>
        </p:nvGrpSpPr>
        <p:grpSpPr>
          <a:xfrm>
            <a:off x="1820996" y="5391450"/>
            <a:ext cx="2440546" cy="1244222"/>
            <a:chOff x="2076195" y="5264658"/>
            <a:chExt cx="2782570" cy="1418590"/>
          </a:xfrm>
        </p:grpSpPr>
        <p:sp>
          <p:nvSpPr>
            <p:cNvPr id="9" name="object 9"/>
            <p:cNvSpPr/>
            <p:nvPr/>
          </p:nvSpPr>
          <p:spPr>
            <a:xfrm>
              <a:off x="2082291" y="5270754"/>
              <a:ext cx="2770505" cy="1405890"/>
            </a:xfrm>
            <a:custGeom>
              <a:avLst/>
              <a:gdLst/>
              <a:ahLst/>
              <a:cxnLst/>
              <a:rect l="l" t="t" r="r" b="b"/>
              <a:pathLst>
                <a:path w="2770504" h="1405890">
                  <a:moveTo>
                    <a:pt x="2631947" y="576834"/>
                  </a:moveTo>
                  <a:lnTo>
                    <a:pt x="387603" y="576834"/>
                  </a:lnTo>
                  <a:lnTo>
                    <a:pt x="343924" y="583878"/>
                  </a:lnTo>
                  <a:lnTo>
                    <a:pt x="305992" y="603493"/>
                  </a:lnTo>
                  <a:lnTo>
                    <a:pt x="276083" y="633404"/>
                  </a:lnTo>
                  <a:lnTo>
                    <a:pt x="256470" y="671335"/>
                  </a:lnTo>
                  <a:lnTo>
                    <a:pt x="249427" y="715010"/>
                  </a:lnTo>
                  <a:lnTo>
                    <a:pt x="249427" y="1267714"/>
                  </a:lnTo>
                  <a:lnTo>
                    <a:pt x="256470" y="1311388"/>
                  </a:lnTo>
                  <a:lnTo>
                    <a:pt x="276083" y="1349319"/>
                  </a:lnTo>
                  <a:lnTo>
                    <a:pt x="305992" y="1379230"/>
                  </a:lnTo>
                  <a:lnTo>
                    <a:pt x="343924" y="1398845"/>
                  </a:lnTo>
                  <a:lnTo>
                    <a:pt x="387603" y="1405890"/>
                  </a:lnTo>
                  <a:lnTo>
                    <a:pt x="2631947" y="1405890"/>
                  </a:lnTo>
                  <a:lnTo>
                    <a:pt x="2675627" y="1398845"/>
                  </a:lnTo>
                  <a:lnTo>
                    <a:pt x="2713559" y="1379230"/>
                  </a:lnTo>
                  <a:lnTo>
                    <a:pt x="2743468" y="1349319"/>
                  </a:lnTo>
                  <a:lnTo>
                    <a:pt x="2763081" y="1311388"/>
                  </a:lnTo>
                  <a:lnTo>
                    <a:pt x="2770123" y="1267714"/>
                  </a:lnTo>
                  <a:lnTo>
                    <a:pt x="2770123" y="715010"/>
                  </a:lnTo>
                  <a:lnTo>
                    <a:pt x="2763081" y="671335"/>
                  </a:lnTo>
                  <a:lnTo>
                    <a:pt x="2743468" y="633404"/>
                  </a:lnTo>
                  <a:lnTo>
                    <a:pt x="2713559" y="603493"/>
                  </a:lnTo>
                  <a:lnTo>
                    <a:pt x="2675627" y="583878"/>
                  </a:lnTo>
                  <a:lnTo>
                    <a:pt x="2631947" y="576834"/>
                  </a:lnTo>
                  <a:close/>
                </a:path>
                <a:path w="2770504" h="1405890">
                  <a:moveTo>
                    <a:pt x="0" y="0"/>
                  </a:moveTo>
                  <a:lnTo>
                    <a:pt x="669544" y="576834"/>
                  </a:lnTo>
                  <a:lnTo>
                    <a:pt x="1299718" y="576834"/>
                  </a:lnTo>
                  <a:lnTo>
                    <a:pt x="0" y="0"/>
                  </a:lnTo>
                  <a:close/>
                </a:path>
              </a:pathLst>
            </a:custGeom>
            <a:solidFill>
              <a:srgbClr val="FFFF00"/>
            </a:solidFill>
          </p:spPr>
          <p:txBody>
            <a:bodyPr wrap="square" lIns="0" tIns="0" rIns="0" bIns="0" rtlCol="0"/>
            <a:lstStyle/>
            <a:p>
              <a:endParaRPr sz="1579"/>
            </a:p>
          </p:txBody>
        </p:sp>
        <p:sp>
          <p:nvSpPr>
            <p:cNvPr id="10" name="object 10"/>
            <p:cNvSpPr/>
            <p:nvPr/>
          </p:nvSpPr>
          <p:spPr>
            <a:xfrm>
              <a:off x="2082291" y="5270754"/>
              <a:ext cx="2770505" cy="1405890"/>
            </a:xfrm>
            <a:custGeom>
              <a:avLst/>
              <a:gdLst/>
              <a:ahLst/>
              <a:cxnLst/>
              <a:rect l="l" t="t" r="r" b="b"/>
              <a:pathLst>
                <a:path w="2770504" h="1405890">
                  <a:moveTo>
                    <a:pt x="249427" y="715010"/>
                  </a:moveTo>
                  <a:lnTo>
                    <a:pt x="256470" y="671335"/>
                  </a:lnTo>
                  <a:lnTo>
                    <a:pt x="276083" y="633404"/>
                  </a:lnTo>
                  <a:lnTo>
                    <a:pt x="305992" y="603493"/>
                  </a:lnTo>
                  <a:lnTo>
                    <a:pt x="343924" y="583878"/>
                  </a:lnTo>
                  <a:lnTo>
                    <a:pt x="387603" y="576834"/>
                  </a:lnTo>
                  <a:lnTo>
                    <a:pt x="669544" y="576834"/>
                  </a:lnTo>
                  <a:lnTo>
                    <a:pt x="0" y="0"/>
                  </a:lnTo>
                  <a:lnTo>
                    <a:pt x="1299718" y="576834"/>
                  </a:lnTo>
                  <a:lnTo>
                    <a:pt x="2631947" y="576834"/>
                  </a:lnTo>
                  <a:lnTo>
                    <a:pt x="2675627" y="583878"/>
                  </a:lnTo>
                  <a:lnTo>
                    <a:pt x="2713559" y="603493"/>
                  </a:lnTo>
                  <a:lnTo>
                    <a:pt x="2743468" y="633404"/>
                  </a:lnTo>
                  <a:lnTo>
                    <a:pt x="2763081" y="671335"/>
                  </a:lnTo>
                  <a:lnTo>
                    <a:pt x="2770123" y="715010"/>
                  </a:lnTo>
                  <a:lnTo>
                    <a:pt x="2770123" y="922274"/>
                  </a:lnTo>
                  <a:lnTo>
                    <a:pt x="2770123" y="1267714"/>
                  </a:lnTo>
                  <a:lnTo>
                    <a:pt x="2763081" y="1311388"/>
                  </a:lnTo>
                  <a:lnTo>
                    <a:pt x="2743468" y="1349319"/>
                  </a:lnTo>
                  <a:lnTo>
                    <a:pt x="2713559" y="1379230"/>
                  </a:lnTo>
                  <a:lnTo>
                    <a:pt x="2675627" y="1398845"/>
                  </a:lnTo>
                  <a:lnTo>
                    <a:pt x="2631947" y="1405890"/>
                  </a:lnTo>
                  <a:lnTo>
                    <a:pt x="1299718" y="1405890"/>
                  </a:lnTo>
                  <a:lnTo>
                    <a:pt x="669544" y="1405890"/>
                  </a:lnTo>
                  <a:lnTo>
                    <a:pt x="387603" y="1405890"/>
                  </a:lnTo>
                  <a:lnTo>
                    <a:pt x="343924" y="1398845"/>
                  </a:lnTo>
                  <a:lnTo>
                    <a:pt x="305992" y="1379230"/>
                  </a:lnTo>
                  <a:lnTo>
                    <a:pt x="276083" y="1349319"/>
                  </a:lnTo>
                  <a:lnTo>
                    <a:pt x="256470" y="1311388"/>
                  </a:lnTo>
                  <a:lnTo>
                    <a:pt x="249427" y="1267714"/>
                  </a:lnTo>
                  <a:lnTo>
                    <a:pt x="249427" y="922274"/>
                  </a:lnTo>
                  <a:lnTo>
                    <a:pt x="249427" y="715010"/>
                  </a:lnTo>
                  <a:close/>
                </a:path>
              </a:pathLst>
            </a:custGeom>
            <a:ln w="12192">
              <a:solidFill>
                <a:srgbClr val="000000"/>
              </a:solidFill>
            </a:ln>
          </p:spPr>
          <p:txBody>
            <a:bodyPr wrap="square" lIns="0" tIns="0" rIns="0" bIns="0" rtlCol="0"/>
            <a:lstStyle/>
            <a:p>
              <a:endParaRPr sz="1579"/>
            </a:p>
          </p:txBody>
        </p:sp>
      </p:grpSp>
      <p:sp>
        <p:nvSpPr>
          <p:cNvPr id="11" name="object 11"/>
          <p:cNvSpPr txBox="1"/>
          <p:nvPr/>
        </p:nvSpPr>
        <p:spPr>
          <a:xfrm>
            <a:off x="2150264" y="6010553"/>
            <a:ext cx="1575605" cy="497278"/>
          </a:xfrm>
          <a:prstGeom prst="rect">
            <a:avLst/>
          </a:prstGeom>
        </p:spPr>
        <p:txBody>
          <a:bodyPr vert="horz" wrap="square" lIns="0" tIns="11139" rIns="0" bIns="0" rtlCol="0">
            <a:spAutoFit/>
          </a:bodyPr>
          <a:lstStyle/>
          <a:p>
            <a:pPr marL="11139">
              <a:spcBef>
                <a:spcPts val="88"/>
              </a:spcBef>
            </a:pPr>
            <a:r>
              <a:rPr sz="1579" spc="-4" dirty="0">
                <a:latin typeface="Microsoft Sans Serif"/>
                <a:cs typeface="Microsoft Sans Serif"/>
              </a:rPr>
              <a:t>Alt+P</a:t>
            </a:r>
            <a:r>
              <a:rPr sz="1579" spc="-96" dirty="0">
                <a:latin typeface="Microsoft Sans Serif"/>
                <a:cs typeface="Microsoft Sans Serif"/>
              </a:rPr>
              <a:t> </a:t>
            </a:r>
            <a:r>
              <a:rPr sz="1579" dirty="0">
                <a:latin typeface="Microsoft JhengHei"/>
                <a:cs typeface="Microsoft JhengHei"/>
              </a:rPr>
              <a:t>上一條指令</a:t>
            </a:r>
            <a:endParaRPr sz="1579">
              <a:latin typeface="Microsoft JhengHei"/>
              <a:cs typeface="Microsoft JhengHei"/>
            </a:endParaRPr>
          </a:p>
          <a:p>
            <a:pPr marL="11139"/>
            <a:r>
              <a:rPr sz="1579" spc="-4" dirty="0">
                <a:latin typeface="Microsoft Sans Serif"/>
                <a:cs typeface="Microsoft Sans Serif"/>
              </a:rPr>
              <a:t>Alt+N</a:t>
            </a:r>
            <a:r>
              <a:rPr sz="1579" spc="-70" dirty="0">
                <a:latin typeface="Microsoft Sans Serif"/>
                <a:cs typeface="Microsoft Sans Serif"/>
              </a:rPr>
              <a:t> </a:t>
            </a:r>
            <a:r>
              <a:rPr sz="1579" dirty="0">
                <a:latin typeface="Microsoft JhengHei"/>
                <a:cs typeface="Microsoft JhengHei"/>
              </a:rPr>
              <a:t>下一條指令</a:t>
            </a:r>
            <a:endParaRPr sz="1579">
              <a:latin typeface="Microsoft JhengHei"/>
              <a:cs typeface="Microsoft JhengHei"/>
            </a:endParaRPr>
          </a:p>
        </p:txBody>
      </p:sp>
      <p:sp>
        <p:nvSpPr>
          <p:cNvPr id="12" name="object 12"/>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12</a:t>
            </a:fld>
            <a:endParaRPr sz="1053">
              <a:latin typeface="Microsoft Sans Serif"/>
              <a:cs typeface="Microsoft Sans Serif"/>
            </a:endParaRPr>
          </a:p>
        </p:txBody>
      </p:sp>
    </p:spTree>
    <p:extLst>
      <p:ext uri="{BB962C8B-B14F-4D97-AF65-F5344CB8AC3E}">
        <p14:creationId xmlns:p14="http://schemas.microsoft.com/office/powerpoint/2010/main" val="2119011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7585" y="1196408"/>
            <a:ext cx="5960457" cy="496558"/>
          </a:xfrm>
          <a:prstGeom prst="rect">
            <a:avLst/>
          </a:prstGeom>
        </p:spPr>
        <p:txBody>
          <a:bodyPr vert="horz" wrap="square" lIns="0" tIns="11696" rIns="0" bIns="0" rtlCol="0">
            <a:spAutoFit/>
          </a:bodyPr>
          <a:lstStyle/>
          <a:p>
            <a:pPr marL="11139">
              <a:spcBef>
                <a:spcPts val="92"/>
              </a:spcBef>
            </a:pPr>
            <a:r>
              <a:rPr dirty="0"/>
              <a:t>Python</a:t>
            </a:r>
            <a:r>
              <a:rPr spc="-53" dirty="0"/>
              <a:t> </a:t>
            </a:r>
            <a:r>
              <a:rPr dirty="0"/>
              <a:t>IDLE</a:t>
            </a:r>
            <a:r>
              <a:rPr spc="-26" dirty="0"/>
              <a:t> </a:t>
            </a:r>
            <a:r>
              <a:rPr dirty="0"/>
              <a:t>基本操作練習</a:t>
            </a:r>
          </a:p>
        </p:txBody>
      </p:sp>
      <p:pic>
        <p:nvPicPr>
          <p:cNvPr id="3" name="object 3"/>
          <p:cNvPicPr/>
          <p:nvPr/>
        </p:nvPicPr>
        <p:blipFill>
          <a:blip r:embed="rId2" cstate="print"/>
          <a:stretch>
            <a:fillRect/>
          </a:stretch>
        </p:blipFill>
        <p:spPr>
          <a:xfrm>
            <a:off x="534670" y="2943329"/>
            <a:ext cx="4722473" cy="2438095"/>
          </a:xfrm>
          <a:prstGeom prst="rect">
            <a:avLst/>
          </a:prstGeom>
        </p:spPr>
      </p:pic>
      <p:pic>
        <p:nvPicPr>
          <p:cNvPr id="4" name="object 4"/>
          <p:cNvPicPr/>
          <p:nvPr/>
        </p:nvPicPr>
        <p:blipFill>
          <a:blip r:embed="rId3" cstate="print"/>
          <a:stretch>
            <a:fillRect/>
          </a:stretch>
        </p:blipFill>
        <p:spPr>
          <a:xfrm>
            <a:off x="5436257" y="2827039"/>
            <a:ext cx="4722473" cy="2670677"/>
          </a:xfrm>
          <a:prstGeom prst="rect">
            <a:avLst/>
          </a:prstGeom>
        </p:spPr>
      </p:pic>
      <p:sp>
        <p:nvSpPr>
          <p:cNvPr id="5" name="object 5"/>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13</a:t>
            </a:fld>
            <a:endParaRPr sz="1053">
              <a:latin typeface="Microsoft Sans Serif"/>
              <a:cs typeface="Microsoft Sans Serif"/>
            </a:endParaRPr>
          </a:p>
        </p:txBody>
      </p:sp>
    </p:spTree>
    <p:extLst>
      <p:ext uri="{BB962C8B-B14F-4D97-AF65-F5344CB8AC3E}">
        <p14:creationId xmlns:p14="http://schemas.microsoft.com/office/powerpoint/2010/main" val="1858408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2264" y="1196408"/>
            <a:ext cx="4349763" cy="496558"/>
          </a:xfrm>
          <a:prstGeom prst="rect">
            <a:avLst/>
          </a:prstGeom>
        </p:spPr>
        <p:txBody>
          <a:bodyPr vert="horz" wrap="square" lIns="0" tIns="11696" rIns="0" bIns="0" rtlCol="0">
            <a:spAutoFit/>
          </a:bodyPr>
          <a:lstStyle/>
          <a:p>
            <a:pPr marL="11139">
              <a:spcBef>
                <a:spcPts val="92"/>
              </a:spcBef>
            </a:pPr>
            <a:r>
              <a:rPr dirty="0"/>
              <a:t>help()取得協助訊息</a:t>
            </a:r>
          </a:p>
        </p:txBody>
      </p:sp>
      <p:pic>
        <p:nvPicPr>
          <p:cNvPr id="3" name="object 3"/>
          <p:cNvPicPr/>
          <p:nvPr/>
        </p:nvPicPr>
        <p:blipFill>
          <a:blip r:embed="rId2" cstate="print"/>
          <a:stretch>
            <a:fillRect/>
          </a:stretch>
        </p:blipFill>
        <p:spPr>
          <a:xfrm>
            <a:off x="614871" y="2283011"/>
            <a:ext cx="211194" cy="217878"/>
          </a:xfrm>
          <a:prstGeom prst="rect">
            <a:avLst/>
          </a:prstGeom>
        </p:spPr>
      </p:pic>
      <p:pic>
        <p:nvPicPr>
          <p:cNvPr id="4" name="object 4"/>
          <p:cNvPicPr/>
          <p:nvPr/>
        </p:nvPicPr>
        <p:blipFill>
          <a:blip r:embed="rId2" cstate="print"/>
          <a:stretch>
            <a:fillRect/>
          </a:stretch>
        </p:blipFill>
        <p:spPr>
          <a:xfrm>
            <a:off x="614871" y="3106403"/>
            <a:ext cx="211194" cy="217878"/>
          </a:xfrm>
          <a:prstGeom prst="rect">
            <a:avLst/>
          </a:prstGeom>
        </p:spPr>
      </p:pic>
      <p:pic>
        <p:nvPicPr>
          <p:cNvPr id="5" name="object 5"/>
          <p:cNvPicPr/>
          <p:nvPr/>
        </p:nvPicPr>
        <p:blipFill>
          <a:blip r:embed="rId2" cstate="print"/>
          <a:stretch>
            <a:fillRect/>
          </a:stretch>
        </p:blipFill>
        <p:spPr>
          <a:xfrm>
            <a:off x="614871" y="4678333"/>
            <a:ext cx="211194" cy="217878"/>
          </a:xfrm>
          <a:prstGeom prst="rect">
            <a:avLst/>
          </a:prstGeom>
        </p:spPr>
      </p:pic>
      <p:sp>
        <p:nvSpPr>
          <p:cNvPr id="6" name="object 6"/>
          <p:cNvSpPr txBox="1"/>
          <p:nvPr/>
        </p:nvSpPr>
        <p:spPr>
          <a:xfrm>
            <a:off x="904483" y="2197576"/>
            <a:ext cx="4074631" cy="3187965"/>
          </a:xfrm>
          <a:prstGeom prst="rect">
            <a:avLst/>
          </a:prstGeom>
        </p:spPr>
        <p:txBody>
          <a:bodyPr vert="horz" wrap="square" lIns="0" tIns="10582" rIns="0" bIns="0" rtlCol="0">
            <a:spAutoFit/>
          </a:bodyPr>
          <a:lstStyle/>
          <a:p>
            <a:pPr marL="11139">
              <a:spcBef>
                <a:spcPts val="83"/>
              </a:spcBef>
            </a:pPr>
            <a:r>
              <a:rPr sz="2456" spc="-4" dirty="0">
                <a:latin typeface="Microsoft JhengHei"/>
                <a:cs typeface="Microsoft JhengHei"/>
              </a:rPr>
              <a:t>若要取得協助訊息，可以輸入</a:t>
            </a:r>
            <a:endParaRPr sz="2456">
              <a:latin typeface="Microsoft JhengHei"/>
              <a:cs typeface="Microsoft JhengHei"/>
            </a:endParaRPr>
          </a:p>
          <a:p>
            <a:pPr marL="11139"/>
            <a:r>
              <a:rPr sz="2456" spc="-4" dirty="0">
                <a:latin typeface="Microsoft JhengHei"/>
                <a:cs typeface="Microsoft JhengHei"/>
              </a:rPr>
              <a:t>help()</a:t>
            </a:r>
            <a:endParaRPr sz="2456">
              <a:latin typeface="Microsoft JhengHei"/>
              <a:cs typeface="Microsoft JhengHei"/>
            </a:endParaRPr>
          </a:p>
          <a:p>
            <a:pPr marL="11139" marR="4456" algn="just">
              <a:spcBef>
                <a:spcPts val="588"/>
              </a:spcBef>
            </a:pPr>
            <a:r>
              <a:rPr sz="2456" spc="-4" dirty="0">
                <a:latin typeface="Microsoft JhengHei"/>
                <a:cs typeface="Microsoft JhengHei"/>
              </a:rPr>
              <a:t>進</a:t>
            </a:r>
            <a:r>
              <a:rPr sz="2456" spc="-9" dirty="0">
                <a:latin typeface="Microsoft JhengHei"/>
                <a:cs typeface="Microsoft JhengHei"/>
              </a:rPr>
              <a:t>入</a:t>
            </a:r>
            <a:r>
              <a:rPr sz="2456" spc="-4" dirty="0">
                <a:latin typeface="Microsoft JhengHei"/>
                <a:cs typeface="Microsoft JhengHei"/>
              </a:rPr>
              <a:t>help()</a:t>
            </a:r>
            <a:r>
              <a:rPr sz="2456" spc="-9" dirty="0">
                <a:latin typeface="Microsoft JhengHei"/>
                <a:cs typeface="Microsoft JhengHei"/>
              </a:rPr>
              <a:t>說明頁面後提示符 </a:t>
            </a:r>
            <a:r>
              <a:rPr sz="2456" spc="-4" dirty="0">
                <a:latin typeface="Microsoft JhengHei"/>
                <a:cs typeface="Microsoft JhengHei"/>
              </a:rPr>
              <a:t>號變成</a:t>
            </a:r>
            <a:r>
              <a:rPr sz="2456" spc="-13" dirty="0">
                <a:latin typeface="Microsoft JhengHei"/>
                <a:cs typeface="Microsoft JhengHei"/>
              </a:rPr>
              <a:t>了</a:t>
            </a:r>
            <a:r>
              <a:rPr sz="2456" spc="-4" dirty="0">
                <a:solidFill>
                  <a:srgbClr val="FF0000"/>
                </a:solidFill>
                <a:latin typeface="Microsoft JhengHei"/>
                <a:cs typeface="Microsoft JhengHei"/>
              </a:rPr>
              <a:t>help&gt;</a:t>
            </a:r>
            <a:r>
              <a:rPr sz="2456" spc="-4" dirty="0">
                <a:latin typeface="Microsoft JhengHei"/>
                <a:cs typeface="Microsoft JhengHei"/>
              </a:rPr>
              <a:t>，接下來你可 以輸入想要查詢的函式、模組 或物件名稱</a:t>
            </a:r>
            <a:endParaRPr sz="2456">
              <a:latin typeface="Microsoft JhengHei"/>
              <a:cs typeface="Microsoft JhengHei"/>
            </a:endParaRPr>
          </a:p>
          <a:p>
            <a:pPr marL="11139" marR="4456">
              <a:spcBef>
                <a:spcPts val="596"/>
              </a:spcBef>
            </a:pPr>
            <a:r>
              <a:rPr sz="2456" spc="-4" dirty="0">
                <a:latin typeface="Microsoft JhengHei"/>
                <a:cs typeface="Microsoft JhengHei"/>
              </a:rPr>
              <a:t>也可把函式、模組或物件名稱 當作參數傳</a:t>
            </a:r>
            <a:r>
              <a:rPr sz="2456" spc="-13" dirty="0">
                <a:latin typeface="Microsoft JhengHei"/>
                <a:cs typeface="Microsoft JhengHei"/>
              </a:rPr>
              <a:t>入</a:t>
            </a:r>
            <a:r>
              <a:rPr sz="2456" spc="-4" dirty="0">
                <a:latin typeface="Microsoft JhengHei"/>
                <a:cs typeface="Microsoft JhengHei"/>
              </a:rPr>
              <a:t>help()函式</a:t>
            </a:r>
            <a:endParaRPr sz="2456">
              <a:latin typeface="Microsoft JhengHei"/>
              <a:cs typeface="Microsoft JhengHei"/>
            </a:endParaRPr>
          </a:p>
        </p:txBody>
      </p:sp>
      <p:grpSp>
        <p:nvGrpSpPr>
          <p:cNvPr id="7" name="object 7"/>
          <p:cNvGrpSpPr/>
          <p:nvPr/>
        </p:nvGrpSpPr>
        <p:grpSpPr>
          <a:xfrm>
            <a:off x="5429574" y="2524950"/>
            <a:ext cx="4729602" cy="3273739"/>
            <a:chOff x="6190488" y="1996439"/>
            <a:chExt cx="5392420" cy="3732529"/>
          </a:xfrm>
        </p:grpSpPr>
        <p:pic>
          <p:nvPicPr>
            <p:cNvPr id="8" name="object 8"/>
            <p:cNvPicPr/>
            <p:nvPr/>
          </p:nvPicPr>
          <p:blipFill>
            <a:blip r:embed="rId3" cstate="print"/>
            <a:stretch>
              <a:fillRect/>
            </a:stretch>
          </p:blipFill>
          <p:spPr>
            <a:xfrm>
              <a:off x="6198108" y="1996439"/>
              <a:ext cx="5384292" cy="3732276"/>
            </a:xfrm>
            <a:prstGeom prst="rect">
              <a:avLst/>
            </a:prstGeom>
          </p:spPr>
        </p:pic>
        <p:sp>
          <p:nvSpPr>
            <p:cNvPr id="9" name="object 9"/>
            <p:cNvSpPr/>
            <p:nvPr/>
          </p:nvSpPr>
          <p:spPr>
            <a:xfrm>
              <a:off x="6203442" y="2113025"/>
              <a:ext cx="986155" cy="3517900"/>
            </a:xfrm>
            <a:custGeom>
              <a:avLst/>
              <a:gdLst/>
              <a:ahLst/>
              <a:cxnLst/>
              <a:rect l="l" t="t" r="r" b="b"/>
              <a:pathLst>
                <a:path w="986154" h="3517900">
                  <a:moveTo>
                    <a:pt x="0" y="313944"/>
                  </a:moveTo>
                  <a:lnTo>
                    <a:pt x="973836" y="313944"/>
                  </a:lnTo>
                  <a:lnTo>
                    <a:pt x="973836" y="0"/>
                  </a:lnTo>
                  <a:lnTo>
                    <a:pt x="0" y="0"/>
                  </a:lnTo>
                  <a:lnTo>
                    <a:pt x="0" y="313944"/>
                  </a:lnTo>
                  <a:close/>
                </a:path>
                <a:path w="986154" h="3517900">
                  <a:moveTo>
                    <a:pt x="12192" y="3517392"/>
                  </a:moveTo>
                  <a:lnTo>
                    <a:pt x="986028" y="3517392"/>
                  </a:lnTo>
                  <a:lnTo>
                    <a:pt x="986028" y="3203448"/>
                  </a:lnTo>
                  <a:lnTo>
                    <a:pt x="12192" y="3203448"/>
                  </a:lnTo>
                  <a:lnTo>
                    <a:pt x="12192" y="3517392"/>
                  </a:lnTo>
                  <a:close/>
                </a:path>
              </a:pathLst>
            </a:custGeom>
            <a:ln w="25908">
              <a:solidFill>
                <a:srgbClr val="FF0000"/>
              </a:solidFill>
            </a:ln>
          </p:spPr>
          <p:txBody>
            <a:bodyPr wrap="square" lIns="0" tIns="0" rIns="0" bIns="0" rtlCol="0"/>
            <a:lstStyle/>
            <a:p>
              <a:endParaRPr sz="1579"/>
            </a:p>
          </p:txBody>
        </p:sp>
      </p:grpSp>
      <p:sp>
        <p:nvSpPr>
          <p:cNvPr id="10" name="object 10"/>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14</a:t>
            </a:fld>
            <a:endParaRPr sz="1053">
              <a:latin typeface="Microsoft Sans Serif"/>
              <a:cs typeface="Microsoft Sans Serif"/>
            </a:endParaRPr>
          </a:p>
        </p:txBody>
      </p:sp>
    </p:spTree>
    <p:extLst>
      <p:ext uri="{BB962C8B-B14F-4D97-AF65-F5344CB8AC3E}">
        <p14:creationId xmlns:p14="http://schemas.microsoft.com/office/powerpoint/2010/main" val="420673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4953" y="1196408"/>
            <a:ext cx="6462824" cy="496558"/>
          </a:xfrm>
          <a:prstGeom prst="rect">
            <a:avLst/>
          </a:prstGeom>
        </p:spPr>
        <p:txBody>
          <a:bodyPr vert="horz" wrap="square" lIns="0" tIns="11696" rIns="0" bIns="0" rtlCol="0">
            <a:spAutoFit/>
          </a:bodyPr>
          <a:lstStyle/>
          <a:p>
            <a:pPr marL="11139">
              <a:spcBef>
                <a:spcPts val="92"/>
              </a:spcBef>
            </a:pPr>
            <a:r>
              <a:rPr dirty="0"/>
              <a:t>Anaconda</a:t>
            </a:r>
            <a:r>
              <a:rPr spc="-79" dirty="0"/>
              <a:t> </a:t>
            </a:r>
            <a:r>
              <a:rPr dirty="0"/>
              <a:t>整合安裝套件簡介</a:t>
            </a:r>
          </a:p>
        </p:txBody>
      </p:sp>
      <p:pic>
        <p:nvPicPr>
          <p:cNvPr id="3" name="object 3"/>
          <p:cNvPicPr/>
          <p:nvPr/>
        </p:nvPicPr>
        <p:blipFill>
          <a:blip r:embed="rId2" cstate="print"/>
          <a:stretch>
            <a:fillRect/>
          </a:stretch>
        </p:blipFill>
        <p:spPr>
          <a:xfrm>
            <a:off x="614871" y="2208158"/>
            <a:ext cx="200501" cy="209857"/>
          </a:xfrm>
          <a:prstGeom prst="rect">
            <a:avLst/>
          </a:prstGeom>
        </p:spPr>
      </p:pic>
      <p:pic>
        <p:nvPicPr>
          <p:cNvPr id="4" name="object 4"/>
          <p:cNvPicPr/>
          <p:nvPr/>
        </p:nvPicPr>
        <p:blipFill>
          <a:blip r:embed="rId2" cstate="print"/>
          <a:stretch>
            <a:fillRect/>
          </a:stretch>
        </p:blipFill>
        <p:spPr>
          <a:xfrm>
            <a:off x="614871" y="2569061"/>
            <a:ext cx="200501" cy="209857"/>
          </a:xfrm>
          <a:prstGeom prst="rect">
            <a:avLst/>
          </a:prstGeom>
        </p:spPr>
      </p:pic>
      <p:pic>
        <p:nvPicPr>
          <p:cNvPr id="5" name="object 5"/>
          <p:cNvPicPr/>
          <p:nvPr/>
        </p:nvPicPr>
        <p:blipFill>
          <a:blip r:embed="rId2" cstate="print"/>
          <a:stretch>
            <a:fillRect/>
          </a:stretch>
        </p:blipFill>
        <p:spPr>
          <a:xfrm>
            <a:off x="614871" y="3507406"/>
            <a:ext cx="200501" cy="209857"/>
          </a:xfrm>
          <a:prstGeom prst="rect">
            <a:avLst/>
          </a:prstGeom>
        </p:spPr>
      </p:pic>
      <p:pic>
        <p:nvPicPr>
          <p:cNvPr id="6" name="object 6"/>
          <p:cNvPicPr/>
          <p:nvPr/>
        </p:nvPicPr>
        <p:blipFill>
          <a:blip r:embed="rId3" cstate="print"/>
          <a:stretch>
            <a:fillRect/>
          </a:stretch>
        </p:blipFill>
        <p:spPr>
          <a:xfrm>
            <a:off x="1015873" y="4150346"/>
            <a:ext cx="177777" cy="187135"/>
          </a:xfrm>
          <a:prstGeom prst="rect">
            <a:avLst/>
          </a:prstGeom>
        </p:spPr>
      </p:pic>
      <p:pic>
        <p:nvPicPr>
          <p:cNvPr id="7" name="object 7"/>
          <p:cNvPicPr/>
          <p:nvPr/>
        </p:nvPicPr>
        <p:blipFill>
          <a:blip r:embed="rId2" cstate="print"/>
          <a:stretch>
            <a:fillRect/>
          </a:stretch>
        </p:blipFill>
        <p:spPr>
          <a:xfrm>
            <a:off x="614871" y="4477832"/>
            <a:ext cx="200501" cy="209858"/>
          </a:xfrm>
          <a:prstGeom prst="rect">
            <a:avLst/>
          </a:prstGeom>
        </p:spPr>
      </p:pic>
      <p:pic>
        <p:nvPicPr>
          <p:cNvPr id="8" name="object 8"/>
          <p:cNvPicPr/>
          <p:nvPr/>
        </p:nvPicPr>
        <p:blipFill>
          <a:blip r:embed="rId2" cstate="print"/>
          <a:stretch>
            <a:fillRect/>
          </a:stretch>
        </p:blipFill>
        <p:spPr>
          <a:xfrm>
            <a:off x="614871" y="4838735"/>
            <a:ext cx="200501" cy="209858"/>
          </a:xfrm>
          <a:prstGeom prst="rect">
            <a:avLst/>
          </a:prstGeom>
        </p:spPr>
      </p:pic>
      <p:pic>
        <p:nvPicPr>
          <p:cNvPr id="9" name="object 9"/>
          <p:cNvPicPr/>
          <p:nvPr/>
        </p:nvPicPr>
        <p:blipFill>
          <a:blip r:embed="rId3" cstate="print"/>
          <a:stretch>
            <a:fillRect/>
          </a:stretch>
        </p:blipFill>
        <p:spPr>
          <a:xfrm>
            <a:off x="1015873" y="5192954"/>
            <a:ext cx="177777" cy="187134"/>
          </a:xfrm>
          <a:prstGeom prst="rect">
            <a:avLst/>
          </a:prstGeom>
        </p:spPr>
      </p:pic>
      <p:sp>
        <p:nvSpPr>
          <p:cNvPr id="10" name="object 10"/>
          <p:cNvSpPr txBox="1"/>
          <p:nvPr/>
        </p:nvSpPr>
        <p:spPr>
          <a:xfrm>
            <a:off x="904483" y="2125396"/>
            <a:ext cx="9040936" cy="3881923"/>
          </a:xfrm>
          <a:prstGeom prst="rect">
            <a:avLst/>
          </a:prstGeom>
        </p:spPr>
        <p:txBody>
          <a:bodyPr vert="horz" wrap="square" lIns="0" tIns="11139" rIns="0" bIns="0" rtlCol="0">
            <a:spAutoFit/>
          </a:bodyPr>
          <a:lstStyle/>
          <a:p>
            <a:pPr marL="11139" marR="4456">
              <a:spcBef>
                <a:spcPts val="88"/>
              </a:spcBef>
            </a:pPr>
            <a:r>
              <a:rPr sz="2368" dirty="0">
                <a:latin typeface="Microsoft JhengHei"/>
                <a:cs typeface="Microsoft JhengHei"/>
              </a:rPr>
              <a:t>Anaconda是目前最受歡迎的Python數據科學</a:t>
            </a:r>
            <a:r>
              <a:rPr sz="2368" spc="-4" dirty="0">
                <a:latin typeface="Microsoft JhengHei"/>
                <a:cs typeface="Microsoft JhengHei"/>
              </a:rPr>
              <a:t>(Data</a:t>
            </a:r>
            <a:r>
              <a:rPr sz="2368" spc="561" dirty="0">
                <a:latin typeface="Microsoft JhengHei"/>
                <a:cs typeface="Microsoft JhengHei"/>
              </a:rPr>
              <a:t> </a:t>
            </a:r>
            <a:r>
              <a:rPr sz="2368" dirty="0">
                <a:latin typeface="Microsoft JhengHei"/>
                <a:cs typeface="Microsoft JhengHei"/>
              </a:rPr>
              <a:t>Science)平台 </a:t>
            </a:r>
            <a:r>
              <a:rPr sz="2368" dirty="0">
                <a:solidFill>
                  <a:srgbClr val="FF0000"/>
                </a:solidFill>
                <a:latin typeface="Microsoft JhengHei"/>
                <a:cs typeface="Microsoft JhengHei"/>
              </a:rPr>
              <a:t>套件豐</a:t>
            </a:r>
            <a:r>
              <a:rPr sz="2368" spc="-9" dirty="0">
                <a:solidFill>
                  <a:srgbClr val="FF0000"/>
                </a:solidFill>
                <a:latin typeface="Microsoft JhengHei"/>
                <a:cs typeface="Microsoft JhengHei"/>
              </a:rPr>
              <a:t>富</a:t>
            </a:r>
            <a:r>
              <a:rPr sz="2368" dirty="0">
                <a:latin typeface="Microsoft JhengHei"/>
                <a:cs typeface="Microsoft JhengHei"/>
              </a:rPr>
              <a:t>：有超過</a:t>
            </a:r>
            <a:r>
              <a:rPr sz="2368" spc="-9" dirty="0">
                <a:latin typeface="Microsoft JhengHei"/>
                <a:cs typeface="Microsoft JhengHei"/>
              </a:rPr>
              <a:t>1000</a:t>
            </a:r>
            <a:r>
              <a:rPr sz="2368" dirty="0">
                <a:latin typeface="Microsoft JhengHei"/>
                <a:cs typeface="Microsoft JhengHei"/>
              </a:rPr>
              <a:t>種的Data</a:t>
            </a:r>
            <a:r>
              <a:rPr sz="2368" spc="-22" dirty="0">
                <a:latin typeface="Microsoft JhengHei"/>
                <a:cs typeface="Microsoft JhengHei"/>
              </a:rPr>
              <a:t> </a:t>
            </a:r>
            <a:r>
              <a:rPr sz="2368" dirty="0">
                <a:latin typeface="Microsoft JhengHei"/>
                <a:cs typeface="Microsoft JhengHei"/>
              </a:rPr>
              <a:t>Science</a:t>
            </a:r>
            <a:r>
              <a:rPr sz="2368" spc="-31" dirty="0">
                <a:latin typeface="Microsoft JhengHei"/>
                <a:cs typeface="Microsoft JhengHei"/>
              </a:rPr>
              <a:t> </a:t>
            </a:r>
            <a:r>
              <a:rPr sz="2368" spc="-18" dirty="0">
                <a:latin typeface="Microsoft JhengHei"/>
                <a:cs typeface="Microsoft JhengHei"/>
              </a:rPr>
              <a:t>Packages</a:t>
            </a:r>
            <a:r>
              <a:rPr sz="2368" dirty="0">
                <a:latin typeface="Microsoft JhengHei"/>
                <a:cs typeface="Microsoft JhengHei"/>
              </a:rPr>
              <a:t>可使</a:t>
            </a:r>
            <a:r>
              <a:rPr sz="2368" spc="-4" dirty="0">
                <a:latin typeface="Microsoft JhengHei"/>
                <a:cs typeface="Microsoft JhengHei"/>
              </a:rPr>
              <a:t>用(</a:t>
            </a:r>
            <a:r>
              <a:rPr sz="2368" dirty="0">
                <a:latin typeface="Microsoft JhengHei"/>
                <a:cs typeface="Microsoft JhengHei"/>
              </a:rPr>
              <a:t>包括</a:t>
            </a:r>
            <a:r>
              <a:rPr sz="2368" spc="-4" dirty="0">
                <a:latin typeface="Microsoft JhengHei"/>
                <a:cs typeface="Microsoft JhengHei"/>
              </a:rPr>
              <a:t>250</a:t>
            </a:r>
            <a:endParaRPr sz="2368">
              <a:latin typeface="Microsoft JhengHei"/>
              <a:cs typeface="Microsoft JhengHei"/>
            </a:endParaRPr>
          </a:p>
          <a:p>
            <a:pPr marL="11139">
              <a:lnSpc>
                <a:spcPts val="1991"/>
              </a:lnSpc>
            </a:pPr>
            <a:r>
              <a:rPr sz="2368" dirty="0">
                <a:latin typeface="Microsoft JhengHei"/>
                <a:cs typeface="Microsoft JhengHei"/>
              </a:rPr>
              <a:t>多種流行</a:t>
            </a:r>
            <a:r>
              <a:rPr sz="2368" spc="-9" dirty="0">
                <a:latin typeface="Microsoft JhengHei"/>
                <a:cs typeface="Microsoft JhengHei"/>
              </a:rPr>
              <a:t>的</a:t>
            </a:r>
            <a:r>
              <a:rPr sz="2368" spc="-35" dirty="0">
                <a:latin typeface="Microsoft JhengHei"/>
                <a:cs typeface="Microsoft JhengHei"/>
              </a:rPr>
              <a:t>p</a:t>
            </a:r>
            <a:r>
              <a:rPr sz="2368" spc="-4" dirty="0">
                <a:latin typeface="Microsoft JhengHei"/>
                <a:cs typeface="Microsoft JhengHei"/>
              </a:rPr>
              <a:t>ackag</a:t>
            </a:r>
            <a:r>
              <a:rPr sz="2368" dirty="0">
                <a:latin typeface="Microsoft JhengHei"/>
                <a:cs typeface="Microsoft JhengHei"/>
              </a:rPr>
              <a:t>e</a:t>
            </a:r>
            <a:r>
              <a:rPr sz="2368" spc="-4" dirty="0">
                <a:latin typeface="Microsoft JhengHei"/>
                <a:cs typeface="Microsoft JhengHei"/>
              </a:rPr>
              <a:t>s</a:t>
            </a:r>
            <a:r>
              <a:rPr sz="2368" spc="9" dirty="0">
                <a:latin typeface="Microsoft JhengHei"/>
                <a:cs typeface="Microsoft JhengHei"/>
              </a:rPr>
              <a:t>)</a:t>
            </a:r>
            <a:r>
              <a:rPr sz="2368" dirty="0">
                <a:latin typeface="Microsoft JhengHei"/>
                <a:cs typeface="Microsoft JhengHei"/>
              </a:rPr>
              <a:t>，對於在安裝、執行及升級複雜的數據科學</a:t>
            </a:r>
            <a:endParaRPr sz="2368">
              <a:latin typeface="Microsoft JhengHei"/>
              <a:cs typeface="Microsoft JhengHei"/>
            </a:endParaRPr>
          </a:p>
          <a:p>
            <a:pPr marL="11139">
              <a:lnSpc>
                <a:spcPts val="2557"/>
              </a:lnSpc>
            </a:pPr>
            <a:r>
              <a:rPr sz="2368" dirty="0">
                <a:latin typeface="Microsoft JhengHei"/>
                <a:cs typeface="Microsoft JhengHei"/>
              </a:rPr>
              <a:t>(Data</a:t>
            </a:r>
            <a:r>
              <a:rPr sz="2368" spc="-18" dirty="0">
                <a:latin typeface="Microsoft JhengHei"/>
                <a:cs typeface="Microsoft JhengHei"/>
              </a:rPr>
              <a:t> </a:t>
            </a:r>
            <a:r>
              <a:rPr sz="2368" spc="-4" dirty="0">
                <a:latin typeface="Microsoft JhengHei"/>
                <a:cs typeface="Microsoft JhengHei"/>
              </a:rPr>
              <a:t>Science)及機器學</a:t>
            </a:r>
            <a:r>
              <a:rPr sz="2368" dirty="0">
                <a:latin typeface="Microsoft JhengHei"/>
                <a:cs typeface="Microsoft JhengHei"/>
              </a:rPr>
              <a:t>習</a:t>
            </a:r>
            <a:r>
              <a:rPr sz="2368" spc="-4" dirty="0">
                <a:latin typeface="Microsoft JhengHei"/>
                <a:cs typeface="Microsoft JhengHei"/>
              </a:rPr>
              <a:t>(Machine</a:t>
            </a:r>
            <a:r>
              <a:rPr sz="2368" spc="4" dirty="0">
                <a:latin typeface="Microsoft JhengHei"/>
                <a:cs typeface="Microsoft JhengHei"/>
              </a:rPr>
              <a:t> </a:t>
            </a:r>
            <a:r>
              <a:rPr sz="2368" spc="-4" dirty="0">
                <a:latin typeface="Microsoft JhengHei"/>
                <a:cs typeface="Microsoft JhengHei"/>
              </a:rPr>
              <a:t>Learning)環境上變得簡單快速</a:t>
            </a:r>
            <a:endParaRPr sz="2368">
              <a:latin typeface="Microsoft JhengHei"/>
              <a:cs typeface="Microsoft JhengHei"/>
            </a:endParaRPr>
          </a:p>
          <a:p>
            <a:pPr marL="11139">
              <a:lnSpc>
                <a:spcPts val="2557"/>
              </a:lnSpc>
            </a:pPr>
            <a:r>
              <a:rPr sz="2368" dirty="0">
                <a:solidFill>
                  <a:srgbClr val="FF0000"/>
                </a:solidFill>
                <a:latin typeface="Microsoft JhengHei"/>
                <a:cs typeface="Microsoft JhengHei"/>
              </a:rPr>
              <a:t>跨平台支</a:t>
            </a:r>
            <a:r>
              <a:rPr sz="2368" spc="-9" dirty="0">
                <a:solidFill>
                  <a:srgbClr val="FF0000"/>
                </a:solidFill>
                <a:latin typeface="Microsoft JhengHei"/>
                <a:cs typeface="Microsoft JhengHei"/>
              </a:rPr>
              <a:t>援</a:t>
            </a:r>
            <a:r>
              <a:rPr sz="2368" dirty="0">
                <a:latin typeface="Microsoft JhengHei"/>
                <a:cs typeface="Microsoft JhengHei"/>
              </a:rPr>
              <a:t>：</a:t>
            </a:r>
            <a:r>
              <a:rPr sz="2368" spc="-39" dirty="0">
                <a:latin typeface="Microsoft JhengHei"/>
                <a:cs typeface="Microsoft JhengHei"/>
              </a:rPr>
              <a:t> </a:t>
            </a:r>
            <a:r>
              <a:rPr sz="2368" dirty="0">
                <a:latin typeface="Microsoft JhengHei"/>
                <a:cs typeface="Microsoft JhengHei"/>
              </a:rPr>
              <a:t>Windows、</a:t>
            </a:r>
            <a:r>
              <a:rPr sz="2368" spc="-4" dirty="0">
                <a:latin typeface="Microsoft JhengHei"/>
                <a:cs typeface="Microsoft JhengHei"/>
              </a:rPr>
              <a:t>Linux</a:t>
            </a:r>
            <a:r>
              <a:rPr sz="2368" dirty="0">
                <a:latin typeface="Microsoft JhengHei"/>
                <a:cs typeface="Microsoft JhengHei"/>
              </a:rPr>
              <a:t>和</a:t>
            </a:r>
            <a:r>
              <a:rPr sz="2368" spc="-4" dirty="0">
                <a:latin typeface="Microsoft JhengHei"/>
                <a:cs typeface="Microsoft JhengHei"/>
              </a:rPr>
              <a:t>MacOS</a:t>
            </a:r>
            <a:r>
              <a:rPr sz="2368" spc="-31" dirty="0">
                <a:latin typeface="Microsoft JhengHei"/>
                <a:cs typeface="Microsoft JhengHei"/>
              </a:rPr>
              <a:t> </a:t>
            </a:r>
            <a:r>
              <a:rPr sz="2368" dirty="0">
                <a:latin typeface="Microsoft JhengHei"/>
                <a:cs typeface="Microsoft JhengHei"/>
              </a:rPr>
              <a:t>不同作業系統環境下的</a:t>
            </a:r>
            <a:endParaRPr sz="2368">
              <a:latin typeface="Microsoft JhengHei"/>
              <a:cs typeface="Microsoft JhengHei"/>
            </a:endParaRPr>
          </a:p>
          <a:p>
            <a:pPr marL="11139">
              <a:lnSpc>
                <a:spcPts val="2557"/>
              </a:lnSpc>
            </a:pPr>
            <a:r>
              <a:rPr sz="2368" dirty="0">
                <a:latin typeface="Microsoft JhengHei"/>
                <a:cs typeface="Microsoft JhengHei"/>
              </a:rPr>
              <a:t>conda軟件包</a:t>
            </a:r>
            <a:r>
              <a:rPr sz="2368" spc="-9" dirty="0">
                <a:latin typeface="Microsoft JhengHei"/>
                <a:cs typeface="Microsoft JhengHei"/>
              </a:rPr>
              <a:t>(package)</a:t>
            </a:r>
            <a:r>
              <a:rPr sz="2368" dirty="0">
                <a:latin typeface="Microsoft JhengHei"/>
                <a:cs typeface="Microsoft JhengHei"/>
              </a:rPr>
              <a:t>和虛擬環境管理器</a:t>
            </a:r>
            <a:endParaRPr sz="2368">
              <a:latin typeface="Microsoft JhengHei"/>
              <a:cs typeface="Microsoft JhengHei"/>
            </a:endParaRPr>
          </a:p>
          <a:p>
            <a:pPr marL="362579">
              <a:lnSpc>
                <a:spcPts val="2522"/>
              </a:lnSpc>
              <a:spcBef>
                <a:spcPts val="9"/>
              </a:spcBef>
            </a:pPr>
            <a:r>
              <a:rPr sz="2105" dirty="0">
                <a:latin typeface="Microsoft JhengHei"/>
                <a:cs typeface="Microsoft JhengHei"/>
              </a:rPr>
              <a:t>同時支援</a:t>
            </a:r>
            <a:r>
              <a:rPr sz="2105" spc="-13" dirty="0">
                <a:latin typeface="Microsoft JhengHei"/>
                <a:cs typeface="Microsoft JhengHei"/>
              </a:rPr>
              <a:t> </a:t>
            </a:r>
            <a:r>
              <a:rPr sz="2105" dirty="0">
                <a:latin typeface="Microsoft JhengHei"/>
                <a:cs typeface="Microsoft JhengHei"/>
              </a:rPr>
              <a:t>Python</a:t>
            </a:r>
            <a:r>
              <a:rPr sz="2105" spc="-22" dirty="0">
                <a:latin typeface="Microsoft JhengHei"/>
                <a:cs typeface="Microsoft JhengHei"/>
              </a:rPr>
              <a:t> </a:t>
            </a:r>
            <a:r>
              <a:rPr sz="2105" dirty="0">
                <a:latin typeface="Microsoft JhengHei"/>
                <a:cs typeface="Microsoft JhengHei"/>
              </a:rPr>
              <a:t>2</a:t>
            </a:r>
            <a:r>
              <a:rPr sz="2105" spc="-9" dirty="0">
                <a:latin typeface="Microsoft JhengHei"/>
                <a:cs typeface="Microsoft JhengHei"/>
              </a:rPr>
              <a:t> </a:t>
            </a:r>
            <a:r>
              <a:rPr sz="2105" dirty="0">
                <a:latin typeface="Microsoft JhengHei"/>
                <a:cs typeface="Microsoft JhengHei"/>
              </a:rPr>
              <a:t>和</a:t>
            </a:r>
            <a:r>
              <a:rPr sz="2105" spc="-13" dirty="0">
                <a:latin typeface="Microsoft JhengHei"/>
                <a:cs typeface="Microsoft JhengHei"/>
              </a:rPr>
              <a:t> </a:t>
            </a:r>
            <a:r>
              <a:rPr sz="2105" dirty="0">
                <a:latin typeface="Microsoft JhengHei"/>
                <a:cs typeface="Microsoft JhengHei"/>
              </a:rPr>
              <a:t>Python</a:t>
            </a:r>
            <a:r>
              <a:rPr sz="2105" spc="-18" dirty="0">
                <a:latin typeface="Microsoft JhengHei"/>
                <a:cs typeface="Microsoft JhengHei"/>
              </a:rPr>
              <a:t> </a:t>
            </a:r>
            <a:r>
              <a:rPr sz="2105" dirty="0">
                <a:latin typeface="Microsoft JhengHei"/>
                <a:cs typeface="Microsoft JhengHei"/>
              </a:rPr>
              <a:t>3</a:t>
            </a:r>
            <a:r>
              <a:rPr sz="2105" spc="-13" dirty="0">
                <a:latin typeface="Microsoft JhengHei"/>
                <a:cs typeface="Microsoft JhengHei"/>
              </a:rPr>
              <a:t> </a:t>
            </a:r>
            <a:r>
              <a:rPr sz="2105" dirty="0">
                <a:latin typeface="Microsoft JhengHei"/>
                <a:cs typeface="Microsoft JhengHei"/>
              </a:rPr>
              <a:t>版</a:t>
            </a:r>
            <a:endParaRPr sz="2105">
              <a:latin typeface="Microsoft JhengHei"/>
              <a:cs typeface="Microsoft JhengHei"/>
            </a:endParaRPr>
          </a:p>
          <a:p>
            <a:pPr marL="11139" marR="1323333">
              <a:lnSpc>
                <a:spcPts val="2842"/>
              </a:lnSpc>
              <a:spcBef>
                <a:spcPts val="92"/>
              </a:spcBef>
            </a:pPr>
            <a:r>
              <a:rPr sz="2368" dirty="0">
                <a:latin typeface="Microsoft JhengHei"/>
                <a:cs typeface="Microsoft JhengHei"/>
              </a:rPr>
              <a:t>內建整合開發環</a:t>
            </a:r>
            <a:r>
              <a:rPr sz="2368" spc="-13" dirty="0">
                <a:latin typeface="Microsoft JhengHei"/>
                <a:cs typeface="Microsoft JhengHei"/>
              </a:rPr>
              <a:t>境</a:t>
            </a:r>
            <a:r>
              <a:rPr sz="2368" dirty="0">
                <a:latin typeface="Microsoft JhengHei"/>
                <a:cs typeface="Microsoft JhengHei"/>
              </a:rPr>
              <a:t>IPython</a:t>
            </a:r>
            <a:r>
              <a:rPr sz="2368" spc="-35" dirty="0">
                <a:latin typeface="Microsoft JhengHei"/>
                <a:cs typeface="Microsoft JhengHei"/>
              </a:rPr>
              <a:t> </a:t>
            </a:r>
            <a:r>
              <a:rPr sz="2368" spc="-4" dirty="0">
                <a:latin typeface="Microsoft JhengHei"/>
                <a:cs typeface="Microsoft JhengHei"/>
              </a:rPr>
              <a:t>Shell</a:t>
            </a:r>
            <a:r>
              <a:rPr sz="2368" dirty="0">
                <a:latin typeface="Microsoft JhengHei"/>
                <a:cs typeface="Microsoft JhengHei"/>
              </a:rPr>
              <a:t>和</a:t>
            </a:r>
            <a:r>
              <a:rPr sz="2368" spc="-4" dirty="0">
                <a:latin typeface="Microsoft JhengHei"/>
                <a:cs typeface="Microsoft JhengHei"/>
              </a:rPr>
              <a:t>Jupyter</a:t>
            </a:r>
            <a:r>
              <a:rPr sz="2368" spc="4" dirty="0">
                <a:latin typeface="Microsoft JhengHei"/>
                <a:cs typeface="Microsoft JhengHei"/>
              </a:rPr>
              <a:t> </a:t>
            </a:r>
            <a:r>
              <a:rPr sz="2368" spc="-9" dirty="0">
                <a:latin typeface="Microsoft JhengHei"/>
                <a:cs typeface="Microsoft JhengHei"/>
              </a:rPr>
              <a:t>Notebook</a:t>
            </a:r>
            <a:r>
              <a:rPr sz="2368" dirty="0">
                <a:latin typeface="Microsoft JhengHei"/>
                <a:cs typeface="Microsoft JhengHei"/>
              </a:rPr>
              <a:t>環境 </a:t>
            </a:r>
            <a:r>
              <a:rPr sz="2368" dirty="0">
                <a:solidFill>
                  <a:srgbClr val="FF0000"/>
                </a:solidFill>
                <a:latin typeface="Microsoft JhengHei"/>
                <a:cs typeface="Microsoft JhengHei"/>
              </a:rPr>
              <a:t>支援虛擬環境管理</a:t>
            </a:r>
            <a:endParaRPr sz="2368">
              <a:latin typeface="Microsoft JhengHei"/>
              <a:cs typeface="Microsoft JhengHei"/>
            </a:endParaRPr>
          </a:p>
          <a:p>
            <a:pPr marL="362579">
              <a:lnSpc>
                <a:spcPts val="2188"/>
              </a:lnSpc>
            </a:pPr>
            <a:r>
              <a:rPr sz="2105" dirty="0">
                <a:latin typeface="Microsoft JhengHei"/>
                <a:cs typeface="Microsoft JhengHei"/>
              </a:rPr>
              <a:t>為每一個不同需求的專案建立一個獨立適合的虛擬環境可以避免版本衝突</a:t>
            </a:r>
            <a:endParaRPr sz="2105">
              <a:latin typeface="Microsoft JhengHei"/>
              <a:cs typeface="Microsoft JhengHei"/>
            </a:endParaRPr>
          </a:p>
          <a:p>
            <a:pPr marL="362579">
              <a:lnSpc>
                <a:spcPts val="2022"/>
              </a:lnSpc>
            </a:pPr>
            <a:r>
              <a:rPr sz="2105" spc="-4" dirty="0">
                <a:latin typeface="Microsoft JhengHei"/>
                <a:cs typeface="Microsoft JhengHei"/>
              </a:rPr>
              <a:t>。因為它並不會去影響其他的系統配置而產生不預期問題。若在配置上產</a:t>
            </a:r>
            <a:endParaRPr sz="2105">
              <a:latin typeface="Microsoft JhengHei"/>
              <a:cs typeface="Microsoft JhengHei"/>
            </a:endParaRPr>
          </a:p>
          <a:p>
            <a:pPr marL="362579">
              <a:lnSpc>
                <a:spcPts val="2276"/>
              </a:lnSpc>
            </a:pPr>
            <a:r>
              <a:rPr sz="2105" dirty="0">
                <a:latin typeface="Microsoft JhengHei"/>
                <a:cs typeface="Microsoft JhengHei"/>
              </a:rPr>
              <a:t>生了問題只要輕易的移除某個套件或是虛擬環境再重新建構它即可</a:t>
            </a:r>
            <a:endParaRPr sz="2105">
              <a:latin typeface="Microsoft JhengHei"/>
              <a:cs typeface="Microsoft JhengHei"/>
            </a:endParaRPr>
          </a:p>
        </p:txBody>
      </p:sp>
      <p:sp>
        <p:nvSpPr>
          <p:cNvPr id="11" name="object 11"/>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15</a:t>
            </a:fld>
            <a:endParaRPr sz="1053">
              <a:latin typeface="Microsoft Sans Serif"/>
              <a:cs typeface="Microsoft Sans Serif"/>
            </a:endParaRPr>
          </a:p>
        </p:txBody>
      </p:sp>
    </p:spTree>
    <p:extLst>
      <p:ext uri="{BB962C8B-B14F-4D97-AF65-F5344CB8AC3E}">
        <p14:creationId xmlns:p14="http://schemas.microsoft.com/office/powerpoint/2010/main" val="647728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0368" y="2831048"/>
            <a:ext cx="6132664" cy="3717293"/>
          </a:xfrm>
          <a:prstGeom prst="rect">
            <a:avLst/>
          </a:prstGeom>
        </p:spPr>
      </p:pic>
      <p:sp>
        <p:nvSpPr>
          <p:cNvPr id="3" name="object 3"/>
          <p:cNvSpPr txBox="1"/>
          <p:nvPr/>
        </p:nvSpPr>
        <p:spPr>
          <a:xfrm>
            <a:off x="1930492" y="1196407"/>
            <a:ext cx="6833194" cy="605691"/>
          </a:xfrm>
          <a:prstGeom prst="rect">
            <a:avLst/>
          </a:prstGeom>
        </p:spPr>
        <p:txBody>
          <a:bodyPr vert="horz" wrap="square" lIns="0" tIns="11696" rIns="0" bIns="0" rtlCol="0">
            <a:spAutoFit/>
          </a:bodyPr>
          <a:lstStyle/>
          <a:p>
            <a:pPr marL="11139">
              <a:spcBef>
                <a:spcPts val="92"/>
              </a:spcBef>
            </a:pPr>
            <a:r>
              <a:rPr sz="3859" b="1" dirty="0">
                <a:latin typeface="Microsoft JhengHei"/>
                <a:cs typeface="Microsoft JhengHei"/>
              </a:rPr>
              <a:t>Anaconda的下載</a:t>
            </a:r>
            <a:r>
              <a:rPr sz="3859" b="1" spc="-22" dirty="0">
                <a:latin typeface="Microsoft JhengHei"/>
                <a:cs typeface="Microsoft JhengHei"/>
              </a:rPr>
              <a:t>、</a:t>
            </a:r>
            <a:r>
              <a:rPr sz="3859" b="1" dirty="0">
                <a:latin typeface="Microsoft JhengHei"/>
                <a:cs typeface="Microsoft JhengHei"/>
              </a:rPr>
              <a:t>安裝與操作</a:t>
            </a:r>
            <a:endParaRPr sz="3859">
              <a:latin typeface="Microsoft JhengHei"/>
              <a:cs typeface="Microsoft JhengHei"/>
            </a:endParaRPr>
          </a:p>
        </p:txBody>
      </p:sp>
      <p:pic>
        <p:nvPicPr>
          <p:cNvPr id="4" name="object 4"/>
          <p:cNvPicPr/>
          <p:nvPr/>
        </p:nvPicPr>
        <p:blipFill>
          <a:blip r:embed="rId3" cstate="print"/>
          <a:stretch>
            <a:fillRect/>
          </a:stretch>
        </p:blipFill>
        <p:spPr>
          <a:xfrm>
            <a:off x="614871" y="2283011"/>
            <a:ext cx="211194" cy="217878"/>
          </a:xfrm>
          <a:prstGeom prst="rect">
            <a:avLst/>
          </a:prstGeom>
        </p:spPr>
      </p:pic>
      <p:sp>
        <p:nvSpPr>
          <p:cNvPr id="5" name="object 5"/>
          <p:cNvSpPr txBox="1"/>
          <p:nvPr/>
        </p:nvSpPr>
        <p:spPr>
          <a:xfrm>
            <a:off x="904483" y="2197576"/>
            <a:ext cx="8854915" cy="388609"/>
          </a:xfrm>
          <a:prstGeom prst="rect">
            <a:avLst/>
          </a:prstGeom>
        </p:spPr>
        <p:txBody>
          <a:bodyPr vert="horz" wrap="square" lIns="0" tIns="10582" rIns="0" bIns="0" rtlCol="0">
            <a:spAutoFit/>
          </a:bodyPr>
          <a:lstStyle/>
          <a:p>
            <a:pPr marL="11139">
              <a:spcBef>
                <a:spcPts val="83"/>
              </a:spcBef>
            </a:pPr>
            <a:r>
              <a:rPr sz="2456" u="heavy" spc="-9" dirty="0">
                <a:solidFill>
                  <a:srgbClr val="0000FF"/>
                </a:solidFill>
                <a:uFill>
                  <a:solidFill>
                    <a:srgbClr val="0000FF"/>
                  </a:solidFill>
                </a:uFill>
                <a:latin typeface="Microsoft JhengHei"/>
                <a:cs typeface="Microsoft JhengHei"/>
                <a:hlinkClick r:id="rId4"/>
              </a:rPr>
              <a:t>https://www.anaconda.com/distribution/#download-section</a:t>
            </a:r>
            <a:endParaRPr sz="2456">
              <a:latin typeface="Microsoft JhengHei"/>
              <a:cs typeface="Microsoft JhengHei"/>
            </a:endParaRPr>
          </a:p>
        </p:txBody>
      </p:sp>
      <p:sp>
        <p:nvSpPr>
          <p:cNvPr id="6" name="object 6"/>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16</a:t>
            </a:fld>
            <a:endParaRPr sz="1053">
              <a:latin typeface="Microsoft Sans Serif"/>
              <a:cs typeface="Microsoft Sans Serif"/>
            </a:endParaRPr>
          </a:p>
        </p:txBody>
      </p:sp>
    </p:spTree>
    <p:extLst>
      <p:ext uri="{BB962C8B-B14F-4D97-AF65-F5344CB8AC3E}">
        <p14:creationId xmlns:p14="http://schemas.microsoft.com/office/powerpoint/2010/main" val="2822652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6408" y="1196408"/>
            <a:ext cx="4500696" cy="496558"/>
          </a:xfrm>
          <a:prstGeom prst="rect">
            <a:avLst/>
          </a:prstGeom>
        </p:spPr>
        <p:txBody>
          <a:bodyPr vert="horz" wrap="square" lIns="0" tIns="11696" rIns="0" bIns="0" rtlCol="0">
            <a:spAutoFit/>
          </a:bodyPr>
          <a:lstStyle/>
          <a:p>
            <a:pPr marL="11139">
              <a:spcBef>
                <a:spcPts val="92"/>
              </a:spcBef>
            </a:pPr>
            <a:r>
              <a:rPr dirty="0">
                <a:solidFill>
                  <a:srgbClr val="FF0000"/>
                </a:solidFill>
              </a:rPr>
              <a:t>Anaconda</a:t>
            </a:r>
            <a:r>
              <a:rPr spc="-92" dirty="0">
                <a:solidFill>
                  <a:srgbClr val="FF0000"/>
                </a:solidFill>
              </a:rPr>
              <a:t> </a:t>
            </a:r>
            <a:r>
              <a:rPr dirty="0">
                <a:solidFill>
                  <a:srgbClr val="FF0000"/>
                </a:solidFill>
              </a:rPr>
              <a:t>安裝建議</a:t>
            </a:r>
          </a:p>
        </p:txBody>
      </p:sp>
      <p:pic>
        <p:nvPicPr>
          <p:cNvPr id="3" name="object 3"/>
          <p:cNvPicPr/>
          <p:nvPr/>
        </p:nvPicPr>
        <p:blipFill>
          <a:blip r:embed="rId2" cstate="print"/>
          <a:stretch>
            <a:fillRect/>
          </a:stretch>
        </p:blipFill>
        <p:spPr>
          <a:xfrm>
            <a:off x="614871" y="2283011"/>
            <a:ext cx="211194" cy="217878"/>
          </a:xfrm>
          <a:prstGeom prst="rect">
            <a:avLst/>
          </a:prstGeom>
        </p:spPr>
      </p:pic>
      <p:pic>
        <p:nvPicPr>
          <p:cNvPr id="4" name="object 4"/>
          <p:cNvPicPr/>
          <p:nvPr/>
        </p:nvPicPr>
        <p:blipFill>
          <a:blip r:embed="rId2" cstate="print"/>
          <a:stretch>
            <a:fillRect/>
          </a:stretch>
        </p:blipFill>
        <p:spPr>
          <a:xfrm>
            <a:off x="614871" y="3480673"/>
            <a:ext cx="211194" cy="217878"/>
          </a:xfrm>
          <a:prstGeom prst="rect">
            <a:avLst/>
          </a:prstGeom>
        </p:spPr>
      </p:pic>
      <p:pic>
        <p:nvPicPr>
          <p:cNvPr id="5" name="object 5"/>
          <p:cNvPicPr/>
          <p:nvPr/>
        </p:nvPicPr>
        <p:blipFill>
          <a:blip r:embed="rId3" cstate="print"/>
          <a:stretch>
            <a:fillRect/>
          </a:stretch>
        </p:blipFill>
        <p:spPr>
          <a:xfrm>
            <a:off x="1015873" y="4284014"/>
            <a:ext cx="177777" cy="187135"/>
          </a:xfrm>
          <a:prstGeom prst="rect">
            <a:avLst/>
          </a:prstGeom>
        </p:spPr>
      </p:pic>
      <p:pic>
        <p:nvPicPr>
          <p:cNvPr id="6" name="object 6"/>
          <p:cNvPicPr/>
          <p:nvPr/>
        </p:nvPicPr>
        <p:blipFill>
          <a:blip r:embed="rId3" cstate="print"/>
          <a:stretch>
            <a:fillRect/>
          </a:stretch>
        </p:blipFill>
        <p:spPr>
          <a:xfrm>
            <a:off x="1015873" y="4668976"/>
            <a:ext cx="177777" cy="187135"/>
          </a:xfrm>
          <a:prstGeom prst="rect">
            <a:avLst/>
          </a:prstGeom>
        </p:spPr>
      </p:pic>
      <p:sp>
        <p:nvSpPr>
          <p:cNvPr id="7" name="object 7"/>
          <p:cNvSpPr txBox="1"/>
          <p:nvPr/>
        </p:nvSpPr>
        <p:spPr>
          <a:xfrm>
            <a:off x="904483" y="2197576"/>
            <a:ext cx="8993038" cy="2753359"/>
          </a:xfrm>
          <a:prstGeom prst="rect">
            <a:avLst/>
          </a:prstGeom>
        </p:spPr>
        <p:txBody>
          <a:bodyPr vert="horz" wrap="square" lIns="0" tIns="10582" rIns="0" bIns="0" rtlCol="0">
            <a:spAutoFit/>
          </a:bodyPr>
          <a:lstStyle/>
          <a:p>
            <a:pPr marL="11139" marR="10025" algn="just">
              <a:spcBef>
                <a:spcPts val="83"/>
              </a:spcBef>
            </a:pPr>
            <a:r>
              <a:rPr sz="2456" spc="-4" dirty="0">
                <a:latin typeface="Microsoft JhengHei"/>
                <a:cs typeface="Microsoft JhengHei"/>
              </a:rPr>
              <a:t>建議安</a:t>
            </a:r>
            <a:r>
              <a:rPr sz="2456" spc="-13" dirty="0">
                <a:latin typeface="Microsoft JhengHei"/>
                <a:cs typeface="Microsoft JhengHei"/>
              </a:rPr>
              <a:t>裝</a:t>
            </a:r>
            <a:r>
              <a:rPr sz="2456" spc="-4" dirty="0">
                <a:latin typeface="Microsoft JhengHei"/>
                <a:cs typeface="Microsoft JhengHei"/>
              </a:rPr>
              <a:t>Anaconda預設環境為Python</a:t>
            </a:r>
            <a:r>
              <a:rPr sz="2456" spc="4" dirty="0">
                <a:latin typeface="Microsoft JhengHei"/>
                <a:cs typeface="Microsoft JhengHei"/>
              </a:rPr>
              <a:t> </a:t>
            </a:r>
            <a:r>
              <a:rPr sz="2456" spc="-4" dirty="0">
                <a:latin typeface="Microsoft JhengHei"/>
                <a:cs typeface="Microsoft JhengHei"/>
              </a:rPr>
              <a:t>3.6版，在之後套件及執行 程式上相容性較高</a:t>
            </a:r>
            <a:r>
              <a:rPr sz="2456" spc="-18" dirty="0">
                <a:latin typeface="Microsoft JhengHei"/>
                <a:cs typeface="Microsoft JhengHei"/>
              </a:rPr>
              <a:t>，</a:t>
            </a:r>
            <a:r>
              <a:rPr sz="2456" spc="-4" dirty="0">
                <a:solidFill>
                  <a:srgbClr val="FF0000"/>
                </a:solidFill>
                <a:latin typeface="Microsoft JhengHei"/>
                <a:cs typeface="Microsoft JhengHei"/>
              </a:rPr>
              <a:t>故不建議直接</a:t>
            </a:r>
            <a:r>
              <a:rPr sz="2456" dirty="0">
                <a:solidFill>
                  <a:srgbClr val="FF0000"/>
                </a:solidFill>
                <a:latin typeface="Microsoft JhengHei"/>
                <a:cs typeface="Microsoft JhengHei"/>
              </a:rPr>
              <a:t>下</a:t>
            </a:r>
            <a:r>
              <a:rPr sz="2456" spc="-4" dirty="0">
                <a:solidFill>
                  <a:srgbClr val="FF0000"/>
                </a:solidFill>
                <a:latin typeface="Microsoft JhengHei"/>
                <a:cs typeface="Microsoft JhengHei"/>
              </a:rPr>
              <a:t>載並</a:t>
            </a:r>
            <a:r>
              <a:rPr sz="2456" dirty="0">
                <a:solidFill>
                  <a:srgbClr val="FF0000"/>
                </a:solidFill>
                <a:latin typeface="Microsoft JhengHei"/>
                <a:cs typeface="Microsoft JhengHei"/>
              </a:rPr>
              <a:t>安裝</a:t>
            </a:r>
            <a:r>
              <a:rPr sz="2456" spc="-4" dirty="0">
                <a:solidFill>
                  <a:srgbClr val="FF0000"/>
                </a:solidFill>
                <a:latin typeface="Microsoft JhengHei"/>
                <a:cs typeface="Microsoft JhengHei"/>
              </a:rPr>
              <a:t>Anacon</a:t>
            </a:r>
            <a:r>
              <a:rPr sz="2456" dirty="0">
                <a:solidFill>
                  <a:srgbClr val="FF0000"/>
                </a:solidFill>
                <a:latin typeface="Microsoft JhengHei"/>
                <a:cs typeface="Microsoft JhengHei"/>
              </a:rPr>
              <a:t>da</a:t>
            </a:r>
            <a:r>
              <a:rPr sz="2456" spc="-4" dirty="0">
                <a:solidFill>
                  <a:srgbClr val="FF0000"/>
                </a:solidFill>
                <a:latin typeface="Microsoft JhengHei"/>
                <a:cs typeface="Microsoft JhengHei"/>
              </a:rPr>
              <a:t>預設環境 為Python</a:t>
            </a:r>
            <a:r>
              <a:rPr sz="2456" spc="-13" dirty="0">
                <a:solidFill>
                  <a:srgbClr val="FF0000"/>
                </a:solidFill>
                <a:latin typeface="Microsoft JhengHei"/>
                <a:cs typeface="Microsoft JhengHei"/>
              </a:rPr>
              <a:t> </a:t>
            </a:r>
            <a:r>
              <a:rPr sz="2456" spc="-4" dirty="0">
                <a:solidFill>
                  <a:srgbClr val="FF0000"/>
                </a:solidFill>
                <a:latin typeface="Microsoft JhengHei"/>
                <a:cs typeface="Microsoft JhengHei"/>
              </a:rPr>
              <a:t>3.7版的安裝檔</a:t>
            </a:r>
            <a:endParaRPr sz="2456">
              <a:latin typeface="Microsoft JhengHei"/>
              <a:cs typeface="Microsoft JhengHei"/>
            </a:endParaRPr>
          </a:p>
          <a:p>
            <a:pPr marL="11139">
              <a:spcBef>
                <a:spcPts val="592"/>
              </a:spcBef>
            </a:pPr>
            <a:r>
              <a:rPr sz="2456" spc="-4" dirty="0">
                <a:latin typeface="Microsoft JhengHei"/>
                <a:cs typeface="Microsoft JhengHei"/>
              </a:rPr>
              <a:t>建議下</a:t>
            </a:r>
            <a:r>
              <a:rPr sz="2456" spc="-13" dirty="0">
                <a:latin typeface="Microsoft JhengHei"/>
                <a:cs typeface="Microsoft JhengHei"/>
              </a:rPr>
              <a:t>載</a:t>
            </a:r>
            <a:r>
              <a:rPr sz="2456" spc="-4" dirty="0">
                <a:latin typeface="Microsoft JhengHei"/>
                <a:cs typeface="Microsoft JhengHei"/>
              </a:rPr>
              <a:t>Anacon</a:t>
            </a:r>
            <a:r>
              <a:rPr sz="2456" dirty="0">
                <a:latin typeface="Microsoft JhengHei"/>
                <a:cs typeface="Microsoft JhengHei"/>
              </a:rPr>
              <a:t>d</a:t>
            </a:r>
            <a:r>
              <a:rPr sz="2456" spc="-9" dirty="0">
                <a:latin typeface="Microsoft JhengHei"/>
                <a:cs typeface="Microsoft JhengHei"/>
              </a:rPr>
              <a:t>a</a:t>
            </a:r>
            <a:r>
              <a:rPr sz="2456" dirty="0">
                <a:latin typeface="Microsoft JhengHei"/>
                <a:cs typeface="Microsoft JhengHei"/>
              </a:rPr>
              <a:t>3-</a:t>
            </a:r>
            <a:r>
              <a:rPr sz="2456" spc="-4" dirty="0">
                <a:latin typeface="Microsoft JhengHei"/>
                <a:cs typeface="Microsoft JhengHei"/>
              </a:rPr>
              <a:t>5.2.0</a:t>
            </a:r>
            <a:r>
              <a:rPr sz="2456" dirty="0">
                <a:latin typeface="Microsoft JhengHei"/>
                <a:cs typeface="Microsoft JhengHei"/>
              </a:rPr>
              <a:t>-</a:t>
            </a:r>
            <a:r>
              <a:rPr sz="2456" spc="-4" dirty="0">
                <a:latin typeface="Microsoft JhengHei"/>
                <a:cs typeface="Microsoft JhengHei"/>
              </a:rPr>
              <a:t>xxx版</a:t>
            </a:r>
            <a:r>
              <a:rPr sz="2456" dirty="0">
                <a:latin typeface="Microsoft JhengHei"/>
                <a:cs typeface="Microsoft JhengHei"/>
              </a:rPr>
              <a:t>安</a:t>
            </a:r>
            <a:r>
              <a:rPr sz="2456" spc="-4" dirty="0">
                <a:latin typeface="Microsoft JhengHei"/>
                <a:cs typeface="Microsoft JhengHei"/>
              </a:rPr>
              <a:t>裝檔</a:t>
            </a:r>
            <a:r>
              <a:rPr sz="2456" dirty="0">
                <a:latin typeface="Microsoft JhengHei"/>
                <a:cs typeface="Microsoft JhengHei"/>
              </a:rPr>
              <a:t>，</a:t>
            </a:r>
            <a:r>
              <a:rPr sz="2456" spc="-4" dirty="0">
                <a:latin typeface="Microsoft JhengHei"/>
                <a:cs typeface="Microsoft JhengHei"/>
              </a:rPr>
              <a:t>下載</a:t>
            </a:r>
            <a:r>
              <a:rPr sz="2456" dirty="0">
                <a:latin typeface="Microsoft JhengHei"/>
                <a:cs typeface="Microsoft JhengHei"/>
              </a:rPr>
              <a:t>網</a:t>
            </a:r>
            <a:r>
              <a:rPr sz="2456" spc="-4" dirty="0">
                <a:latin typeface="Microsoft JhengHei"/>
                <a:cs typeface="Microsoft JhengHei"/>
              </a:rPr>
              <a:t>址：</a:t>
            </a:r>
            <a:endParaRPr sz="2456">
              <a:latin typeface="Microsoft JhengHei"/>
              <a:cs typeface="Microsoft JhengHei"/>
            </a:endParaRPr>
          </a:p>
          <a:p>
            <a:pPr marL="11139"/>
            <a:r>
              <a:rPr sz="2456" u="heavy" spc="-9" dirty="0">
                <a:solidFill>
                  <a:srgbClr val="0000FF"/>
                </a:solidFill>
                <a:uFill>
                  <a:solidFill>
                    <a:srgbClr val="0000FF"/>
                  </a:solidFill>
                </a:uFill>
                <a:latin typeface="Microsoft JhengHei"/>
                <a:cs typeface="Microsoft JhengHei"/>
                <a:hlinkClick r:id="rId4"/>
              </a:rPr>
              <a:t>https://repo.continuum.io/archive/</a:t>
            </a:r>
            <a:endParaRPr sz="2456">
              <a:latin typeface="Microsoft JhengHei"/>
              <a:cs typeface="Microsoft JhengHei"/>
            </a:endParaRPr>
          </a:p>
          <a:p>
            <a:pPr marL="362579">
              <a:spcBef>
                <a:spcPts val="517"/>
              </a:spcBef>
            </a:pPr>
            <a:r>
              <a:rPr sz="2105" spc="-4" dirty="0">
                <a:latin typeface="Microsoft JhengHei"/>
                <a:cs typeface="Microsoft JhengHei"/>
              </a:rPr>
              <a:t>Windows7/8/10</a:t>
            </a:r>
            <a:r>
              <a:rPr sz="2105" spc="53" dirty="0">
                <a:latin typeface="Microsoft JhengHei"/>
                <a:cs typeface="Microsoft JhengHei"/>
              </a:rPr>
              <a:t> </a:t>
            </a:r>
            <a:r>
              <a:rPr sz="2105" spc="-4" dirty="0">
                <a:latin typeface="Microsoft JhengHei"/>
                <a:cs typeface="Microsoft JhengHei"/>
              </a:rPr>
              <a:t>64位元版本：</a:t>
            </a:r>
            <a:r>
              <a:rPr sz="2105" u="heavy" spc="-4" dirty="0">
                <a:solidFill>
                  <a:srgbClr val="0000FF"/>
                </a:solidFill>
                <a:uFill>
                  <a:solidFill>
                    <a:srgbClr val="0000FF"/>
                  </a:solidFill>
                </a:uFill>
                <a:latin typeface="Microsoft JhengHei"/>
                <a:cs typeface="Microsoft JhengHei"/>
                <a:hlinkClick r:id="rId5"/>
              </a:rPr>
              <a:t>Anaconda3-5.2.0-Windows-x86_64.exe</a:t>
            </a:r>
            <a:endParaRPr sz="2105">
              <a:latin typeface="Microsoft JhengHei"/>
              <a:cs typeface="Microsoft JhengHei"/>
            </a:endParaRPr>
          </a:p>
          <a:p>
            <a:pPr marL="362579">
              <a:spcBef>
                <a:spcPts val="509"/>
              </a:spcBef>
            </a:pPr>
            <a:r>
              <a:rPr sz="2105" spc="-4" dirty="0">
                <a:latin typeface="Microsoft JhengHei"/>
                <a:cs typeface="Microsoft JhengHei"/>
              </a:rPr>
              <a:t>MacOSX</a:t>
            </a:r>
            <a:r>
              <a:rPr sz="2105" spc="-22" dirty="0">
                <a:latin typeface="Microsoft JhengHei"/>
                <a:cs typeface="Microsoft JhengHei"/>
              </a:rPr>
              <a:t> </a:t>
            </a:r>
            <a:r>
              <a:rPr sz="2105" dirty="0">
                <a:latin typeface="Microsoft JhengHei"/>
                <a:cs typeface="Microsoft JhengHei"/>
              </a:rPr>
              <a:t>64位元版本</a:t>
            </a:r>
            <a:r>
              <a:rPr sz="2105" spc="-4" dirty="0">
                <a:latin typeface="Microsoft JhengHei"/>
                <a:cs typeface="Microsoft JhengHei"/>
              </a:rPr>
              <a:t>：</a:t>
            </a:r>
            <a:r>
              <a:rPr sz="2105" u="heavy" spc="-4" dirty="0">
                <a:solidFill>
                  <a:srgbClr val="0000FF"/>
                </a:solidFill>
                <a:uFill>
                  <a:solidFill>
                    <a:srgbClr val="0000FF"/>
                  </a:solidFill>
                </a:uFill>
                <a:latin typeface="Microsoft JhengHei"/>
                <a:cs typeface="Microsoft JhengHei"/>
                <a:hlinkClick r:id="rId6"/>
              </a:rPr>
              <a:t>Anaconda3-5.2.0-MacOSX-x86_64.pkg</a:t>
            </a:r>
            <a:endParaRPr sz="2105">
              <a:latin typeface="Microsoft JhengHei"/>
              <a:cs typeface="Microsoft JhengHei"/>
            </a:endParaRPr>
          </a:p>
        </p:txBody>
      </p:sp>
      <p:sp>
        <p:nvSpPr>
          <p:cNvPr id="8" name="object 8"/>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17</a:t>
            </a:fld>
            <a:endParaRPr sz="1053">
              <a:latin typeface="Microsoft Sans Serif"/>
              <a:cs typeface="Microsoft Sans Serif"/>
            </a:endParaRPr>
          </a:p>
        </p:txBody>
      </p:sp>
    </p:spTree>
    <p:extLst>
      <p:ext uri="{BB962C8B-B14F-4D97-AF65-F5344CB8AC3E}">
        <p14:creationId xmlns:p14="http://schemas.microsoft.com/office/powerpoint/2010/main" val="273564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1771" y="1066638"/>
            <a:ext cx="4464494" cy="2631913"/>
          </a:xfrm>
          <a:prstGeom prst="rect">
            <a:avLst/>
          </a:prstGeom>
        </p:spPr>
      </p:pic>
      <p:pic>
        <p:nvPicPr>
          <p:cNvPr id="3" name="object 3"/>
          <p:cNvPicPr/>
          <p:nvPr/>
        </p:nvPicPr>
        <p:blipFill>
          <a:blip r:embed="rId3" cstate="print"/>
          <a:stretch>
            <a:fillRect/>
          </a:stretch>
        </p:blipFill>
        <p:spPr>
          <a:xfrm>
            <a:off x="5993650" y="1066638"/>
            <a:ext cx="4464495" cy="2631913"/>
          </a:xfrm>
          <a:prstGeom prst="rect">
            <a:avLst/>
          </a:prstGeom>
        </p:spPr>
      </p:pic>
      <p:grpSp>
        <p:nvGrpSpPr>
          <p:cNvPr id="4" name="object 4"/>
          <p:cNvGrpSpPr/>
          <p:nvPr/>
        </p:nvGrpSpPr>
        <p:grpSpPr>
          <a:xfrm>
            <a:off x="5993650" y="3865635"/>
            <a:ext cx="4464495" cy="2631022"/>
            <a:chOff x="6833616" y="3525011"/>
            <a:chExt cx="5090160" cy="2999740"/>
          </a:xfrm>
        </p:grpSpPr>
        <p:pic>
          <p:nvPicPr>
            <p:cNvPr id="5" name="object 5"/>
            <p:cNvPicPr/>
            <p:nvPr/>
          </p:nvPicPr>
          <p:blipFill>
            <a:blip r:embed="rId4" cstate="print"/>
            <a:stretch>
              <a:fillRect/>
            </a:stretch>
          </p:blipFill>
          <p:spPr>
            <a:xfrm>
              <a:off x="6833616" y="3525011"/>
              <a:ext cx="5090160" cy="2999232"/>
            </a:xfrm>
            <a:prstGeom prst="rect">
              <a:avLst/>
            </a:prstGeom>
          </p:spPr>
        </p:pic>
        <p:sp>
          <p:nvSpPr>
            <p:cNvPr id="6" name="object 6"/>
            <p:cNvSpPr/>
            <p:nvPr/>
          </p:nvSpPr>
          <p:spPr>
            <a:xfrm>
              <a:off x="10493502" y="4449317"/>
              <a:ext cx="553720" cy="250190"/>
            </a:xfrm>
            <a:custGeom>
              <a:avLst/>
              <a:gdLst/>
              <a:ahLst/>
              <a:cxnLst/>
              <a:rect l="l" t="t" r="r" b="b"/>
              <a:pathLst>
                <a:path w="553720" h="250189">
                  <a:moveTo>
                    <a:pt x="0" y="249935"/>
                  </a:moveTo>
                  <a:lnTo>
                    <a:pt x="553211" y="249935"/>
                  </a:lnTo>
                  <a:lnTo>
                    <a:pt x="553211" y="0"/>
                  </a:lnTo>
                  <a:lnTo>
                    <a:pt x="0" y="0"/>
                  </a:lnTo>
                  <a:lnTo>
                    <a:pt x="0" y="249935"/>
                  </a:lnTo>
                  <a:close/>
                </a:path>
              </a:pathLst>
            </a:custGeom>
            <a:ln w="25908">
              <a:solidFill>
                <a:srgbClr val="FF0000"/>
              </a:solidFill>
            </a:ln>
          </p:spPr>
          <p:txBody>
            <a:bodyPr wrap="square" lIns="0" tIns="0" rIns="0" bIns="0" rtlCol="0"/>
            <a:lstStyle/>
            <a:p>
              <a:endParaRPr sz="1579"/>
            </a:p>
          </p:txBody>
        </p:sp>
      </p:grpSp>
      <p:pic>
        <p:nvPicPr>
          <p:cNvPr id="7" name="object 7"/>
          <p:cNvPicPr/>
          <p:nvPr/>
        </p:nvPicPr>
        <p:blipFill>
          <a:blip r:embed="rId5" cstate="print"/>
          <a:stretch>
            <a:fillRect/>
          </a:stretch>
        </p:blipFill>
        <p:spPr>
          <a:xfrm>
            <a:off x="1241771" y="3865635"/>
            <a:ext cx="4464494" cy="2630576"/>
          </a:xfrm>
          <a:prstGeom prst="rect">
            <a:avLst/>
          </a:prstGeom>
        </p:spPr>
      </p:pic>
      <p:sp>
        <p:nvSpPr>
          <p:cNvPr id="8" name="object 8"/>
          <p:cNvSpPr/>
          <p:nvPr/>
        </p:nvSpPr>
        <p:spPr>
          <a:xfrm>
            <a:off x="4776608" y="3343663"/>
            <a:ext cx="485659" cy="219437"/>
          </a:xfrm>
          <a:custGeom>
            <a:avLst/>
            <a:gdLst/>
            <a:ahLst/>
            <a:cxnLst/>
            <a:rect l="l" t="t" r="r" b="b"/>
            <a:pathLst>
              <a:path w="553720" h="250189">
                <a:moveTo>
                  <a:pt x="0" y="249936"/>
                </a:moveTo>
                <a:lnTo>
                  <a:pt x="553212" y="249936"/>
                </a:lnTo>
                <a:lnTo>
                  <a:pt x="553212" y="0"/>
                </a:lnTo>
                <a:lnTo>
                  <a:pt x="0" y="0"/>
                </a:lnTo>
                <a:lnTo>
                  <a:pt x="0" y="249936"/>
                </a:lnTo>
                <a:close/>
              </a:path>
            </a:pathLst>
          </a:custGeom>
          <a:ln w="25908">
            <a:solidFill>
              <a:srgbClr val="FF0000"/>
            </a:solidFill>
          </a:ln>
        </p:spPr>
        <p:txBody>
          <a:bodyPr wrap="square" lIns="0" tIns="0" rIns="0" bIns="0" rtlCol="0"/>
          <a:lstStyle/>
          <a:p>
            <a:endParaRPr sz="1579"/>
          </a:p>
        </p:txBody>
      </p:sp>
      <p:sp>
        <p:nvSpPr>
          <p:cNvPr id="9" name="object 9"/>
          <p:cNvSpPr/>
          <p:nvPr/>
        </p:nvSpPr>
        <p:spPr>
          <a:xfrm>
            <a:off x="9536508" y="3347673"/>
            <a:ext cx="483988" cy="219437"/>
          </a:xfrm>
          <a:custGeom>
            <a:avLst/>
            <a:gdLst/>
            <a:ahLst/>
            <a:cxnLst/>
            <a:rect l="l" t="t" r="r" b="b"/>
            <a:pathLst>
              <a:path w="551815" h="250189">
                <a:moveTo>
                  <a:pt x="0" y="249936"/>
                </a:moveTo>
                <a:lnTo>
                  <a:pt x="551687" y="249936"/>
                </a:lnTo>
                <a:lnTo>
                  <a:pt x="551687" y="0"/>
                </a:lnTo>
                <a:lnTo>
                  <a:pt x="0" y="0"/>
                </a:lnTo>
                <a:lnTo>
                  <a:pt x="0" y="249936"/>
                </a:lnTo>
                <a:close/>
              </a:path>
            </a:pathLst>
          </a:custGeom>
          <a:ln w="25908">
            <a:solidFill>
              <a:srgbClr val="FF0000"/>
            </a:solidFill>
          </a:ln>
        </p:spPr>
        <p:txBody>
          <a:bodyPr wrap="square" lIns="0" tIns="0" rIns="0" bIns="0" rtlCol="0"/>
          <a:lstStyle/>
          <a:p>
            <a:endParaRPr sz="1579"/>
          </a:p>
        </p:txBody>
      </p:sp>
      <p:sp>
        <p:nvSpPr>
          <p:cNvPr id="10" name="object 10"/>
          <p:cNvSpPr/>
          <p:nvPr/>
        </p:nvSpPr>
        <p:spPr>
          <a:xfrm>
            <a:off x="4780617" y="6134642"/>
            <a:ext cx="485659" cy="219437"/>
          </a:xfrm>
          <a:custGeom>
            <a:avLst/>
            <a:gdLst/>
            <a:ahLst/>
            <a:cxnLst/>
            <a:rect l="l" t="t" r="r" b="b"/>
            <a:pathLst>
              <a:path w="553720" h="250189">
                <a:moveTo>
                  <a:pt x="0" y="249936"/>
                </a:moveTo>
                <a:lnTo>
                  <a:pt x="553212" y="249936"/>
                </a:lnTo>
                <a:lnTo>
                  <a:pt x="553212" y="0"/>
                </a:lnTo>
                <a:lnTo>
                  <a:pt x="0" y="0"/>
                </a:lnTo>
                <a:lnTo>
                  <a:pt x="0" y="249936"/>
                </a:lnTo>
                <a:close/>
              </a:path>
            </a:pathLst>
          </a:custGeom>
          <a:ln w="25908">
            <a:solidFill>
              <a:srgbClr val="FF0000"/>
            </a:solidFill>
          </a:ln>
        </p:spPr>
        <p:txBody>
          <a:bodyPr wrap="square" lIns="0" tIns="0" rIns="0" bIns="0" rtlCol="0"/>
          <a:lstStyle/>
          <a:p>
            <a:endParaRPr sz="1579"/>
          </a:p>
        </p:txBody>
      </p:sp>
    </p:spTree>
    <p:extLst>
      <p:ext uri="{BB962C8B-B14F-4D97-AF65-F5344CB8AC3E}">
        <p14:creationId xmlns:p14="http://schemas.microsoft.com/office/powerpoint/2010/main" val="1818542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5471" y="1196408"/>
            <a:ext cx="8184907" cy="496558"/>
          </a:xfrm>
          <a:prstGeom prst="rect">
            <a:avLst/>
          </a:prstGeom>
        </p:spPr>
        <p:txBody>
          <a:bodyPr vert="horz" wrap="square" lIns="0" tIns="11696" rIns="0" bIns="0" rtlCol="0">
            <a:spAutoFit/>
          </a:bodyPr>
          <a:lstStyle/>
          <a:p>
            <a:pPr marL="11139">
              <a:spcBef>
                <a:spcPts val="92"/>
              </a:spcBef>
            </a:pPr>
            <a:r>
              <a:rPr dirty="0"/>
              <a:t>Windows</a:t>
            </a:r>
            <a:r>
              <a:rPr spc="-48" dirty="0"/>
              <a:t> </a:t>
            </a:r>
            <a:r>
              <a:rPr dirty="0"/>
              <a:t>環境下</a:t>
            </a:r>
            <a:r>
              <a:rPr spc="-4" dirty="0"/>
              <a:t>Anaconda</a:t>
            </a:r>
            <a:r>
              <a:rPr dirty="0"/>
              <a:t>安裝流程</a:t>
            </a:r>
          </a:p>
        </p:txBody>
      </p:sp>
      <p:pic>
        <p:nvPicPr>
          <p:cNvPr id="3" name="object 3"/>
          <p:cNvPicPr/>
          <p:nvPr/>
        </p:nvPicPr>
        <p:blipFill>
          <a:blip r:embed="rId2" cstate="print"/>
          <a:stretch>
            <a:fillRect/>
          </a:stretch>
        </p:blipFill>
        <p:spPr>
          <a:xfrm>
            <a:off x="2005013" y="2713421"/>
            <a:ext cx="6683375" cy="2897911"/>
          </a:xfrm>
          <a:prstGeom prst="rect">
            <a:avLst/>
          </a:prstGeom>
        </p:spPr>
      </p:pic>
      <p:sp>
        <p:nvSpPr>
          <p:cNvPr id="4" name="object 4"/>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19</a:t>
            </a:fld>
            <a:endParaRPr sz="1053">
              <a:latin typeface="Microsoft Sans Serif"/>
              <a:cs typeface="Microsoft Sans Serif"/>
            </a:endParaRPr>
          </a:p>
        </p:txBody>
      </p:sp>
    </p:spTree>
    <p:extLst>
      <p:ext uri="{BB962C8B-B14F-4D97-AF65-F5344CB8AC3E}">
        <p14:creationId xmlns:p14="http://schemas.microsoft.com/office/powerpoint/2010/main" val="288115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6867" y="1196408"/>
            <a:ext cx="7599554" cy="496558"/>
          </a:xfrm>
          <a:prstGeom prst="rect">
            <a:avLst/>
          </a:prstGeom>
        </p:spPr>
        <p:txBody>
          <a:bodyPr vert="horz" wrap="square" lIns="0" tIns="11696" rIns="0" bIns="0" rtlCol="0">
            <a:spAutoFit/>
          </a:bodyPr>
          <a:lstStyle/>
          <a:p>
            <a:pPr marL="11139">
              <a:spcBef>
                <a:spcPts val="92"/>
              </a:spcBef>
            </a:pPr>
            <a:r>
              <a:rPr dirty="0"/>
              <a:t>Python開發環境安裝、設定</a:t>
            </a:r>
            <a:r>
              <a:rPr spc="-22" dirty="0"/>
              <a:t>與</a:t>
            </a:r>
            <a:r>
              <a:rPr dirty="0"/>
              <a:t>操作</a:t>
            </a:r>
          </a:p>
        </p:txBody>
      </p:sp>
      <p:pic>
        <p:nvPicPr>
          <p:cNvPr id="3" name="object 3"/>
          <p:cNvPicPr/>
          <p:nvPr/>
        </p:nvPicPr>
        <p:blipFill>
          <a:blip r:embed="rId2" cstate="print"/>
          <a:stretch>
            <a:fillRect/>
          </a:stretch>
        </p:blipFill>
        <p:spPr>
          <a:xfrm>
            <a:off x="614871" y="2292369"/>
            <a:ext cx="244611" cy="249958"/>
          </a:xfrm>
          <a:prstGeom prst="rect">
            <a:avLst/>
          </a:prstGeom>
        </p:spPr>
      </p:pic>
      <p:pic>
        <p:nvPicPr>
          <p:cNvPr id="4" name="object 4"/>
          <p:cNvPicPr/>
          <p:nvPr/>
        </p:nvPicPr>
        <p:blipFill>
          <a:blip r:embed="rId2" cstate="print"/>
          <a:stretch>
            <a:fillRect/>
          </a:stretch>
        </p:blipFill>
        <p:spPr>
          <a:xfrm>
            <a:off x="614871" y="2805651"/>
            <a:ext cx="244611" cy="249958"/>
          </a:xfrm>
          <a:prstGeom prst="rect">
            <a:avLst/>
          </a:prstGeom>
        </p:spPr>
      </p:pic>
      <p:pic>
        <p:nvPicPr>
          <p:cNvPr id="5" name="object 5"/>
          <p:cNvPicPr/>
          <p:nvPr/>
        </p:nvPicPr>
        <p:blipFill>
          <a:blip r:embed="rId2" cstate="print"/>
          <a:stretch>
            <a:fillRect/>
          </a:stretch>
        </p:blipFill>
        <p:spPr>
          <a:xfrm>
            <a:off x="614871" y="3318935"/>
            <a:ext cx="244611" cy="249958"/>
          </a:xfrm>
          <a:prstGeom prst="rect">
            <a:avLst/>
          </a:prstGeom>
        </p:spPr>
      </p:pic>
      <p:pic>
        <p:nvPicPr>
          <p:cNvPr id="6" name="object 6"/>
          <p:cNvPicPr/>
          <p:nvPr/>
        </p:nvPicPr>
        <p:blipFill>
          <a:blip r:embed="rId2" cstate="print"/>
          <a:stretch>
            <a:fillRect/>
          </a:stretch>
        </p:blipFill>
        <p:spPr>
          <a:xfrm>
            <a:off x="614871" y="3832218"/>
            <a:ext cx="244611" cy="249958"/>
          </a:xfrm>
          <a:prstGeom prst="rect">
            <a:avLst/>
          </a:prstGeom>
        </p:spPr>
      </p:pic>
      <p:sp>
        <p:nvSpPr>
          <p:cNvPr id="7" name="object 7"/>
          <p:cNvSpPr txBox="1"/>
          <p:nvPr/>
        </p:nvSpPr>
        <p:spPr>
          <a:xfrm>
            <a:off x="904483" y="2111227"/>
            <a:ext cx="6327484" cy="2084636"/>
          </a:xfrm>
          <a:prstGeom prst="rect">
            <a:avLst/>
          </a:prstGeom>
        </p:spPr>
        <p:txBody>
          <a:bodyPr vert="horz" wrap="square" lIns="0" tIns="11139" rIns="0" bIns="0" rtlCol="0">
            <a:spAutoFit/>
          </a:bodyPr>
          <a:lstStyle/>
          <a:p>
            <a:pPr marL="11139" marR="4456">
              <a:lnSpc>
                <a:spcPct val="120000"/>
              </a:lnSpc>
              <a:spcBef>
                <a:spcPts val="88"/>
              </a:spcBef>
            </a:pPr>
            <a:r>
              <a:rPr sz="2807" spc="-4" dirty="0">
                <a:latin typeface="Microsoft JhengHei"/>
                <a:cs typeface="Microsoft JhengHei"/>
              </a:rPr>
              <a:t>Python</a:t>
            </a:r>
            <a:r>
              <a:rPr sz="2807" spc="-18" dirty="0">
                <a:latin typeface="Microsoft JhengHei"/>
                <a:cs typeface="Microsoft JhengHei"/>
              </a:rPr>
              <a:t> </a:t>
            </a:r>
            <a:r>
              <a:rPr sz="2807" dirty="0">
                <a:latin typeface="Microsoft JhengHei"/>
                <a:cs typeface="Microsoft JhengHei"/>
              </a:rPr>
              <a:t>IDLE開發環境安</a:t>
            </a:r>
            <a:r>
              <a:rPr sz="2807" spc="-13" dirty="0">
                <a:latin typeface="Microsoft JhengHei"/>
                <a:cs typeface="Microsoft JhengHei"/>
              </a:rPr>
              <a:t>裝</a:t>
            </a:r>
            <a:r>
              <a:rPr sz="2807" dirty="0">
                <a:latin typeface="Microsoft JhengHei"/>
                <a:cs typeface="Microsoft JhengHei"/>
              </a:rPr>
              <a:t>、設</a:t>
            </a:r>
            <a:r>
              <a:rPr sz="2807" spc="-13" dirty="0">
                <a:latin typeface="Microsoft JhengHei"/>
                <a:cs typeface="Microsoft JhengHei"/>
              </a:rPr>
              <a:t>定</a:t>
            </a:r>
            <a:r>
              <a:rPr sz="2807" dirty="0">
                <a:latin typeface="Microsoft JhengHei"/>
                <a:cs typeface="Microsoft JhengHei"/>
              </a:rPr>
              <a:t>與操作 </a:t>
            </a:r>
            <a:r>
              <a:rPr sz="2807" spc="-4" dirty="0">
                <a:latin typeface="Microsoft JhengHei"/>
                <a:cs typeface="Microsoft JhengHei"/>
              </a:rPr>
              <a:t>Python</a:t>
            </a:r>
            <a:r>
              <a:rPr sz="2807" dirty="0">
                <a:latin typeface="Microsoft JhengHei"/>
                <a:cs typeface="Microsoft JhengHei"/>
              </a:rPr>
              <a:t> Shell操作</a:t>
            </a:r>
            <a:endParaRPr sz="2807">
              <a:latin typeface="Microsoft JhengHei"/>
              <a:cs typeface="Microsoft JhengHei"/>
            </a:endParaRPr>
          </a:p>
          <a:p>
            <a:pPr marL="11139" marR="329162">
              <a:lnSpc>
                <a:spcPct val="120000"/>
              </a:lnSpc>
            </a:pPr>
            <a:r>
              <a:rPr sz="2807" dirty="0">
                <a:latin typeface="Microsoft JhengHei"/>
                <a:cs typeface="Microsoft JhengHei"/>
              </a:rPr>
              <a:t>Anac</a:t>
            </a:r>
            <a:r>
              <a:rPr sz="2807" spc="-9" dirty="0">
                <a:latin typeface="Microsoft JhengHei"/>
                <a:cs typeface="Microsoft JhengHei"/>
              </a:rPr>
              <a:t>o</a:t>
            </a:r>
            <a:r>
              <a:rPr sz="2807" spc="-4" dirty="0">
                <a:latin typeface="Microsoft JhengHei"/>
                <a:cs typeface="Microsoft JhengHei"/>
              </a:rPr>
              <a:t>nd</a:t>
            </a:r>
            <a:r>
              <a:rPr sz="2807" spc="-9" dirty="0">
                <a:latin typeface="Microsoft JhengHei"/>
                <a:cs typeface="Microsoft JhengHei"/>
              </a:rPr>
              <a:t>a</a:t>
            </a:r>
            <a:r>
              <a:rPr sz="2807" dirty="0">
                <a:latin typeface="Microsoft JhengHei"/>
                <a:cs typeface="Microsoft JhengHei"/>
              </a:rPr>
              <a:t>開發環境安裝、設定與</a:t>
            </a:r>
            <a:r>
              <a:rPr sz="2807" spc="-13" dirty="0">
                <a:latin typeface="Microsoft JhengHei"/>
                <a:cs typeface="Microsoft JhengHei"/>
              </a:rPr>
              <a:t>操</a:t>
            </a:r>
            <a:r>
              <a:rPr sz="2807" dirty="0">
                <a:latin typeface="Microsoft JhengHei"/>
                <a:cs typeface="Microsoft JhengHei"/>
              </a:rPr>
              <a:t>作  </a:t>
            </a:r>
            <a:r>
              <a:rPr sz="2807" spc="-4" dirty="0">
                <a:latin typeface="Microsoft JhengHei"/>
                <a:cs typeface="Microsoft JhengHei"/>
              </a:rPr>
              <a:t>Jupyter</a:t>
            </a:r>
            <a:r>
              <a:rPr sz="2807" spc="-9" dirty="0">
                <a:latin typeface="Microsoft JhengHei"/>
                <a:cs typeface="Microsoft JhengHei"/>
              </a:rPr>
              <a:t> Notebook</a:t>
            </a:r>
            <a:r>
              <a:rPr sz="2807" dirty="0">
                <a:latin typeface="Microsoft JhengHei"/>
                <a:cs typeface="Microsoft JhengHei"/>
              </a:rPr>
              <a:t>開發環境操作</a:t>
            </a:r>
            <a:endParaRPr sz="2807">
              <a:latin typeface="Microsoft JhengHei"/>
              <a:cs typeface="Microsoft JhengHei"/>
            </a:endParaRPr>
          </a:p>
        </p:txBody>
      </p:sp>
      <p:sp>
        <p:nvSpPr>
          <p:cNvPr id="8" name="object 8"/>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a:t>
            </a:fld>
            <a:endParaRPr sz="1053">
              <a:latin typeface="Microsoft Sans Serif"/>
              <a:cs typeface="Microsoft Sans Serif"/>
            </a:endParaRPr>
          </a:p>
        </p:txBody>
      </p:sp>
    </p:spTree>
    <p:extLst>
      <p:ext uri="{BB962C8B-B14F-4D97-AF65-F5344CB8AC3E}">
        <p14:creationId xmlns:p14="http://schemas.microsoft.com/office/powerpoint/2010/main" val="56621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73768" y="939654"/>
            <a:ext cx="3572932" cy="2778947"/>
          </a:xfrm>
          <a:prstGeom prst="rect">
            <a:avLst/>
          </a:prstGeom>
        </p:spPr>
      </p:pic>
      <p:pic>
        <p:nvPicPr>
          <p:cNvPr id="3" name="object 3"/>
          <p:cNvPicPr/>
          <p:nvPr/>
        </p:nvPicPr>
        <p:blipFill>
          <a:blip r:embed="rId3" cstate="print"/>
          <a:stretch>
            <a:fillRect/>
          </a:stretch>
        </p:blipFill>
        <p:spPr>
          <a:xfrm>
            <a:off x="6350542" y="939654"/>
            <a:ext cx="3572932" cy="2778947"/>
          </a:xfrm>
          <a:prstGeom prst="rect">
            <a:avLst/>
          </a:prstGeom>
        </p:spPr>
      </p:pic>
      <p:pic>
        <p:nvPicPr>
          <p:cNvPr id="4" name="object 4"/>
          <p:cNvPicPr/>
          <p:nvPr/>
        </p:nvPicPr>
        <p:blipFill>
          <a:blip r:embed="rId4" cstate="print"/>
          <a:stretch>
            <a:fillRect/>
          </a:stretch>
        </p:blipFill>
        <p:spPr>
          <a:xfrm>
            <a:off x="1773768" y="3844249"/>
            <a:ext cx="3572932" cy="2778947"/>
          </a:xfrm>
          <a:prstGeom prst="rect">
            <a:avLst/>
          </a:prstGeom>
        </p:spPr>
      </p:pic>
      <p:grpSp>
        <p:nvGrpSpPr>
          <p:cNvPr id="5" name="object 5"/>
          <p:cNvGrpSpPr/>
          <p:nvPr/>
        </p:nvGrpSpPr>
        <p:grpSpPr>
          <a:xfrm>
            <a:off x="6350542" y="3845585"/>
            <a:ext cx="3940963" cy="2779170"/>
            <a:chOff x="7240523" y="3502152"/>
            <a:chExt cx="4493260" cy="3168650"/>
          </a:xfrm>
        </p:grpSpPr>
        <p:pic>
          <p:nvPicPr>
            <p:cNvPr id="6" name="object 6"/>
            <p:cNvPicPr/>
            <p:nvPr/>
          </p:nvPicPr>
          <p:blipFill>
            <a:blip r:embed="rId5" cstate="print"/>
            <a:stretch>
              <a:fillRect/>
            </a:stretch>
          </p:blipFill>
          <p:spPr>
            <a:xfrm>
              <a:off x="7240523" y="3502152"/>
              <a:ext cx="4073652" cy="3168396"/>
            </a:xfrm>
            <a:prstGeom prst="rect">
              <a:avLst/>
            </a:prstGeom>
          </p:spPr>
        </p:pic>
        <p:sp>
          <p:nvSpPr>
            <p:cNvPr id="7" name="object 7"/>
            <p:cNvSpPr/>
            <p:nvPr/>
          </p:nvSpPr>
          <p:spPr>
            <a:xfrm>
              <a:off x="7539989" y="5380482"/>
              <a:ext cx="2589530" cy="245745"/>
            </a:xfrm>
            <a:custGeom>
              <a:avLst/>
              <a:gdLst/>
              <a:ahLst/>
              <a:cxnLst/>
              <a:rect l="l" t="t" r="r" b="b"/>
              <a:pathLst>
                <a:path w="2589529" h="245745">
                  <a:moveTo>
                    <a:pt x="0" y="245364"/>
                  </a:moveTo>
                  <a:lnTo>
                    <a:pt x="2589276" y="245364"/>
                  </a:lnTo>
                  <a:lnTo>
                    <a:pt x="2589276" y="0"/>
                  </a:lnTo>
                  <a:lnTo>
                    <a:pt x="0" y="0"/>
                  </a:lnTo>
                  <a:lnTo>
                    <a:pt x="0" y="245364"/>
                  </a:lnTo>
                  <a:close/>
                </a:path>
              </a:pathLst>
            </a:custGeom>
            <a:ln w="25908">
              <a:solidFill>
                <a:srgbClr val="FF0000"/>
              </a:solidFill>
            </a:ln>
          </p:spPr>
          <p:txBody>
            <a:bodyPr wrap="square" lIns="0" tIns="0" rIns="0" bIns="0" rtlCol="0"/>
            <a:lstStyle/>
            <a:p>
              <a:endParaRPr sz="1579"/>
            </a:p>
          </p:txBody>
        </p:sp>
        <p:pic>
          <p:nvPicPr>
            <p:cNvPr id="8" name="object 8"/>
            <p:cNvPicPr/>
            <p:nvPr/>
          </p:nvPicPr>
          <p:blipFill>
            <a:blip r:embed="rId6" cstate="print"/>
            <a:stretch>
              <a:fillRect/>
            </a:stretch>
          </p:blipFill>
          <p:spPr>
            <a:xfrm>
              <a:off x="8517635" y="5070360"/>
              <a:ext cx="382485" cy="472427"/>
            </a:xfrm>
            <a:prstGeom prst="rect">
              <a:avLst/>
            </a:prstGeom>
          </p:spPr>
        </p:pic>
        <p:sp>
          <p:nvSpPr>
            <p:cNvPr id="9" name="object 9"/>
            <p:cNvSpPr/>
            <p:nvPr/>
          </p:nvSpPr>
          <p:spPr>
            <a:xfrm>
              <a:off x="8543543" y="5096256"/>
              <a:ext cx="280670" cy="370840"/>
            </a:xfrm>
            <a:custGeom>
              <a:avLst/>
              <a:gdLst/>
              <a:ahLst/>
              <a:cxnLst/>
              <a:rect l="l" t="t" r="r" b="b"/>
              <a:pathLst>
                <a:path w="280670" h="370839">
                  <a:moveTo>
                    <a:pt x="280415" y="0"/>
                  </a:moveTo>
                  <a:lnTo>
                    <a:pt x="0" y="0"/>
                  </a:lnTo>
                  <a:lnTo>
                    <a:pt x="140207" y="370332"/>
                  </a:lnTo>
                  <a:lnTo>
                    <a:pt x="280415" y="0"/>
                  </a:lnTo>
                  <a:close/>
                </a:path>
              </a:pathLst>
            </a:custGeom>
            <a:solidFill>
              <a:srgbClr val="FFFF00"/>
            </a:solidFill>
          </p:spPr>
          <p:txBody>
            <a:bodyPr wrap="square" lIns="0" tIns="0" rIns="0" bIns="0" rtlCol="0"/>
            <a:lstStyle/>
            <a:p>
              <a:endParaRPr sz="1579"/>
            </a:p>
          </p:txBody>
        </p:sp>
        <p:pic>
          <p:nvPicPr>
            <p:cNvPr id="10" name="object 10"/>
            <p:cNvPicPr/>
            <p:nvPr/>
          </p:nvPicPr>
          <p:blipFill>
            <a:blip r:embed="rId7" cstate="print"/>
            <a:stretch>
              <a:fillRect/>
            </a:stretch>
          </p:blipFill>
          <p:spPr>
            <a:xfrm>
              <a:off x="8247887" y="4567402"/>
              <a:ext cx="3485388" cy="687349"/>
            </a:xfrm>
            <a:prstGeom prst="rect">
              <a:avLst/>
            </a:prstGeom>
          </p:spPr>
        </p:pic>
        <p:pic>
          <p:nvPicPr>
            <p:cNvPr id="11" name="object 11"/>
            <p:cNvPicPr/>
            <p:nvPr/>
          </p:nvPicPr>
          <p:blipFill>
            <a:blip r:embed="rId8" cstate="print"/>
            <a:stretch>
              <a:fillRect/>
            </a:stretch>
          </p:blipFill>
          <p:spPr>
            <a:xfrm>
              <a:off x="8217407" y="4552188"/>
              <a:ext cx="3386328" cy="772668"/>
            </a:xfrm>
            <a:prstGeom prst="rect">
              <a:avLst/>
            </a:prstGeom>
          </p:spPr>
        </p:pic>
      </p:grpSp>
      <p:sp>
        <p:nvSpPr>
          <p:cNvPr id="12" name="object 12"/>
          <p:cNvSpPr txBox="1"/>
          <p:nvPr/>
        </p:nvSpPr>
        <p:spPr>
          <a:xfrm>
            <a:off x="7304928" y="4850765"/>
            <a:ext cx="2967418" cy="467216"/>
          </a:xfrm>
          <a:prstGeom prst="rect">
            <a:avLst/>
          </a:prstGeom>
          <a:solidFill>
            <a:srgbClr val="FFFF00"/>
          </a:solidFill>
        </p:spPr>
        <p:txBody>
          <a:bodyPr vert="horz" wrap="square" lIns="0" tIns="35088" rIns="0" bIns="0" rtlCol="0">
            <a:spAutoFit/>
          </a:bodyPr>
          <a:lstStyle/>
          <a:p>
            <a:pPr marL="80759">
              <a:spcBef>
                <a:spcPts val="276"/>
              </a:spcBef>
            </a:pPr>
            <a:r>
              <a:rPr sz="1403" spc="-4" dirty="0">
                <a:latin typeface="Microsoft JhengHei"/>
                <a:cs typeface="Microsoft JhengHei"/>
              </a:rPr>
              <a:t>安裝在何處，本教學使用預設路徑</a:t>
            </a:r>
            <a:endParaRPr sz="1403">
              <a:latin typeface="Microsoft JhengHei"/>
              <a:cs typeface="Microsoft JhengHei"/>
            </a:endParaRPr>
          </a:p>
          <a:p>
            <a:pPr marL="80759"/>
            <a:r>
              <a:rPr sz="1403" spc="-4" dirty="0">
                <a:latin typeface="Microsoft JhengHei"/>
                <a:cs typeface="Microsoft JhengHei"/>
              </a:rPr>
              <a:t>，選擇</a:t>
            </a:r>
            <a:r>
              <a:rPr sz="1403" spc="-18" dirty="0">
                <a:latin typeface="Microsoft JhengHei"/>
                <a:cs typeface="Microsoft JhengHei"/>
              </a:rPr>
              <a:t> </a:t>
            </a:r>
            <a:r>
              <a:rPr sz="1403" spc="-9" dirty="0">
                <a:latin typeface="Microsoft JhengHei"/>
                <a:cs typeface="Microsoft JhengHei"/>
              </a:rPr>
              <a:t>Next</a:t>
            </a:r>
            <a:r>
              <a:rPr sz="1403" spc="-22" dirty="0">
                <a:latin typeface="Microsoft JhengHei"/>
                <a:cs typeface="Microsoft JhengHei"/>
              </a:rPr>
              <a:t> </a:t>
            </a:r>
            <a:r>
              <a:rPr sz="1403" spc="-4" dirty="0">
                <a:latin typeface="Microsoft JhengHei"/>
                <a:cs typeface="Microsoft JhengHei"/>
              </a:rPr>
              <a:t>&gt;</a:t>
            </a:r>
            <a:endParaRPr sz="1403">
              <a:latin typeface="Microsoft JhengHei"/>
              <a:cs typeface="Microsoft JhengHei"/>
            </a:endParaRPr>
          </a:p>
        </p:txBody>
      </p:sp>
      <p:sp>
        <p:nvSpPr>
          <p:cNvPr id="13" name="object 13"/>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20</a:t>
            </a:fld>
            <a:endParaRPr sz="1053">
              <a:latin typeface="Microsoft Sans Serif"/>
              <a:cs typeface="Microsoft Sans Serif"/>
            </a:endParaRPr>
          </a:p>
        </p:txBody>
      </p:sp>
    </p:spTree>
    <p:extLst>
      <p:ext uri="{BB962C8B-B14F-4D97-AF65-F5344CB8AC3E}">
        <p14:creationId xmlns:p14="http://schemas.microsoft.com/office/powerpoint/2010/main" val="3884254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71929" y="957031"/>
            <a:ext cx="3572932" cy="2777610"/>
          </a:xfrm>
          <a:prstGeom prst="rect">
            <a:avLst/>
          </a:prstGeom>
        </p:spPr>
      </p:pic>
      <p:pic>
        <p:nvPicPr>
          <p:cNvPr id="3" name="object 3"/>
          <p:cNvPicPr/>
          <p:nvPr/>
        </p:nvPicPr>
        <p:blipFill>
          <a:blip r:embed="rId3" cstate="print"/>
          <a:stretch>
            <a:fillRect/>
          </a:stretch>
        </p:blipFill>
        <p:spPr>
          <a:xfrm>
            <a:off x="1773768" y="3844249"/>
            <a:ext cx="3572932" cy="2778947"/>
          </a:xfrm>
          <a:prstGeom prst="rect">
            <a:avLst/>
          </a:prstGeom>
        </p:spPr>
      </p:pic>
      <p:pic>
        <p:nvPicPr>
          <p:cNvPr id="4" name="object 4"/>
          <p:cNvPicPr/>
          <p:nvPr/>
        </p:nvPicPr>
        <p:blipFill>
          <a:blip r:embed="rId4" cstate="print"/>
          <a:stretch>
            <a:fillRect/>
          </a:stretch>
        </p:blipFill>
        <p:spPr>
          <a:xfrm>
            <a:off x="6371929" y="3844249"/>
            <a:ext cx="3572932" cy="2778947"/>
          </a:xfrm>
          <a:prstGeom prst="rect">
            <a:avLst/>
          </a:prstGeom>
        </p:spPr>
      </p:pic>
      <p:grpSp>
        <p:nvGrpSpPr>
          <p:cNvPr id="5" name="object 5"/>
          <p:cNvGrpSpPr/>
          <p:nvPr/>
        </p:nvGrpSpPr>
        <p:grpSpPr>
          <a:xfrm>
            <a:off x="1773768" y="957031"/>
            <a:ext cx="3573378" cy="2779170"/>
            <a:chOff x="2022348" y="208788"/>
            <a:chExt cx="4074160" cy="3168650"/>
          </a:xfrm>
        </p:grpSpPr>
        <p:pic>
          <p:nvPicPr>
            <p:cNvPr id="6" name="object 6"/>
            <p:cNvPicPr/>
            <p:nvPr/>
          </p:nvPicPr>
          <p:blipFill>
            <a:blip r:embed="rId5" cstate="print"/>
            <a:stretch>
              <a:fillRect/>
            </a:stretch>
          </p:blipFill>
          <p:spPr>
            <a:xfrm>
              <a:off x="2022348" y="208788"/>
              <a:ext cx="4073652" cy="3168395"/>
            </a:xfrm>
            <a:prstGeom prst="rect">
              <a:avLst/>
            </a:prstGeom>
          </p:spPr>
        </p:pic>
        <p:sp>
          <p:nvSpPr>
            <p:cNvPr id="7" name="object 7"/>
            <p:cNvSpPr/>
            <p:nvPr/>
          </p:nvSpPr>
          <p:spPr>
            <a:xfrm>
              <a:off x="2358390" y="1171193"/>
              <a:ext cx="2185670" cy="916305"/>
            </a:xfrm>
            <a:custGeom>
              <a:avLst/>
              <a:gdLst/>
              <a:ahLst/>
              <a:cxnLst/>
              <a:rect l="l" t="t" r="r" b="b"/>
              <a:pathLst>
                <a:path w="2185670" h="916305">
                  <a:moveTo>
                    <a:pt x="3048" y="205739"/>
                  </a:moveTo>
                  <a:lnTo>
                    <a:pt x="2185416" y="205739"/>
                  </a:lnTo>
                  <a:lnTo>
                    <a:pt x="2185416" y="0"/>
                  </a:lnTo>
                  <a:lnTo>
                    <a:pt x="3048" y="0"/>
                  </a:lnTo>
                  <a:lnTo>
                    <a:pt x="3048" y="205739"/>
                  </a:lnTo>
                  <a:close/>
                </a:path>
                <a:path w="2185670" h="916305">
                  <a:moveTo>
                    <a:pt x="0" y="915923"/>
                  </a:moveTo>
                  <a:lnTo>
                    <a:pt x="2180843" y="915923"/>
                  </a:lnTo>
                  <a:lnTo>
                    <a:pt x="2180843" y="708659"/>
                  </a:lnTo>
                  <a:lnTo>
                    <a:pt x="0" y="708659"/>
                  </a:lnTo>
                  <a:lnTo>
                    <a:pt x="0" y="915923"/>
                  </a:lnTo>
                  <a:close/>
                </a:path>
              </a:pathLst>
            </a:custGeom>
            <a:ln w="25908">
              <a:solidFill>
                <a:srgbClr val="FF0000"/>
              </a:solidFill>
            </a:ln>
          </p:spPr>
          <p:txBody>
            <a:bodyPr wrap="square" lIns="0" tIns="0" rIns="0" bIns="0" rtlCol="0"/>
            <a:lstStyle/>
            <a:p>
              <a:endParaRPr sz="1579"/>
            </a:p>
          </p:txBody>
        </p:sp>
      </p:grpSp>
      <p:sp>
        <p:nvSpPr>
          <p:cNvPr id="8" name="object 8"/>
          <p:cNvSpPr/>
          <p:nvPr/>
        </p:nvSpPr>
        <p:spPr>
          <a:xfrm>
            <a:off x="4073517" y="6299052"/>
            <a:ext cx="541353" cy="202171"/>
          </a:xfrm>
          <a:custGeom>
            <a:avLst/>
            <a:gdLst/>
            <a:ahLst/>
            <a:cxnLst/>
            <a:rect l="l" t="t" r="r" b="b"/>
            <a:pathLst>
              <a:path w="617220" h="230504">
                <a:moveTo>
                  <a:pt x="0" y="230124"/>
                </a:moveTo>
                <a:lnTo>
                  <a:pt x="617220" y="230124"/>
                </a:lnTo>
                <a:lnTo>
                  <a:pt x="617220" y="0"/>
                </a:lnTo>
                <a:lnTo>
                  <a:pt x="0" y="0"/>
                </a:lnTo>
                <a:lnTo>
                  <a:pt x="0" y="230124"/>
                </a:lnTo>
                <a:close/>
              </a:path>
            </a:pathLst>
          </a:custGeom>
          <a:ln w="25908">
            <a:solidFill>
              <a:srgbClr val="FF0000"/>
            </a:solidFill>
          </a:ln>
        </p:spPr>
        <p:txBody>
          <a:bodyPr wrap="square" lIns="0" tIns="0" rIns="0" bIns="0" rtlCol="0"/>
          <a:lstStyle/>
          <a:p>
            <a:endParaRPr sz="1579"/>
          </a:p>
        </p:txBody>
      </p:sp>
      <p:sp>
        <p:nvSpPr>
          <p:cNvPr id="9" name="object 9"/>
          <p:cNvSpPr/>
          <p:nvPr/>
        </p:nvSpPr>
        <p:spPr>
          <a:xfrm>
            <a:off x="8666333" y="6303062"/>
            <a:ext cx="540239" cy="202171"/>
          </a:xfrm>
          <a:custGeom>
            <a:avLst/>
            <a:gdLst/>
            <a:ahLst/>
            <a:cxnLst/>
            <a:rect l="l" t="t" r="r" b="b"/>
            <a:pathLst>
              <a:path w="615950" h="230504">
                <a:moveTo>
                  <a:pt x="0" y="230124"/>
                </a:moveTo>
                <a:lnTo>
                  <a:pt x="615696" y="230124"/>
                </a:lnTo>
                <a:lnTo>
                  <a:pt x="615696" y="0"/>
                </a:lnTo>
                <a:lnTo>
                  <a:pt x="0" y="0"/>
                </a:lnTo>
                <a:lnTo>
                  <a:pt x="0" y="230124"/>
                </a:lnTo>
                <a:close/>
              </a:path>
            </a:pathLst>
          </a:custGeom>
          <a:ln w="25908">
            <a:solidFill>
              <a:srgbClr val="FF0000"/>
            </a:solidFill>
          </a:ln>
        </p:spPr>
        <p:txBody>
          <a:bodyPr wrap="square" lIns="0" tIns="0" rIns="0" bIns="0" rtlCol="0"/>
          <a:lstStyle/>
          <a:p>
            <a:endParaRPr sz="1579"/>
          </a:p>
        </p:txBody>
      </p:sp>
      <p:sp>
        <p:nvSpPr>
          <p:cNvPr id="10" name="object 10"/>
          <p:cNvSpPr/>
          <p:nvPr/>
        </p:nvSpPr>
        <p:spPr>
          <a:xfrm>
            <a:off x="4073517" y="3403814"/>
            <a:ext cx="541353" cy="200501"/>
          </a:xfrm>
          <a:custGeom>
            <a:avLst/>
            <a:gdLst/>
            <a:ahLst/>
            <a:cxnLst/>
            <a:rect l="l" t="t" r="r" b="b"/>
            <a:pathLst>
              <a:path w="617220" h="228600">
                <a:moveTo>
                  <a:pt x="0" y="228600"/>
                </a:moveTo>
                <a:lnTo>
                  <a:pt x="617220" y="228600"/>
                </a:lnTo>
                <a:lnTo>
                  <a:pt x="617220" y="0"/>
                </a:lnTo>
                <a:lnTo>
                  <a:pt x="0" y="0"/>
                </a:lnTo>
                <a:lnTo>
                  <a:pt x="0" y="228600"/>
                </a:lnTo>
                <a:close/>
              </a:path>
            </a:pathLst>
          </a:custGeom>
          <a:ln w="25908">
            <a:solidFill>
              <a:srgbClr val="FF0000"/>
            </a:solidFill>
          </a:ln>
        </p:spPr>
        <p:txBody>
          <a:bodyPr wrap="square" lIns="0" tIns="0" rIns="0" bIns="0" rtlCol="0"/>
          <a:lstStyle/>
          <a:p>
            <a:endParaRPr sz="1579"/>
          </a:p>
        </p:txBody>
      </p:sp>
      <p:sp>
        <p:nvSpPr>
          <p:cNvPr id="11" name="object 11"/>
          <p:cNvSpPr/>
          <p:nvPr/>
        </p:nvSpPr>
        <p:spPr>
          <a:xfrm>
            <a:off x="7631746" y="5027874"/>
            <a:ext cx="1575049" cy="438875"/>
          </a:xfrm>
          <a:custGeom>
            <a:avLst/>
            <a:gdLst/>
            <a:ahLst/>
            <a:cxnLst/>
            <a:rect l="l" t="t" r="r" b="b"/>
            <a:pathLst>
              <a:path w="1795779" h="500379">
                <a:moveTo>
                  <a:pt x="0" y="499872"/>
                </a:moveTo>
                <a:lnTo>
                  <a:pt x="1795272" y="499872"/>
                </a:lnTo>
                <a:lnTo>
                  <a:pt x="1795272" y="0"/>
                </a:lnTo>
                <a:lnTo>
                  <a:pt x="0" y="0"/>
                </a:lnTo>
                <a:lnTo>
                  <a:pt x="0" y="499872"/>
                </a:lnTo>
                <a:close/>
              </a:path>
            </a:pathLst>
          </a:custGeom>
          <a:ln w="25908">
            <a:solidFill>
              <a:srgbClr val="FF0000"/>
            </a:solidFill>
          </a:ln>
        </p:spPr>
        <p:txBody>
          <a:bodyPr wrap="square" lIns="0" tIns="0" rIns="0" bIns="0" rtlCol="0"/>
          <a:lstStyle/>
          <a:p>
            <a:endParaRPr sz="1579"/>
          </a:p>
        </p:txBody>
      </p:sp>
      <p:grpSp>
        <p:nvGrpSpPr>
          <p:cNvPr id="12" name="object 12"/>
          <p:cNvGrpSpPr/>
          <p:nvPr/>
        </p:nvGrpSpPr>
        <p:grpSpPr>
          <a:xfrm>
            <a:off x="196490" y="922276"/>
            <a:ext cx="3982178" cy="868839"/>
            <a:chOff x="224027" y="169163"/>
            <a:chExt cx="4540250" cy="990600"/>
          </a:xfrm>
        </p:grpSpPr>
        <p:pic>
          <p:nvPicPr>
            <p:cNvPr id="13" name="object 13"/>
            <p:cNvPicPr/>
            <p:nvPr/>
          </p:nvPicPr>
          <p:blipFill>
            <a:blip r:embed="rId6" cstate="print"/>
            <a:stretch>
              <a:fillRect/>
            </a:stretch>
          </p:blipFill>
          <p:spPr>
            <a:xfrm>
              <a:off x="4119372" y="687336"/>
              <a:ext cx="382485" cy="472427"/>
            </a:xfrm>
            <a:prstGeom prst="rect">
              <a:avLst/>
            </a:prstGeom>
          </p:spPr>
        </p:pic>
        <p:sp>
          <p:nvSpPr>
            <p:cNvPr id="14" name="object 14"/>
            <p:cNvSpPr/>
            <p:nvPr/>
          </p:nvSpPr>
          <p:spPr>
            <a:xfrm>
              <a:off x="4145280" y="713231"/>
              <a:ext cx="280670" cy="370840"/>
            </a:xfrm>
            <a:custGeom>
              <a:avLst/>
              <a:gdLst/>
              <a:ahLst/>
              <a:cxnLst/>
              <a:rect l="l" t="t" r="r" b="b"/>
              <a:pathLst>
                <a:path w="280670" h="370840">
                  <a:moveTo>
                    <a:pt x="280416" y="0"/>
                  </a:moveTo>
                  <a:lnTo>
                    <a:pt x="0" y="0"/>
                  </a:lnTo>
                  <a:lnTo>
                    <a:pt x="140208" y="370331"/>
                  </a:lnTo>
                  <a:lnTo>
                    <a:pt x="280416" y="0"/>
                  </a:lnTo>
                  <a:close/>
                </a:path>
              </a:pathLst>
            </a:custGeom>
            <a:solidFill>
              <a:srgbClr val="FFFF00"/>
            </a:solidFill>
          </p:spPr>
          <p:txBody>
            <a:bodyPr wrap="square" lIns="0" tIns="0" rIns="0" bIns="0" rtlCol="0"/>
            <a:lstStyle/>
            <a:p>
              <a:endParaRPr sz="1579"/>
            </a:p>
          </p:txBody>
        </p:sp>
        <p:pic>
          <p:nvPicPr>
            <p:cNvPr id="15" name="object 15"/>
            <p:cNvPicPr/>
            <p:nvPr/>
          </p:nvPicPr>
          <p:blipFill>
            <a:blip r:embed="rId7" cstate="print"/>
            <a:stretch>
              <a:fillRect/>
            </a:stretch>
          </p:blipFill>
          <p:spPr>
            <a:xfrm>
              <a:off x="254507" y="184378"/>
              <a:ext cx="4509516" cy="687349"/>
            </a:xfrm>
            <a:prstGeom prst="rect">
              <a:avLst/>
            </a:prstGeom>
          </p:spPr>
        </p:pic>
        <p:pic>
          <p:nvPicPr>
            <p:cNvPr id="16" name="object 16"/>
            <p:cNvPicPr/>
            <p:nvPr/>
          </p:nvPicPr>
          <p:blipFill>
            <a:blip r:embed="rId8" cstate="print"/>
            <a:stretch>
              <a:fillRect/>
            </a:stretch>
          </p:blipFill>
          <p:spPr>
            <a:xfrm>
              <a:off x="224027" y="169163"/>
              <a:ext cx="4247388" cy="772667"/>
            </a:xfrm>
            <a:prstGeom prst="rect">
              <a:avLst/>
            </a:prstGeom>
          </p:spPr>
        </p:pic>
      </p:grpSp>
      <p:sp>
        <p:nvSpPr>
          <p:cNvPr id="17" name="object 17"/>
          <p:cNvSpPr txBox="1"/>
          <p:nvPr/>
        </p:nvSpPr>
        <p:spPr>
          <a:xfrm>
            <a:off x="294068" y="1006487"/>
            <a:ext cx="3865775" cy="466091"/>
          </a:xfrm>
          <a:prstGeom prst="rect">
            <a:avLst/>
          </a:prstGeom>
          <a:solidFill>
            <a:srgbClr val="FFFF00"/>
          </a:solidFill>
        </p:spPr>
        <p:txBody>
          <a:bodyPr vert="horz" wrap="square" lIns="0" tIns="33974" rIns="0" bIns="0" rtlCol="0">
            <a:spAutoFit/>
          </a:bodyPr>
          <a:lstStyle/>
          <a:p>
            <a:pPr marL="80202" marR="355340">
              <a:spcBef>
                <a:spcPts val="268"/>
              </a:spcBef>
            </a:pPr>
            <a:r>
              <a:rPr sz="1403" spc="-4" dirty="0">
                <a:latin typeface="Microsoft JhengHei"/>
                <a:cs typeface="Microsoft JhengHei"/>
              </a:rPr>
              <a:t>請將</a:t>
            </a:r>
            <a:r>
              <a:rPr sz="1403" dirty="0">
                <a:latin typeface="Microsoft JhengHei"/>
                <a:cs typeface="Microsoft JhengHei"/>
              </a:rPr>
              <a:t> </a:t>
            </a:r>
            <a:r>
              <a:rPr sz="1403" spc="-9" dirty="0">
                <a:latin typeface="Microsoft JhengHei"/>
                <a:cs typeface="Microsoft JhengHei"/>
              </a:rPr>
              <a:t>Add</a:t>
            </a:r>
            <a:r>
              <a:rPr sz="1403" spc="13" dirty="0">
                <a:latin typeface="Microsoft JhengHei"/>
                <a:cs typeface="Microsoft JhengHei"/>
              </a:rPr>
              <a:t> </a:t>
            </a:r>
            <a:r>
              <a:rPr sz="1403" spc="-4" dirty="0">
                <a:latin typeface="Microsoft JhengHei"/>
                <a:cs typeface="Microsoft JhengHei"/>
              </a:rPr>
              <a:t>Anaconda</a:t>
            </a:r>
            <a:r>
              <a:rPr sz="1403" spc="26" dirty="0">
                <a:latin typeface="Microsoft JhengHei"/>
                <a:cs typeface="Microsoft JhengHei"/>
              </a:rPr>
              <a:t> </a:t>
            </a:r>
            <a:r>
              <a:rPr sz="1403" spc="-13" dirty="0">
                <a:latin typeface="Microsoft JhengHei"/>
                <a:cs typeface="Microsoft JhengHei"/>
              </a:rPr>
              <a:t>to</a:t>
            </a:r>
            <a:r>
              <a:rPr sz="1403" spc="-9" dirty="0">
                <a:latin typeface="Microsoft JhengHei"/>
                <a:cs typeface="Microsoft JhengHei"/>
              </a:rPr>
              <a:t> my</a:t>
            </a:r>
            <a:r>
              <a:rPr sz="1403" spc="-4" dirty="0">
                <a:latin typeface="Microsoft JhengHei"/>
                <a:cs typeface="Microsoft JhengHei"/>
              </a:rPr>
              <a:t> </a:t>
            </a:r>
            <a:r>
              <a:rPr sz="1403" spc="-61" dirty="0">
                <a:latin typeface="Microsoft JhengHei"/>
                <a:cs typeface="Microsoft JhengHei"/>
              </a:rPr>
              <a:t>PATH </a:t>
            </a:r>
            <a:r>
              <a:rPr sz="1403" spc="-57" dirty="0">
                <a:latin typeface="Microsoft JhengHei"/>
                <a:cs typeface="Microsoft JhengHei"/>
              </a:rPr>
              <a:t> </a:t>
            </a:r>
            <a:r>
              <a:rPr sz="1403" spc="-9" dirty="0">
                <a:latin typeface="Microsoft JhengHei"/>
                <a:cs typeface="Microsoft JhengHei"/>
              </a:rPr>
              <a:t>environment</a:t>
            </a:r>
            <a:r>
              <a:rPr sz="1403" spc="35" dirty="0">
                <a:latin typeface="Microsoft JhengHei"/>
                <a:cs typeface="Microsoft JhengHei"/>
              </a:rPr>
              <a:t> </a:t>
            </a:r>
            <a:r>
              <a:rPr sz="1403" spc="-13" dirty="0">
                <a:latin typeface="Microsoft JhengHei"/>
                <a:cs typeface="Microsoft JhengHei"/>
              </a:rPr>
              <a:t>variable</a:t>
            </a:r>
            <a:r>
              <a:rPr sz="1403" spc="18" dirty="0">
                <a:latin typeface="Microsoft JhengHei"/>
                <a:cs typeface="Microsoft JhengHei"/>
              </a:rPr>
              <a:t> </a:t>
            </a:r>
            <a:r>
              <a:rPr sz="1403" spc="-4" dirty="0">
                <a:latin typeface="Microsoft JhengHei"/>
                <a:cs typeface="Microsoft JhengHei"/>
              </a:rPr>
              <a:t>勾選後，選取</a:t>
            </a:r>
            <a:r>
              <a:rPr sz="1403" spc="13" dirty="0">
                <a:latin typeface="Microsoft JhengHei"/>
                <a:cs typeface="Microsoft JhengHei"/>
              </a:rPr>
              <a:t> </a:t>
            </a:r>
            <a:r>
              <a:rPr sz="1403" spc="-4" dirty="0">
                <a:latin typeface="Microsoft JhengHei"/>
                <a:cs typeface="Microsoft JhengHei"/>
              </a:rPr>
              <a:t>Install</a:t>
            </a:r>
            <a:endParaRPr sz="1403">
              <a:latin typeface="Microsoft JhengHei"/>
              <a:cs typeface="Microsoft JhengHei"/>
            </a:endParaRPr>
          </a:p>
        </p:txBody>
      </p:sp>
      <p:grpSp>
        <p:nvGrpSpPr>
          <p:cNvPr id="18" name="object 18"/>
          <p:cNvGrpSpPr/>
          <p:nvPr/>
        </p:nvGrpSpPr>
        <p:grpSpPr>
          <a:xfrm>
            <a:off x="379616" y="3874991"/>
            <a:ext cx="3982178" cy="868839"/>
            <a:chOff x="432816" y="3535679"/>
            <a:chExt cx="4540250" cy="990600"/>
          </a:xfrm>
        </p:grpSpPr>
        <p:pic>
          <p:nvPicPr>
            <p:cNvPr id="19" name="object 19"/>
            <p:cNvPicPr/>
            <p:nvPr/>
          </p:nvPicPr>
          <p:blipFill>
            <a:blip r:embed="rId9" cstate="print"/>
            <a:stretch>
              <a:fillRect/>
            </a:stretch>
          </p:blipFill>
          <p:spPr>
            <a:xfrm>
              <a:off x="4329683" y="4053852"/>
              <a:ext cx="380987" cy="472427"/>
            </a:xfrm>
            <a:prstGeom prst="rect">
              <a:avLst/>
            </a:prstGeom>
          </p:spPr>
        </p:pic>
        <p:sp>
          <p:nvSpPr>
            <p:cNvPr id="20" name="object 20"/>
            <p:cNvSpPr/>
            <p:nvPr/>
          </p:nvSpPr>
          <p:spPr>
            <a:xfrm>
              <a:off x="4355592" y="4079747"/>
              <a:ext cx="279400" cy="370840"/>
            </a:xfrm>
            <a:custGeom>
              <a:avLst/>
              <a:gdLst/>
              <a:ahLst/>
              <a:cxnLst/>
              <a:rect l="l" t="t" r="r" b="b"/>
              <a:pathLst>
                <a:path w="279400" h="370839">
                  <a:moveTo>
                    <a:pt x="278892" y="0"/>
                  </a:moveTo>
                  <a:lnTo>
                    <a:pt x="0" y="0"/>
                  </a:lnTo>
                  <a:lnTo>
                    <a:pt x="139446" y="370331"/>
                  </a:lnTo>
                  <a:lnTo>
                    <a:pt x="278892" y="0"/>
                  </a:lnTo>
                  <a:close/>
                </a:path>
              </a:pathLst>
            </a:custGeom>
            <a:solidFill>
              <a:srgbClr val="FFFF00"/>
            </a:solidFill>
          </p:spPr>
          <p:txBody>
            <a:bodyPr wrap="square" lIns="0" tIns="0" rIns="0" bIns="0" rtlCol="0"/>
            <a:lstStyle/>
            <a:p>
              <a:endParaRPr sz="1579"/>
            </a:p>
          </p:txBody>
        </p:sp>
        <p:pic>
          <p:nvPicPr>
            <p:cNvPr id="21" name="object 21"/>
            <p:cNvPicPr/>
            <p:nvPr/>
          </p:nvPicPr>
          <p:blipFill>
            <a:blip r:embed="rId7" cstate="print"/>
            <a:stretch>
              <a:fillRect/>
            </a:stretch>
          </p:blipFill>
          <p:spPr>
            <a:xfrm>
              <a:off x="463296" y="3550894"/>
              <a:ext cx="4509516" cy="687349"/>
            </a:xfrm>
            <a:prstGeom prst="rect">
              <a:avLst/>
            </a:prstGeom>
          </p:spPr>
        </p:pic>
        <p:pic>
          <p:nvPicPr>
            <p:cNvPr id="22" name="object 22"/>
            <p:cNvPicPr/>
            <p:nvPr/>
          </p:nvPicPr>
          <p:blipFill>
            <a:blip r:embed="rId10" cstate="print"/>
            <a:stretch>
              <a:fillRect/>
            </a:stretch>
          </p:blipFill>
          <p:spPr>
            <a:xfrm>
              <a:off x="432816" y="3535679"/>
              <a:ext cx="4255008" cy="772668"/>
            </a:xfrm>
            <a:prstGeom prst="rect">
              <a:avLst/>
            </a:prstGeom>
          </p:spPr>
        </p:pic>
      </p:grpSp>
      <p:sp>
        <p:nvSpPr>
          <p:cNvPr id="23" name="object 23"/>
          <p:cNvSpPr txBox="1"/>
          <p:nvPr/>
        </p:nvSpPr>
        <p:spPr>
          <a:xfrm>
            <a:off x="477194" y="3959202"/>
            <a:ext cx="3865775" cy="467216"/>
          </a:xfrm>
          <a:prstGeom prst="rect">
            <a:avLst/>
          </a:prstGeom>
          <a:solidFill>
            <a:srgbClr val="FFFF00"/>
          </a:solidFill>
        </p:spPr>
        <p:txBody>
          <a:bodyPr vert="horz" wrap="square" lIns="0" tIns="35088" rIns="0" bIns="0" rtlCol="0">
            <a:spAutoFit/>
          </a:bodyPr>
          <a:lstStyle/>
          <a:p>
            <a:pPr marL="80202">
              <a:spcBef>
                <a:spcPts val="276"/>
              </a:spcBef>
            </a:pPr>
            <a:r>
              <a:rPr sz="1403" spc="-4" dirty="0">
                <a:latin typeface="Microsoft JhengHei"/>
                <a:cs typeface="Microsoft JhengHei"/>
              </a:rPr>
              <a:t>詢問要不要安裝 </a:t>
            </a:r>
            <a:r>
              <a:rPr sz="1403" spc="-9" dirty="0">
                <a:latin typeface="Microsoft JhengHei"/>
                <a:cs typeface="Microsoft JhengHei"/>
              </a:rPr>
              <a:t>Microsoft</a:t>
            </a:r>
            <a:r>
              <a:rPr sz="1403" spc="9" dirty="0">
                <a:latin typeface="Microsoft JhengHei"/>
                <a:cs typeface="Microsoft JhengHei"/>
              </a:rPr>
              <a:t> </a:t>
            </a:r>
            <a:r>
              <a:rPr sz="1403" spc="-9" dirty="0">
                <a:latin typeface="Microsoft JhengHei"/>
                <a:cs typeface="Microsoft JhengHei"/>
              </a:rPr>
              <a:t>VSCode</a:t>
            </a:r>
            <a:endParaRPr sz="1403">
              <a:latin typeface="Microsoft JhengHei"/>
              <a:cs typeface="Microsoft JhengHei"/>
            </a:endParaRPr>
          </a:p>
          <a:p>
            <a:pPr marL="80202"/>
            <a:r>
              <a:rPr sz="1403" spc="-4" dirty="0">
                <a:latin typeface="Microsoft JhengHei"/>
                <a:cs typeface="Microsoft JhengHei"/>
              </a:rPr>
              <a:t>這部份其實用不太到，因此選擇預</a:t>
            </a:r>
            <a:r>
              <a:rPr sz="1403" spc="4" dirty="0">
                <a:latin typeface="Microsoft JhengHei"/>
                <a:cs typeface="Microsoft JhengHei"/>
              </a:rPr>
              <a:t>設</a:t>
            </a:r>
            <a:r>
              <a:rPr sz="1403" spc="-4" dirty="0">
                <a:latin typeface="Microsoft JhengHei"/>
                <a:cs typeface="Microsoft JhengHei"/>
              </a:rPr>
              <a:t>的</a:t>
            </a:r>
            <a:r>
              <a:rPr sz="1403" spc="-18" dirty="0">
                <a:latin typeface="Microsoft JhengHei"/>
                <a:cs typeface="Microsoft JhengHei"/>
              </a:rPr>
              <a:t> </a:t>
            </a:r>
            <a:r>
              <a:rPr sz="1403" spc="-4" dirty="0">
                <a:latin typeface="Microsoft JhengHei"/>
                <a:cs typeface="Microsoft JhengHei"/>
              </a:rPr>
              <a:t>Skip</a:t>
            </a:r>
            <a:endParaRPr sz="1403">
              <a:latin typeface="Microsoft JhengHei"/>
              <a:cs typeface="Microsoft JhengHei"/>
            </a:endParaRPr>
          </a:p>
        </p:txBody>
      </p:sp>
      <p:sp>
        <p:nvSpPr>
          <p:cNvPr id="24" name="object 24"/>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21</a:t>
            </a:fld>
            <a:endParaRPr sz="1053">
              <a:latin typeface="Microsoft Sans Serif"/>
              <a:cs typeface="Microsoft Sans Serif"/>
            </a:endParaRPr>
          </a:p>
        </p:txBody>
      </p:sp>
    </p:spTree>
    <p:extLst>
      <p:ext uri="{BB962C8B-B14F-4D97-AF65-F5344CB8AC3E}">
        <p14:creationId xmlns:p14="http://schemas.microsoft.com/office/powerpoint/2010/main" val="890270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4235" y="1196408"/>
            <a:ext cx="4905597" cy="496558"/>
          </a:xfrm>
          <a:prstGeom prst="rect">
            <a:avLst/>
          </a:prstGeom>
        </p:spPr>
        <p:txBody>
          <a:bodyPr vert="horz" wrap="square" lIns="0" tIns="11696" rIns="0" bIns="0" rtlCol="0">
            <a:spAutoFit/>
          </a:bodyPr>
          <a:lstStyle/>
          <a:p>
            <a:pPr marL="11139">
              <a:spcBef>
                <a:spcPts val="92"/>
              </a:spcBef>
            </a:pPr>
            <a:r>
              <a:rPr dirty="0"/>
              <a:t>Anaconda</a:t>
            </a:r>
            <a:r>
              <a:rPr spc="-88" dirty="0"/>
              <a:t> </a:t>
            </a:r>
            <a:r>
              <a:rPr spc="-4" dirty="0"/>
              <a:t>Navigator</a:t>
            </a:r>
          </a:p>
        </p:txBody>
      </p:sp>
      <p:pic>
        <p:nvPicPr>
          <p:cNvPr id="3" name="object 3"/>
          <p:cNvPicPr/>
          <p:nvPr/>
        </p:nvPicPr>
        <p:blipFill>
          <a:blip r:embed="rId2" cstate="print"/>
          <a:stretch>
            <a:fillRect/>
          </a:stretch>
        </p:blipFill>
        <p:spPr>
          <a:xfrm>
            <a:off x="614871" y="2292369"/>
            <a:ext cx="244611" cy="249958"/>
          </a:xfrm>
          <a:prstGeom prst="rect">
            <a:avLst/>
          </a:prstGeom>
        </p:spPr>
      </p:pic>
      <p:sp>
        <p:nvSpPr>
          <p:cNvPr id="4" name="object 4"/>
          <p:cNvSpPr txBox="1"/>
          <p:nvPr/>
        </p:nvSpPr>
        <p:spPr>
          <a:xfrm>
            <a:off x="904483" y="2196240"/>
            <a:ext cx="8852130" cy="1307742"/>
          </a:xfrm>
          <a:prstGeom prst="rect">
            <a:avLst/>
          </a:prstGeom>
        </p:spPr>
        <p:txBody>
          <a:bodyPr vert="horz" wrap="square" lIns="0" tIns="11696" rIns="0" bIns="0" rtlCol="0">
            <a:spAutoFit/>
          </a:bodyPr>
          <a:lstStyle/>
          <a:p>
            <a:pPr marL="11139" marR="4456">
              <a:spcBef>
                <a:spcPts val="92"/>
              </a:spcBef>
            </a:pPr>
            <a:r>
              <a:rPr sz="2807" spc="-4" dirty="0">
                <a:solidFill>
                  <a:srgbClr val="FF0000"/>
                </a:solidFill>
                <a:latin typeface="Microsoft JhengHei"/>
                <a:cs typeface="Microsoft JhengHei"/>
              </a:rPr>
              <a:t>Anaconda</a:t>
            </a:r>
            <a:r>
              <a:rPr sz="2807" spc="9" dirty="0">
                <a:solidFill>
                  <a:srgbClr val="FF0000"/>
                </a:solidFill>
                <a:latin typeface="Microsoft JhengHei"/>
                <a:cs typeface="Microsoft JhengHei"/>
              </a:rPr>
              <a:t> </a:t>
            </a:r>
            <a:r>
              <a:rPr sz="2807" spc="-9" dirty="0">
                <a:solidFill>
                  <a:srgbClr val="FF0000"/>
                </a:solidFill>
                <a:latin typeface="Microsoft JhengHei"/>
                <a:cs typeface="Microsoft JhengHei"/>
              </a:rPr>
              <a:t>Navigator</a:t>
            </a:r>
            <a:r>
              <a:rPr sz="2807" dirty="0">
                <a:latin typeface="Microsoft JhengHei"/>
                <a:cs typeface="Microsoft JhengHei"/>
              </a:rPr>
              <a:t>是</a:t>
            </a:r>
            <a:r>
              <a:rPr sz="2807" spc="-4" dirty="0">
                <a:latin typeface="Microsoft JhengHei"/>
                <a:cs typeface="Microsoft JhengHei"/>
              </a:rPr>
              <a:t>Anaconda</a:t>
            </a:r>
            <a:r>
              <a:rPr sz="2807" dirty="0">
                <a:latin typeface="Microsoft JhengHei"/>
                <a:cs typeface="Microsoft JhengHei"/>
              </a:rPr>
              <a:t>發行套</a:t>
            </a:r>
            <a:r>
              <a:rPr sz="2807" spc="-13" dirty="0">
                <a:latin typeface="Microsoft JhengHei"/>
                <a:cs typeface="Microsoft JhengHei"/>
              </a:rPr>
              <a:t>件</a:t>
            </a:r>
            <a:r>
              <a:rPr sz="2807" dirty="0">
                <a:latin typeface="Microsoft JhengHei"/>
                <a:cs typeface="Microsoft JhengHei"/>
              </a:rPr>
              <a:t>中所</a:t>
            </a:r>
            <a:r>
              <a:rPr sz="2807" spc="-13" dirty="0">
                <a:latin typeface="Microsoft JhengHei"/>
                <a:cs typeface="Microsoft JhengHei"/>
              </a:rPr>
              <a:t>包</a:t>
            </a:r>
            <a:r>
              <a:rPr sz="2807" dirty="0">
                <a:latin typeface="Microsoft JhengHei"/>
                <a:cs typeface="Microsoft JhengHei"/>
              </a:rPr>
              <a:t>含的 GUI，可以不需要</a:t>
            </a:r>
            <a:r>
              <a:rPr sz="2807" spc="-13" dirty="0">
                <a:latin typeface="Microsoft JhengHei"/>
                <a:cs typeface="Microsoft JhengHei"/>
              </a:rPr>
              <a:t>使</a:t>
            </a:r>
            <a:r>
              <a:rPr sz="2807" dirty="0">
                <a:latin typeface="Microsoft JhengHei"/>
                <a:cs typeface="Microsoft JhengHei"/>
              </a:rPr>
              <a:t>用命</a:t>
            </a:r>
            <a:r>
              <a:rPr sz="2807" spc="-13" dirty="0">
                <a:latin typeface="Microsoft JhengHei"/>
                <a:cs typeface="Microsoft JhengHei"/>
              </a:rPr>
              <a:t>令</a:t>
            </a:r>
            <a:r>
              <a:rPr sz="2807" dirty="0">
                <a:latin typeface="Microsoft JhengHei"/>
                <a:cs typeface="Microsoft JhengHei"/>
              </a:rPr>
              <a:t>列的</a:t>
            </a:r>
            <a:r>
              <a:rPr sz="2807" spc="-13" dirty="0">
                <a:latin typeface="Microsoft JhengHei"/>
                <a:cs typeface="Microsoft JhengHei"/>
              </a:rPr>
              <a:t>命</a:t>
            </a:r>
            <a:r>
              <a:rPr sz="2807" dirty="0">
                <a:latin typeface="Microsoft JhengHei"/>
                <a:cs typeface="Microsoft JhengHei"/>
              </a:rPr>
              <a:t>令，</a:t>
            </a:r>
            <a:r>
              <a:rPr sz="2807" spc="-13" dirty="0">
                <a:latin typeface="Microsoft JhengHei"/>
                <a:cs typeface="Microsoft JhengHei"/>
              </a:rPr>
              <a:t>就</a:t>
            </a:r>
            <a:r>
              <a:rPr sz="2807" dirty="0">
                <a:latin typeface="Microsoft JhengHei"/>
                <a:cs typeface="Microsoft JhengHei"/>
              </a:rPr>
              <a:t>能方</a:t>
            </a:r>
            <a:r>
              <a:rPr sz="2807" spc="-13" dirty="0">
                <a:latin typeface="Microsoft JhengHei"/>
                <a:cs typeface="Microsoft JhengHei"/>
              </a:rPr>
              <a:t>便</a:t>
            </a:r>
            <a:r>
              <a:rPr sz="2807" dirty="0">
                <a:latin typeface="Microsoft JhengHei"/>
                <a:cs typeface="Microsoft JhengHei"/>
              </a:rPr>
              <a:t>地安</a:t>
            </a:r>
            <a:r>
              <a:rPr sz="2807" spc="-13" dirty="0">
                <a:latin typeface="Microsoft JhengHei"/>
                <a:cs typeface="Microsoft JhengHei"/>
              </a:rPr>
              <a:t>裝</a:t>
            </a:r>
            <a:r>
              <a:rPr sz="2807" dirty="0">
                <a:latin typeface="Microsoft JhengHei"/>
                <a:cs typeface="Microsoft JhengHei"/>
              </a:rPr>
              <a:t>與 </a:t>
            </a:r>
            <a:r>
              <a:rPr sz="2807" spc="4" dirty="0">
                <a:latin typeface="Microsoft JhengHei"/>
                <a:cs typeface="Microsoft JhengHei"/>
              </a:rPr>
              <a:t>啟動開發工具，以及方</a:t>
            </a:r>
            <a:r>
              <a:rPr sz="2807" spc="-9" dirty="0">
                <a:latin typeface="Microsoft JhengHei"/>
                <a:cs typeface="Microsoft JhengHei"/>
              </a:rPr>
              <a:t>便</a:t>
            </a:r>
            <a:r>
              <a:rPr sz="2807" spc="4" dirty="0">
                <a:latin typeface="Microsoft JhengHei"/>
                <a:cs typeface="Microsoft JhengHei"/>
              </a:rPr>
              <a:t>的管</a:t>
            </a:r>
            <a:r>
              <a:rPr sz="2807" spc="-9" dirty="0">
                <a:latin typeface="Microsoft JhengHei"/>
                <a:cs typeface="Microsoft JhengHei"/>
              </a:rPr>
              <a:t>理</a:t>
            </a:r>
            <a:r>
              <a:rPr sz="2807" spc="4" dirty="0">
                <a:latin typeface="Microsoft JhengHei"/>
                <a:cs typeface="Microsoft JhengHei"/>
              </a:rPr>
              <a:t>套件</a:t>
            </a:r>
            <a:r>
              <a:rPr sz="2807" spc="-9" dirty="0">
                <a:latin typeface="Microsoft JhengHei"/>
                <a:cs typeface="Microsoft JhengHei"/>
              </a:rPr>
              <a:t>組</a:t>
            </a:r>
            <a:r>
              <a:rPr sz="2807" spc="4" dirty="0">
                <a:latin typeface="Microsoft JhengHei"/>
                <a:cs typeface="Microsoft JhengHei"/>
              </a:rPr>
              <a:t>，虛</a:t>
            </a:r>
            <a:r>
              <a:rPr sz="2807" spc="-9" dirty="0">
                <a:latin typeface="Microsoft JhengHei"/>
                <a:cs typeface="Microsoft JhengHei"/>
              </a:rPr>
              <a:t>擬</a:t>
            </a:r>
            <a:r>
              <a:rPr sz="2807" spc="4" dirty="0">
                <a:latin typeface="Microsoft JhengHei"/>
                <a:cs typeface="Microsoft JhengHei"/>
              </a:rPr>
              <a:t>環境等</a:t>
            </a:r>
            <a:endParaRPr sz="2807">
              <a:latin typeface="Microsoft JhengHei"/>
              <a:cs typeface="Microsoft JhengHei"/>
            </a:endParaRPr>
          </a:p>
        </p:txBody>
      </p:sp>
      <p:grpSp>
        <p:nvGrpSpPr>
          <p:cNvPr id="5" name="object 5"/>
          <p:cNvGrpSpPr/>
          <p:nvPr/>
        </p:nvGrpSpPr>
        <p:grpSpPr>
          <a:xfrm>
            <a:off x="3379783" y="3784098"/>
            <a:ext cx="4461153" cy="1893066"/>
            <a:chOff x="3853434" y="3432047"/>
            <a:chExt cx="5086350" cy="2158365"/>
          </a:xfrm>
        </p:grpSpPr>
        <p:pic>
          <p:nvPicPr>
            <p:cNvPr id="6" name="object 6"/>
            <p:cNvPicPr/>
            <p:nvPr/>
          </p:nvPicPr>
          <p:blipFill>
            <a:blip r:embed="rId3" cstate="print"/>
            <a:stretch>
              <a:fillRect/>
            </a:stretch>
          </p:blipFill>
          <p:spPr>
            <a:xfrm>
              <a:off x="4224528" y="3432047"/>
              <a:ext cx="4715256" cy="2157984"/>
            </a:xfrm>
            <a:prstGeom prst="rect">
              <a:avLst/>
            </a:prstGeom>
          </p:spPr>
        </p:pic>
        <p:sp>
          <p:nvSpPr>
            <p:cNvPr id="7" name="object 7"/>
            <p:cNvSpPr/>
            <p:nvPr/>
          </p:nvSpPr>
          <p:spPr>
            <a:xfrm>
              <a:off x="3853434" y="3901439"/>
              <a:ext cx="371475" cy="190500"/>
            </a:xfrm>
            <a:custGeom>
              <a:avLst/>
              <a:gdLst/>
              <a:ahLst/>
              <a:cxnLst/>
              <a:rect l="l" t="t" r="r" b="b"/>
              <a:pathLst>
                <a:path w="371475" h="190500">
                  <a:moveTo>
                    <a:pt x="180975" y="0"/>
                  </a:moveTo>
                  <a:lnTo>
                    <a:pt x="180975" y="190500"/>
                  </a:lnTo>
                  <a:lnTo>
                    <a:pt x="333375" y="114300"/>
                  </a:lnTo>
                  <a:lnTo>
                    <a:pt x="200025" y="114300"/>
                  </a:lnTo>
                  <a:lnTo>
                    <a:pt x="200025" y="76200"/>
                  </a:lnTo>
                  <a:lnTo>
                    <a:pt x="333375" y="76200"/>
                  </a:lnTo>
                  <a:lnTo>
                    <a:pt x="180975" y="0"/>
                  </a:lnTo>
                  <a:close/>
                </a:path>
                <a:path w="371475" h="190500">
                  <a:moveTo>
                    <a:pt x="180975" y="76200"/>
                  </a:moveTo>
                  <a:lnTo>
                    <a:pt x="0" y="76200"/>
                  </a:lnTo>
                  <a:lnTo>
                    <a:pt x="0" y="114300"/>
                  </a:lnTo>
                  <a:lnTo>
                    <a:pt x="180975" y="114300"/>
                  </a:lnTo>
                  <a:lnTo>
                    <a:pt x="180975" y="76200"/>
                  </a:lnTo>
                  <a:close/>
                </a:path>
                <a:path w="371475" h="190500">
                  <a:moveTo>
                    <a:pt x="333375" y="76200"/>
                  </a:moveTo>
                  <a:lnTo>
                    <a:pt x="200025" y="76200"/>
                  </a:lnTo>
                  <a:lnTo>
                    <a:pt x="200025" y="114300"/>
                  </a:lnTo>
                  <a:lnTo>
                    <a:pt x="333375" y="114300"/>
                  </a:lnTo>
                  <a:lnTo>
                    <a:pt x="371475" y="95250"/>
                  </a:lnTo>
                  <a:lnTo>
                    <a:pt x="333375" y="76200"/>
                  </a:lnTo>
                  <a:close/>
                </a:path>
              </a:pathLst>
            </a:custGeom>
            <a:solidFill>
              <a:srgbClr val="FF0000"/>
            </a:solidFill>
          </p:spPr>
          <p:txBody>
            <a:bodyPr wrap="square" lIns="0" tIns="0" rIns="0" bIns="0" rtlCol="0"/>
            <a:lstStyle/>
            <a:p>
              <a:endParaRPr sz="1579"/>
            </a:p>
          </p:txBody>
        </p:sp>
      </p:grpSp>
      <p:sp>
        <p:nvSpPr>
          <p:cNvPr id="8" name="object 8"/>
          <p:cNvSpPr txBox="1"/>
          <p:nvPr/>
        </p:nvSpPr>
        <p:spPr>
          <a:xfrm>
            <a:off x="1265943" y="4114369"/>
            <a:ext cx="2021721" cy="254263"/>
          </a:xfrm>
          <a:prstGeom prst="rect">
            <a:avLst/>
          </a:prstGeom>
        </p:spPr>
        <p:txBody>
          <a:bodyPr vert="horz" wrap="square" lIns="0" tIns="11139" rIns="0" bIns="0" rtlCol="0">
            <a:spAutoFit/>
          </a:bodyPr>
          <a:lstStyle/>
          <a:p>
            <a:pPr marL="11139">
              <a:spcBef>
                <a:spcPts val="88"/>
              </a:spcBef>
            </a:pPr>
            <a:r>
              <a:rPr sz="1579" b="1" dirty="0">
                <a:solidFill>
                  <a:srgbClr val="FF0000"/>
                </a:solidFill>
                <a:latin typeface="Microsoft JhengHei"/>
                <a:cs typeface="Microsoft JhengHei"/>
              </a:rPr>
              <a:t>Anaconda</a:t>
            </a:r>
            <a:r>
              <a:rPr sz="1579" b="1" spc="-44" dirty="0">
                <a:solidFill>
                  <a:srgbClr val="FF0000"/>
                </a:solidFill>
                <a:latin typeface="Microsoft JhengHei"/>
                <a:cs typeface="Microsoft JhengHei"/>
              </a:rPr>
              <a:t> </a:t>
            </a:r>
            <a:r>
              <a:rPr sz="1579" b="1" spc="-4" dirty="0">
                <a:solidFill>
                  <a:srgbClr val="FF0000"/>
                </a:solidFill>
                <a:latin typeface="Microsoft JhengHei"/>
                <a:cs typeface="Microsoft JhengHei"/>
              </a:rPr>
              <a:t>Navigator</a:t>
            </a:r>
            <a:endParaRPr sz="1579">
              <a:latin typeface="Microsoft JhengHei"/>
              <a:cs typeface="Microsoft JhengHei"/>
            </a:endParaRPr>
          </a:p>
        </p:txBody>
      </p:sp>
      <p:sp>
        <p:nvSpPr>
          <p:cNvPr id="9" name="object 9"/>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22</a:t>
            </a:fld>
            <a:endParaRPr sz="1053">
              <a:latin typeface="Microsoft Sans Serif"/>
              <a:cs typeface="Microsoft Sans Serif"/>
            </a:endParaRPr>
          </a:p>
        </p:txBody>
      </p:sp>
    </p:spTree>
    <p:extLst>
      <p:ext uri="{BB962C8B-B14F-4D97-AF65-F5344CB8AC3E}">
        <p14:creationId xmlns:p14="http://schemas.microsoft.com/office/powerpoint/2010/main" val="404331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0308" y="1196408"/>
            <a:ext cx="5913673" cy="496558"/>
          </a:xfrm>
          <a:prstGeom prst="rect">
            <a:avLst/>
          </a:prstGeom>
        </p:spPr>
        <p:txBody>
          <a:bodyPr vert="horz" wrap="square" lIns="0" tIns="11696" rIns="0" bIns="0" rtlCol="0">
            <a:spAutoFit/>
          </a:bodyPr>
          <a:lstStyle/>
          <a:p>
            <a:pPr marL="11139">
              <a:spcBef>
                <a:spcPts val="92"/>
              </a:spcBef>
            </a:pPr>
            <a:r>
              <a:rPr dirty="0"/>
              <a:t>Anaconda</a:t>
            </a:r>
            <a:r>
              <a:rPr spc="-66" dirty="0"/>
              <a:t> </a:t>
            </a:r>
            <a:r>
              <a:rPr spc="-4" dirty="0"/>
              <a:t>Navigator</a:t>
            </a:r>
            <a:r>
              <a:rPr spc="-48" dirty="0"/>
              <a:t> </a:t>
            </a:r>
            <a:r>
              <a:rPr spc="-4" dirty="0"/>
              <a:t>GUI</a:t>
            </a:r>
          </a:p>
        </p:txBody>
      </p:sp>
      <p:pic>
        <p:nvPicPr>
          <p:cNvPr id="3" name="object 3"/>
          <p:cNvPicPr/>
          <p:nvPr/>
        </p:nvPicPr>
        <p:blipFill>
          <a:blip r:embed="rId2" cstate="print"/>
          <a:stretch>
            <a:fillRect/>
          </a:stretch>
        </p:blipFill>
        <p:spPr>
          <a:xfrm>
            <a:off x="2153384" y="2177415"/>
            <a:ext cx="6386633" cy="3969925"/>
          </a:xfrm>
          <a:prstGeom prst="rect">
            <a:avLst/>
          </a:prstGeom>
        </p:spPr>
      </p:pic>
      <p:sp>
        <p:nvSpPr>
          <p:cNvPr id="4" name="object 4"/>
          <p:cNvSpPr txBox="1"/>
          <p:nvPr/>
        </p:nvSpPr>
        <p:spPr>
          <a:xfrm>
            <a:off x="2444109" y="4121342"/>
            <a:ext cx="824283" cy="254263"/>
          </a:xfrm>
          <a:prstGeom prst="rect">
            <a:avLst/>
          </a:prstGeom>
        </p:spPr>
        <p:txBody>
          <a:bodyPr vert="horz" wrap="square" lIns="0" tIns="11139" rIns="0" bIns="0" rtlCol="0">
            <a:spAutoFit/>
          </a:bodyPr>
          <a:lstStyle/>
          <a:p>
            <a:pPr marL="11139">
              <a:spcBef>
                <a:spcPts val="88"/>
              </a:spcBef>
            </a:pPr>
            <a:r>
              <a:rPr sz="1579" b="1" spc="-4" dirty="0">
                <a:solidFill>
                  <a:srgbClr val="FF0000"/>
                </a:solidFill>
                <a:latin typeface="Microsoft JhengHei"/>
                <a:cs typeface="Microsoft JhengHei"/>
              </a:rPr>
              <a:t>啟動應用</a:t>
            </a:r>
            <a:endParaRPr sz="1579">
              <a:latin typeface="Microsoft JhengHei"/>
              <a:cs typeface="Microsoft JhengHei"/>
            </a:endParaRPr>
          </a:p>
        </p:txBody>
      </p:sp>
      <p:sp>
        <p:nvSpPr>
          <p:cNvPr id="5" name="object 5"/>
          <p:cNvSpPr/>
          <p:nvPr/>
        </p:nvSpPr>
        <p:spPr>
          <a:xfrm>
            <a:off x="1926817" y="3032886"/>
            <a:ext cx="6073517" cy="2700084"/>
          </a:xfrm>
          <a:custGeom>
            <a:avLst/>
            <a:gdLst/>
            <a:ahLst/>
            <a:cxnLst/>
            <a:rect l="l" t="t" r="r" b="b"/>
            <a:pathLst>
              <a:path w="6924675" h="3078479">
                <a:moveTo>
                  <a:pt x="371475" y="95250"/>
                </a:moveTo>
                <a:lnTo>
                  <a:pt x="333375" y="76200"/>
                </a:lnTo>
                <a:lnTo>
                  <a:pt x="180975" y="0"/>
                </a:lnTo>
                <a:lnTo>
                  <a:pt x="180975" y="76200"/>
                </a:lnTo>
                <a:lnTo>
                  <a:pt x="0" y="76200"/>
                </a:lnTo>
                <a:lnTo>
                  <a:pt x="0" y="114300"/>
                </a:lnTo>
                <a:lnTo>
                  <a:pt x="180975" y="114300"/>
                </a:lnTo>
                <a:lnTo>
                  <a:pt x="180975" y="190500"/>
                </a:lnTo>
                <a:lnTo>
                  <a:pt x="333375" y="114300"/>
                </a:lnTo>
                <a:lnTo>
                  <a:pt x="371475" y="95250"/>
                </a:lnTo>
                <a:close/>
              </a:path>
              <a:path w="6924675" h="3078479">
                <a:moveTo>
                  <a:pt x="1956435" y="1398270"/>
                </a:moveTo>
                <a:lnTo>
                  <a:pt x="1918335" y="1379220"/>
                </a:lnTo>
                <a:lnTo>
                  <a:pt x="1765935" y="1303020"/>
                </a:lnTo>
                <a:lnTo>
                  <a:pt x="1765935" y="1379220"/>
                </a:lnTo>
                <a:lnTo>
                  <a:pt x="1584960" y="1379220"/>
                </a:lnTo>
                <a:lnTo>
                  <a:pt x="1584960" y="1417320"/>
                </a:lnTo>
                <a:lnTo>
                  <a:pt x="1765935" y="1417320"/>
                </a:lnTo>
                <a:lnTo>
                  <a:pt x="1765935" y="1493520"/>
                </a:lnTo>
                <a:lnTo>
                  <a:pt x="1918335" y="1417320"/>
                </a:lnTo>
                <a:lnTo>
                  <a:pt x="1956435" y="1398270"/>
                </a:lnTo>
                <a:close/>
              </a:path>
              <a:path w="6924675" h="3078479">
                <a:moveTo>
                  <a:pt x="6924675" y="2964180"/>
                </a:moveTo>
                <a:lnTo>
                  <a:pt x="6743700" y="2964180"/>
                </a:lnTo>
                <a:lnTo>
                  <a:pt x="6743700" y="2887980"/>
                </a:lnTo>
                <a:lnTo>
                  <a:pt x="6553200" y="2983230"/>
                </a:lnTo>
                <a:lnTo>
                  <a:pt x="6743700" y="3078480"/>
                </a:lnTo>
                <a:lnTo>
                  <a:pt x="6743700" y="3002280"/>
                </a:lnTo>
                <a:lnTo>
                  <a:pt x="6924675" y="3002280"/>
                </a:lnTo>
                <a:lnTo>
                  <a:pt x="6924675" y="2964180"/>
                </a:lnTo>
                <a:close/>
              </a:path>
            </a:pathLst>
          </a:custGeom>
          <a:solidFill>
            <a:srgbClr val="FF0000"/>
          </a:solidFill>
        </p:spPr>
        <p:txBody>
          <a:bodyPr wrap="square" lIns="0" tIns="0" rIns="0" bIns="0" rtlCol="0"/>
          <a:lstStyle/>
          <a:p>
            <a:endParaRPr sz="1579"/>
          </a:p>
        </p:txBody>
      </p:sp>
      <p:sp>
        <p:nvSpPr>
          <p:cNvPr id="6" name="object 6"/>
          <p:cNvSpPr txBox="1"/>
          <p:nvPr/>
        </p:nvSpPr>
        <p:spPr>
          <a:xfrm>
            <a:off x="8108048" y="5511439"/>
            <a:ext cx="824283" cy="254263"/>
          </a:xfrm>
          <a:prstGeom prst="rect">
            <a:avLst/>
          </a:prstGeom>
        </p:spPr>
        <p:txBody>
          <a:bodyPr vert="horz" wrap="square" lIns="0" tIns="11139" rIns="0" bIns="0" rtlCol="0">
            <a:spAutoFit/>
          </a:bodyPr>
          <a:lstStyle/>
          <a:p>
            <a:pPr marL="11139">
              <a:spcBef>
                <a:spcPts val="88"/>
              </a:spcBef>
            </a:pPr>
            <a:r>
              <a:rPr sz="1579" b="1" dirty="0">
                <a:solidFill>
                  <a:srgbClr val="FF0000"/>
                </a:solidFill>
                <a:latin typeface="Microsoft JhengHei"/>
                <a:cs typeface="Microsoft JhengHei"/>
              </a:rPr>
              <a:t>安裝應用</a:t>
            </a:r>
            <a:endParaRPr sz="1579">
              <a:latin typeface="Microsoft JhengHei"/>
              <a:cs typeface="Microsoft JhengHei"/>
            </a:endParaRPr>
          </a:p>
        </p:txBody>
      </p:sp>
      <p:sp>
        <p:nvSpPr>
          <p:cNvPr id="8" name="object 8"/>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23</a:t>
            </a:fld>
            <a:endParaRPr sz="1053">
              <a:latin typeface="Microsoft Sans Serif"/>
              <a:cs typeface="Microsoft Sans Serif"/>
            </a:endParaRPr>
          </a:p>
        </p:txBody>
      </p:sp>
      <p:sp>
        <p:nvSpPr>
          <p:cNvPr id="7" name="object 7"/>
          <p:cNvSpPr txBox="1"/>
          <p:nvPr/>
        </p:nvSpPr>
        <p:spPr>
          <a:xfrm>
            <a:off x="661743" y="2977415"/>
            <a:ext cx="1225285" cy="254263"/>
          </a:xfrm>
          <a:prstGeom prst="rect">
            <a:avLst/>
          </a:prstGeom>
        </p:spPr>
        <p:txBody>
          <a:bodyPr vert="horz" wrap="square" lIns="0" tIns="11139" rIns="0" bIns="0" rtlCol="0">
            <a:spAutoFit/>
          </a:bodyPr>
          <a:lstStyle/>
          <a:p>
            <a:pPr marL="11139">
              <a:spcBef>
                <a:spcPts val="88"/>
              </a:spcBef>
            </a:pPr>
            <a:r>
              <a:rPr sz="1579" b="1" dirty="0">
                <a:solidFill>
                  <a:srgbClr val="FF0000"/>
                </a:solidFill>
                <a:latin typeface="Microsoft JhengHei"/>
                <a:cs typeface="Microsoft JhengHei"/>
              </a:rPr>
              <a:t>管理虛擬環境</a:t>
            </a:r>
            <a:endParaRPr sz="1579">
              <a:latin typeface="Microsoft JhengHei"/>
              <a:cs typeface="Microsoft JhengHei"/>
            </a:endParaRPr>
          </a:p>
        </p:txBody>
      </p:sp>
    </p:spTree>
    <p:extLst>
      <p:ext uri="{BB962C8B-B14F-4D97-AF65-F5344CB8AC3E}">
        <p14:creationId xmlns:p14="http://schemas.microsoft.com/office/powerpoint/2010/main" val="917843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3400" y="1196408"/>
            <a:ext cx="3708716" cy="496558"/>
          </a:xfrm>
          <a:prstGeom prst="rect">
            <a:avLst/>
          </a:prstGeom>
        </p:spPr>
        <p:txBody>
          <a:bodyPr vert="horz" wrap="square" lIns="0" tIns="11696" rIns="0" bIns="0" rtlCol="0">
            <a:spAutoFit/>
          </a:bodyPr>
          <a:lstStyle/>
          <a:p>
            <a:pPr marL="11139">
              <a:spcBef>
                <a:spcPts val="92"/>
              </a:spcBef>
            </a:pPr>
            <a:r>
              <a:rPr dirty="0"/>
              <a:t>啟動</a:t>
            </a:r>
            <a:r>
              <a:rPr spc="-48" dirty="0"/>
              <a:t> </a:t>
            </a:r>
            <a:r>
              <a:rPr spc="-4" dirty="0"/>
              <a:t>Spyder</a:t>
            </a:r>
            <a:r>
              <a:rPr spc="-35" dirty="0"/>
              <a:t> </a:t>
            </a:r>
            <a:r>
              <a:rPr dirty="0"/>
              <a:t>IDE</a:t>
            </a:r>
          </a:p>
        </p:txBody>
      </p:sp>
      <p:grpSp>
        <p:nvGrpSpPr>
          <p:cNvPr id="3" name="object 3"/>
          <p:cNvGrpSpPr/>
          <p:nvPr/>
        </p:nvGrpSpPr>
        <p:grpSpPr>
          <a:xfrm>
            <a:off x="3378445" y="2792285"/>
            <a:ext cx="4461153" cy="1894180"/>
            <a:chOff x="3851909" y="2301239"/>
            <a:chExt cx="5086350" cy="2159635"/>
          </a:xfrm>
        </p:grpSpPr>
        <p:pic>
          <p:nvPicPr>
            <p:cNvPr id="4" name="object 4"/>
            <p:cNvPicPr/>
            <p:nvPr/>
          </p:nvPicPr>
          <p:blipFill>
            <a:blip r:embed="rId2" cstate="print"/>
            <a:stretch>
              <a:fillRect/>
            </a:stretch>
          </p:blipFill>
          <p:spPr>
            <a:xfrm>
              <a:off x="4221479" y="2301239"/>
              <a:ext cx="4716780" cy="2159507"/>
            </a:xfrm>
            <a:prstGeom prst="rect">
              <a:avLst/>
            </a:prstGeom>
          </p:spPr>
        </p:pic>
        <p:sp>
          <p:nvSpPr>
            <p:cNvPr id="5" name="object 5"/>
            <p:cNvSpPr/>
            <p:nvPr/>
          </p:nvSpPr>
          <p:spPr>
            <a:xfrm>
              <a:off x="3851909" y="4232147"/>
              <a:ext cx="371475" cy="190500"/>
            </a:xfrm>
            <a:custGeom>
              <a:avLst/>
              <a:gdLst/>
              <a:ahLst/>
              <a:cxnLst/>
              <a:rect l="l" t="t" r="r" b="b"/>
              <a:pathLst>
                <a:path w="371475" h="190500">
                  <a:moveTo>
                    <a:pt x="180975" y="0"/>
                  </a:moveTo>
                  <a:lnTo>
                    <a:pt x="180975" y="190500"/>
                  </a:lnTo>
                  <a:lnTo>
                    <a:pt x="333375" y="114300"/>
                  </a:lnTo>
                  <a:lnTo>
                    <a:pt x="200025" y="114300"/>
                  </a:lnTo>
                  <a:lnTo>
                    <a:pt x="200025" y="76200"/>
                  </a:lnTo>
                  <a:lnTo>
                    <a:pt x="333375" y="76200"/>
                  </a:lnTo>
                  <a:lnTo>
                    <a:pt x="180975" y="0"/>
                  </a:lnTo>
                  <a:close/>
                </a:path>
                <a:path w="371475" h="190500">
                  <a:moveTo>
                    <a:pt x="180975" y="76200"/>
                  </a:moveTo>
                  <a:lnTo>
                    <a:pt x="0" y="76200"/>
                  </a:lnTo>
                  <a:lnTo>
                    <a:pt x="0" y="114300"/>
                  </a:lnTo>
                  <a:lnTo>
                    <a:pt x="180975" y="114300"/>
                  </a:lnTo>
                  <a:lnTo>
                    <a:pt x="180975" y="76200"/>
                  </a:lnTo>
                  <a:close/>
                </a:path>
                <a:path w="371475" h="190500">
                  <a:moveTo>
                    <a:pt x="333375" y="76200"/>
                  </a:moveTo>
                  <a:lnTo>
                    <a:pt x="200025" y="76200"/>
                  </a:lnTo>
                  <a:lnTo>
                    <a:pt x="200025" y="114300"/>
                  </a:lnTo>
                  <a:lnTo>
                    <a:pt x="333375" y="114300"/>
                  </a:lnTo>
                  <a:lnTo>
                    <a:pt x="371475" y="95250"/>
                  </a:lnTo>
                  <a:lnTo>
                    <a:pt x="333375" y="76200"/>
                  </a:lnTo>
                  <a:close/>
                </a:path>
              </a:pathLst>
            </a:custGeom>
            <a:solidFill>
              <a:srgbClr val="FF0000"/>
            </a:solidFill>
          </p:spPr>
          <p:txBody>
            <a:bodyPr wrap="square" lIns="0" tIns="0" rIns="0" bIns="0" rtlCol="0"/>
            <a:lstStyle/>
            <a:p>
              <a:endParaRPr sz="1579"/>
            </a:p>
          </p:txBody>
        </p:sp>
      </p:grpSp>
      <p:sp>
        <p:nvSpPr>
          <p:cNvPr id="6" name="object 6"/>
          <p:cNvSpPr txBox="1"/>
          <p:nvPr/>
        </p:nvSpPr>
        <p:spPr>
          <a:xfrm>
            <a:off x="2227792" y="4414341"/>
            <a:ext cx="1077137" cy="254263"/>
          </a:xfrm>
          <a:prstGeom prst="rect">
            <a:avLst/>
          </a:prstGeom>
        </p:spPr>
        <p:txBody>
          <a:bodyPr vert="horz" wrap="square" lIns="0" tIns="11139" rIns="0" bIns="0" rtlCol="0">
            <a:spAutoFit/>
          </a:bodyPr>
          <a:lstStyle/>
          <a:p>
            <a:pPr marL="11139">
              <a:spcBef>
                <a:spcPts val="88"/>
              </a:spcBef>
            </a:pPr>
            <a:r>
              <a:rPr sz="1579" b="1" spc="-4" dirty="0">
                <a:solidFill>
                  <a:srgbClr val="FF0000"/>
                </a:solidFill>
                <a:latin typeface="Microsoft JhengHei"/>
                <a:cs typeface="Microsoft JhengHei"/>
              </a:rPr>
              <a:t>Spyder</a:t>
            </a:r>
            <a:r>
              <a:rPr sz="1579" b="1" spc="-79" dirty="0">
                <a:solidFill>
                  <a:srgbClr val="FF0000"/>
                </a:solidFill>
                <a:latin typeface="Microsoft JhengHei"/>
                <a:cs typeface="Microsoft JhengHei"/>
              </a:rPr>
              <a:t> </a:t>
            </a:r>
            <a:r>
              <a:rPr sz="1579" b="1" dirty="0">
                <a:solidFill>
                  <a:srgbClr val="FF0000"/>
                </a:solidFill>
                <a:latin typeface="Microsoft JhengHei"/>
                <a:cs typeface="Microsoft JhengHei"/>
              </a:rPr>
              <a:t>IDE</a:t>
            </a:r>
            <a:endParaRPr sz="1579">
              <a:latin typeface="Microsoft JhengHei"/>
              <a:cs typeface="Microsoft JhengHei"/>
            </a:endParaRPr>
          </a:p>
        </p:txBody>
      </p:sp>
      <p:sp>
        <p:nvSpPr>
          <p:cNvPr id="7" name="object 7"/>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24</a:t>
            </a:fld>
            <a:endParaRPr sz="1053">
              <a:latin typeface="Microsoft Sans Serif"/>
              <a:cs typeface="Microsoft Sans Serif"/>
            </a:endParaRPr>
          </a:p>
        </p:txBody>
      </p:sp>
    </p:spTree>
    <p:extLst>
      <p:ext uri="{BB962C8B-B14F-4D97-AF65-F5344CB8AC3E}">
        <p14:creationId xmlns:p14="http://schemas.microsoft.com/office/powerpoint/2010/main" val="106293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97911" y="1196408"/>
            <a:ext cx="7297689" cy="496558"/>
          </a:xfrm>
          <a:prstGeom prst="rect">
            <a:avLst/>
          </a:prstGeom>
        </p:spPr>
        <p:txBody>
          <a:bodyPr vert="horz" wrap="square" lIns="0" tIns="11696" rIns="0" bIns="0" rtlCol="0">
            <a:spAutoFit/>
          </a:bodyPr>
          <a:lstStyle/>
          <a:p>
            <a:pPr marL="11139">
              <a:spcBef>
                <a:spcPts val="92"/>
              </a:spcBef>
            </a:pPr>
            <a:r>
              <a:rPr dirty="0"/>
              <a:t>在「</a:t>
            </a:r>
            <a:r>
              <a:rPr spc="-4" dirty="0"/>
              <a:t>Sp</a:t>
            </a:r>
            <a:r>
              <a:rPr spc="-22" dirty="0"/>
              <a:t>y</a:t>
            </a:r>
            <a:r>
              <a:rPr dirty="0"/>
              <a:t>der」下執行</a:t>
            </a:r>
            <a:r>
              <a:rPr spc="-4" dirty="0"/>
              <a:t>P</a:t>
            </a:r>
            <a:r>
              <a:rPr spc="9" dirty="0"/>
              <a:t>y</a:t>
            </a:r>
            <a:r>
              <a:rPr spc="-4" dirty="0"/>
              <a:t>tho</a:t>
            </a:r>
            <a:r>
              <a:rPr spc="-9" dirty="0"/>
              <a:t>n</a:t>
            </a:r>
            <a:r>
              <a:rPr dirty="0"/>
              <a:t>程式</a:t>
            </a:r>
          </a:p>
        </p:txBody>
      </p:sp>
      <p:pic>
        <p:nvPicPr>
          <p:cNvPr id="3" name="object 3"/>
          <p:cNvPicPr/>
          <p:nvPr/>
        </p:nvPicPr>
        <p:blipFill>
          <a:blip r:embed="rId2" cstate="print"/>
          <a:stretch>
            <a:fillRect/>
          </a:stretch>
        </p:blipFill>
        <p:spPr>
          <a:xfrm>
            <a:off x="2341855" y="2464800"/>
            <a:ext cx="6009691" cy="3968588"/>
          </a:xfrm>
          <a:prstGeom prst="rect">
            <a:avLst/>
          </a:prstGeom>
        </p:spPr>
      </p:pic>
      <p:sp>
        <p:nvSpPr>
          <p:cNvPr id="4" name="object 4"/>
          <p:cNvSpPr txBox="1"/>
          <p:nvPr/>
        </p:nvSpPr>
        <p:spPr>
          <a:xfrm>
            <a:off x="2751990" y="5464388"/>
            <a:ext cx="1626288" cy="335183"/>
          </a:xfrm>
          <a:prstGeom prst="rect">
            <a:avLst/>
          </a:prstGeom>
        </p:spPr>
        <p:txBody>
          <a:bodyPr vert="horz" wrap="square" lIns="0" tIns="11139" rIns="0" bIns="0" rtlCol="0">
            <a:spAutoFit/>
          </a:bodyPr>
          <a:lstStyle/>
          <a:p>
            <a:pPr marL="11139">
              <a:spcBef>
                <a:spcPts val="88"/>
              </a:spcBef>
            </a:pPr>
            <a:r>
              <a:rPr sz="2105" b="1" dirty="0">
                <a:solidFill>
                  <a:srgbClr val="FF0000"/>
                </a:solidFill>
                <a:latin typeface="Microsoft JhengHei"/>
                <a:cs typeface="Microsoft JhengHei"/>
              </a:rPr>
              <a:t>程式碼編輯區</a:t>
            </a:r>
            <a:endParaRPr sz="2105">
              <a:latin typeface="Microsoft JhengHei"/>
              <a:cs typeface="Microsoft JhengHei"/>
            </a:endParaRPr>
          </a:p>
        </p:txBody>
      </p:sp>
      <p:sp>
        <p:nvSpPr>
          <p:cNvPr id="5" name="object 5"/>
          <p:cNvSpPr txBox="1"/>
          <p:nvPr/>
        </p:nvSpPr>
        <p:spPr>
          <a:xfrm>
            <a:off x="6192369" y="5464388"/>
            <a:ext cx="1715400" cy="335183"/>
          </a:xfrm>
          <a:prstGeom prst="rect">
            <a:avLst/>
          </a:prstGeom>
        </p:spPr>
        <p:txBody>
          <a:bodyPr vert="horz" wrap="square" lIns="0" tIns="11139" rIns="0" bIns="0" rtlCol="0">
            <a:spAutoFit/>
          </a:bodyPr>
          <a:lstStyle/>
          <a:p>
            <a:pPr marL="11139">
              <a:spcBef>
                <a:spcPts val="88"/>
              </a:spcBef>
            </a:pPr>
            <a:r>
              <a:rPr sz="2105" b="1" spc="-4" dirty="0">
                <a:solidFill>
                  <a:srgbClr val="FF0000"/>
                </a:solidFill>
                <a:latin typeface="Microsoft JhengHei"/>
                <a:cs typeface="Microsoft JhengHei"/>
              </a:rPr>
              <a:t>IPython</a:t>
            </a:r>
            <a:r>
              <a:rPr sz="2105" b="1" spc="-61" dirty="0">
                <a:solidFill>
                  <a:srgbClr val="FF0000"/>
                </a:solidFill>
                <a:latin typeface="Microsoft JhengHei"/>
                <a:cs typeface="Microsoft JhengHei"/>
              </a:rPr>
              <a:t> </a:t>
            </a:r>
            <a:r>
              <a:rPr sz="2105" b="1" spc="-4" dirty="0">
                <a:solidFill>
                  <a:srgbClr val="FF0000"/>
                </a:solidFill>
                <a:latin typeface="Microsoft JhengHei"/>
                <a:cs typeface="Microsoft JhengHei"/>
              </a:rPr>
              <a:t>Shell</a:t>
            </a:r>
            <a:endParaRPr sz="2105">
              <a:latin typeface="Microsoft JhengHei"/>
              <a:cs typeface="Microsoft JhengHei"/>
            </a:endParaRPr>
          </a:p>
        </p:txBody>
      </p:sp>
      <p:grpSp>
        <p:nvGrpSpPr>
          <p:cNvPr id="6" name="object 6"/>
          <p:cNvGrpSpPr/>
          <p:nvPr/>
        </p:nvGrpSpPr>
        <p:grpSpPr>
          <a:xfrm>
            <a:off x="701755" y="1883346"/>
            <a:ext cx="3210805" cy="799777"/>
            <a:chOff x="800100" y="1264919"/>
            <a:chExt cx="3660775" cy="911860"/>
          </a:xfrm>
        </p:grpSpPr>
        <p:pic>
          <p:nvPicPr>
            <p:cNvPr id="7" name="object 7"/>
            <p:cNvPicPr/>
            <p:nvPr/>
          </p:nvPicPr>
          <p:blipFill>
            <a:blip r:embed="rId3" cstate="print"/>
            <a:stretch>
              <a:fillRect/>
            </a:stretch>
          </p:blipFill>
          <p:spPr>
            <a:xfrm>
              <a:off x="3546348" y="1703844"/>
              <a:ext cx="449605" cy="472427"/>
            </a:xfrm>
            <a:prstGeom prst="rect">
              <a:avLst/>
            </a:prstGeom>
          </p:spPr>
        </p:pic>
        <p:sp>
          <p:nvSpPr>
            <p:cNvPr id="8" name="object 8"/>
            <p:cNvSpPr/>
            <p:nvPr/>
          </p:nvSpPr>
          <p:spPr>
            <a:xfrm>
              <a:off x="3572255" y="1729739"/>
              <a:ext cx="347980" cy="370840"/>
            </a:xfrm>
            <a:custGeom>
              <a:avLst/>
              <a:gdLst/>
              <a:ahLst/>
              <a:cxnLst/>
              <a:rect l="l" t="t" r="r" b="b"/>
              <a:pathLst>
                <a:path w="347979" h="370839">
                  <a:moveTo>
                    <a:pt x="347472" y="0"/>
                  </a:moveTo>
                  <a:lnTo>
                    <a:pt x="0" y="0"/>
                  </a:lnTo>
                  <a:lnTo>
                    <a:pt x="173736" y="370332"/>
                  </a:lnTo>
                  <a:lnTo>
                    <a:pt x="347472" y="0"/>
                  </a:lnTo>
                  <a:close/>
                </a:path>
              </a:pathLst>
            </a:custGeom>
            <a:solidFill>
              <a:srgbClr val="FFFF00"/>
            </a:solidFill>
          </p:spPr>
          <p:txBody>
            <a:bodyPr wrap="square" lIns="0" tIns="0" rIns="0" bIns="0" rtlCol="0"/>
            <a:lstStyle/>
            <a:p>
              <a:endParaRPr sz="1579"/>
            </a:p>
          </p:txBody>
        </p:sp>
        <p:pic>
          <p:nvPicPr>
            <p:cNvPr id="9" name="object 9"/>
            <p:cNvPicPr/>
            <p:nvPr/>
          </p:nvPicPr>
          <p:blipFill>
            <a:blip r:embed="rId4" cstate="print"/>
            <a:stretch>
              <a:fillRect/>
            </a:stretch>
          </p:blipFill>
          <p:spPr>
            <a:xfrm>
              <a:off x="830580" y="1278610"/>
              <a:ext cx="3630168" cy="687349"/>
            </a:xfrm>
            <a:prstGeom prst="rect">
              <a:avLst/>
            </a:prstGeom>
          </p:spPr>
        </p:pic>
        <p:pic>
          <p:nvPicPr>
            <p:cNvPr id="10" name="object 10"/>
            <p:cNvPicPr/>
            <p:nvPr/>
          </p:nvPicPr>
          <p:blipFill>
            <a:blip r:embed="rId5" cstate="print"/>
            <a:stretch>
              <a:fillRect/>
            </a:stretch>
          </p:blipFill>
          <p:spPr>
            <a:xfrm>
              <a:off x="800100" y="1264919"/>
              <a:ext cx="3616452" cy="772667"/>
            </a:xfrm>
            <a:prstGeom prst="rect">
              <a:avLst/>
            </a:prstGeom>
          </p:spPr>
        </p:pic>
      </p:grpSp>
      <p:sp>
        <p:nvSpPr>
          <p:cNvPr id="11" name="object 11"/>
          <p:cNvSpPr txBox="1"/>
          <p:nvPr/>
        </p:nvSpPr>
        <p:spPr>
          <a:xfrm>
            <a:off x="799331" y="1966221"/>
            <a:ext cx="3094403" cy="467216"/>
          </a:xfrm>
          <a:prstGeom prst="rect">
            <a:avLst/>
          </a:prstGeom>
          <a:solidFill>
            <a:srgbClr val="FFFF00"/>
          </a:solidFill>
        </p:spPr>
        <p:txBody>
          <a:bodyPr vert="horz" wrap="square" lIns="0" tIns="35088" rIns="0" bIns="0" rtlCol="0">
            <a:spAutoFit/>
          </a:bodyPr>
          <a:lstStyle/>
          <a:p>
            <a:pPr marL="80202">
              <a:spcBef>
                <a:spcPts val="276"/>
              </a:spcBef>
            </a:pPr>
            <a:r>
              <a:rPr sz="1403" spc="-4" dirty="0">
                <a:latin typeface="Microsoft JhengHei"/>
                <a:cs typeface="Microsoft JhengHei"/>
              </a:rPr>
              <a:t>點選功能表中的</a:t>
            </a:r>
            <a:r>
              <a:rPr sz="1403" spc="-9" dirty="0">
                <a:latin typeface="Microsoft JhengHei"/>
                <a:cs typeface="Microsoft JhengHei"/>
              </a:rPr>
              <a:t>「Run</a:t>
            </a:r>
            <a:r>
              <a:rPr sz="1403" spc="-13" dirty="0">
                <a:latin typeface="Microsoft JhengHei"/>
                <a:cs typeface="Microsoft JhengHei"/>
              </a:rPr>
              <a:t>/</a:t>
            </a:r>
            <a:r>
              <a:rPr sz="1403" spc="-9" dirty="0">
                <a:latin typeface="Microsoft JhengHei"/>
                <a:cs typeface="Microsoft JhengHei"/>
              </a:rPr>
              <a:t>Run</a:t>
            </a:r>
            <a:r>
              <a:rPr sz="1403" spc="-4" dirty="0">
                <a:latin typeface="Microsoft JhengHei"/>
                <a:cs typeface="Microsoft JhengHei"/>
              </a:rPr>
              <a:t>」</a:t>
            </a:r>
            <a:r>
              <a:rPr sz="1403" spc="4" dirty="0">
                <a:latin typeface="Microsoft JhengHei"/>
                <a:cs typeface="Microsoft JhengHei"/>
              </a:rPr>
              <a:t>或</a:t>
            </a:r>
            <a:r>
              <a:rPr sz="1403" spc="-4" dirty="0">
                <a:latin typeface="Microsoft JhengHei"/>
                <a:cs typeface="Microsoft JhengHei"/>
              </a:rPr>
              <a:t>按下</a:t>
            </a:r>
            <a:endParaRPr sz="1403">
              <a:latin typeface="Microsoft JhengHei"/>
              <a:cs typeface="Microsoft JhengHei"/>
            </a:endParaRPr>
          </a:p>
          <a:p>
            <a:pPr marL="80202"/>
            <a:r>
              <a:rPr sz="1403" spc="-4" dirty="0">
                <a:latin typeface="Microsoft JhengHei"/>
                <a:cs typeface="Microsoft JhengHei"/>
              </a:rPr>
              <a:t>「F</a:t>
            </a:r>
            <a:r>
              <a:rPr sz="1403" spc="-9" dirty="0">
                <a:latin typeface="Microsoft JhengHei"/>
                <a:cs typeface="Microsoft JhengHei"/>
              </a:rPr>
              <a:t>5</a:t>
            </a:r>
            <a:r>
              <a:rPr sz="1403" spc="-4" dirty="0">
                <a:latin typeface="Microsoft JhengHei"/>
                <a:cs typeface="Microsoft JhengHei"/>
              </a:rPr>
              <a:t>」執行</a:t>
            </a:r>
            <a:r>
              <a:rPr sz="1403" spc="-9" dirty="0">
                <a:latin typeface="Microsoft JhengHei"/>
                <a:cs typeface="Microsoft JhengHei"/>
              </a:rPr>
              <a:t>Pytho</a:t>
            </a:r>
            <a:r>
              <a:rPr sz="1403" spc="-4" dirty="0">
                <a:latin typeface="Microsoft JhengHei"/>
                <a:cs typeface="Microsoft JhengHei"/>
              </a:rPr>
              <a:t>n程式</a:t>
            </a:r>
            <a:endParaRPr sz="1403">
              <a:latin typeface="Microsoft JhengHei"/>
              <a:cs typeface="Microsoft JhengHei"/>
            </a:endParaRPr>
          </a:p>
        </p:txBody>
      </p:sp>
      <p:sp>
        <p:nvSpPr>
          <p:cNvPr id="12" name="object 12"/>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25</a:t>
            </a:fld>
            <a:endParaRPr sz="1053">
              <a:latin typeface="Microsoft Sans Serif"/>
              <a:cs typeface="Microsoft Sans Serif"/>
            </a:endParaRPr>
          </a:p>
        </p:txBody>
      </p:sp>
    </p:spTree>
    <p:extLst>
      <p:ext uri="{BB962C8B-B14F-4D97-AF65-F5344CB8AC3E}">
        <p14:creationId xmlns:p14="http://schemas.microsoft.com/office/powerpoint/2010/main" val="326194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4586" y="1196408"/>
            <a:ext cx="4626566" cy="496558"/>
          </a:xfrm>
          <a:prstGeom prst="rect">
            <a:avLst/>
          </a:prstGeom>
        </p:spPr>
        <p:txBody>
          <a:bodyPr vert="horz" wrap="square" lIns="0" tIns="11696" rIns="0" bIns="0" rtlCol="0">
            <a:spAutoFit/>
          </a:bodyPr>
          <a:lstStyle/>
          <a:p>
            <a:pPr marL="11139">
              <a:spcBef>
                <a:spcPts val="92"/>
              </a:spcBef>
            </a:pPr>
            <a:r>
              <a:rPr dirty="0"/>
              <a:t>在</a:t>
            </a:r>
            <a:r>
              <a:rPr spc="-4" dirty="0"/>
              <a:t>Spyder</a:t>
            </a:r>
            <a:r>
              <a:rPr dirty="0"/>
              <a:t>介面下繪圖</a:t>
            </a:r>
          </a:p>
        </p:txBody>
      </p:sp>
      <p:pic>
        <p:nvPicPr>
          <p:cNvPr id="3" name="object 3"/>
          <p:cNvPicPr/>
          <p:nvPr/>
        </p:nvPicPr>
        <p:blipFill>
          <a:blip r:embed="rId2" cstate="print"/>
          <a:stretch>
            <a:fillRect/>
          </a:stretch>
        </p:blipFill>
        <p:spPr>
          <a:xfrm>
            <a:off x="2595822" y="2177415"/>
            <a:ext cx="5501754" cy="3969925"/>
          </a:xfrm>
          <a:prstGeom prst="rect">
            <a:avLst/>
          </a:prstGeom>
        </p:spPr>
      </p:pic>
      <p:sp>
        <p:nvSpPr>
          <p:cNvPr id="4" name="object 4"/>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26</a:t>
            </a:fld>
            <a:endParaRPr sz="1053">
              <a:latin typeface="Microsoft Sans Serif"/>
              <a:cs typeface="Microsoft Sans Serif"/>
            </a:endParaRPr>
          </a:p>
        </p:txBody>
      </p:sp>
    </p:spTree>
    <p:extLst>
      <p:ext uri="{BB962C8B-B14F-4D97-AF65-F5344CB8AC3E}">
        <p14:creationId xmlns:p14="http://schemas.microsoft.com/office/powerpoint/2010/main" val="2553299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2532" y="1196408"/>
            <a:ext cx="6269563" cy="496558"/>
          </a:xfrm>
          <a:prstGeom prst="rect">
            <a:avLst/>
          </a:prstGeom>
        </p:spPr>
        <p:txBody>
          <a:bodyPr vert="horz" wrap="square" lIns="0" tIns="11696" rIns="0" bIns="0" rtlCol="0">
            <a:spAutoFit/>
          </a:bodyPr>
          <a:lstStyle/>
          <a:p>
            <a:pPr marL="11139">
              <a:spcBef>
                <a:spcPts val="92"/>
              </a:spcBef>
            </a:pPr>
            <a:r>
              <a:rPr spc="-4" dirty="0"/>
              <a:t>Jupyter</a:t>
            </a:r>
            <a:r>
              <a:rPr spc="-57" dirty="0"/>
              <a:t> </a:t>
            </a:r>
            <a:r>
              <a:rPr spc="-4" dirty="0"/>
              <a:t>Notebook</a:t>
            </a:r>
            <a:r>
              <a:rPr dirty="0"/>
              <a:t>使用介面</a:t>
            </a:r>
          </a:p>
        </p:txBody>
      </p:sp>
      <p:grpSp>
        <p:nvGrpSpPr>
          <p:cNvPr id="3" name="object 3"/>
          <p:cNvGrpSpPr/>
          <p:nvPr/>
        </p:nvGrpSpPr>
        <p:grpSpPr>
          <a:xfrm>
            <a:off x="318128" y="1812502"/>
            <a:ext cx="10058479" cy="4519632"/>
            <a:chOff x="362711" y="1184147"/>
            <a:chExt cx="11468100" cy="5153025"/>
          </a:xfrm>
        </p:grpSpPr>
        <p:pic>
          <p:nvPicPr>
            <p:cNvPr id="4" name="object 4"/>
            <p:cNvPicPr/>
            <p:nvPr/>
          </p:nvPicPr>
          <p:blipFill>
            <a:blip r:embed="rId2" cstate="print"/>
            <a:stretch>
              <a:fillRect/>
            </a:stretch>
          </p:blipFill>
          <p:spPr>
            <a:xfrm>
              <a:off x="362711" y="1184147"/>
              <a:ext cx="11468100" cy="5152644"/>
            </a:xfrm>
            <a:prstGeom prst="rect">
              <a:avLst/>
            </a:prstGeom>
          </p:spPr>
        </p:pic>
        <p:pic>
          <p:nvPicPr>
            <p:cNvPr id="5" name="object 5"/>
            <p:cNvPicPr/>
            <p:nvPr/>
          </p:nvPicPr>
          <p:blipFill>
            <a:blip r:embed="rId3" cstate="print"/>
            <a:stretch>
              <a:fillRect/>
            </a:stretch>
          </p:blipFill>
          <p:spPr>
            <a:xfrm>
              <a:off x="1914144" y="4857000"/>
              <a:ext cx="449605" cy="472427"/>
            </a:xfrm>
            <a:prstGeom prst="rect">
              <a:avLst/>
            </a:prstGeom>
          </p:spPr>
        </p:pic>
        <p:sp>
          <p:nvSpPr>
            <p:cNvPr id="6" name="object 6"/>
            <p:cNvSpPr/>
            <p:nvPr/>
          </p:nvSpPr>
          <p:spPr>
            <a:xfrm>
              <a:off x="1940051" y="4882895"/>
              <a:ext cx="347980" cy="370840"/>
            </a:xfrm>
            <a:custGeom>
              <a:avLst/>
              <a:gdLst/>
              <a:ahLst/>
              <a:cxnLst/>
              <a:rect l="l" t="t" r="r" b="b"/>
              <a:pathLst>
                <a:path w="347980" h="370839">
                  <a:moveTo>
                    <a:pt x="173736" y="0"/>
                  </a:moveTo>
                  <a:lnTo>
                    <a:pt x="0" y="370331"/>
                  </a:lnTo>
                  <a:lnTo>
                    <a:pt x="347472" y="370331"/>
                  </a:lnTo>
                  <a:lnTo>
                    <a:pt x="173736" y="0"/>
                  </a:lnTo>
                  <a:close/>
                </a:path>
              </a:pathLst>
            </a:custGeom>
            <a:solidFill>
              <a:srgbClr val="FFFF00"/>
            </a:solidFill>
          </p:spPr>
          <p:txBody>
            <a:bodyPr wrap="square" lIns="0" tIns="0" rIns="0" bIns="0" rtlCol="0"/>
            <a:lstStyle/>
            <a:p>
              <a:endParaRPr sz="1579"/>
            </a:p>
          </p:txBody>
        </p:sp>
        <p:pic>
          <p:nvPicPr>
            <p:cNvPr id="7" name="object 7"/>
            <p:cNvPicPr/>
            <p:nvPr/>
          </p:nvPicPr>
          <p:blipFill>
            <a:blip r:embed="rId4" cstate="print"/>
            <a:stretch>
              <a:fillRect/>
            </a:stretch>
          </p:blipFill>
          <p:spPr>
            <a:xfrm>
              <a:off x="1091184" y="5227307"/>
              <a:ext cx="4521708" cy="748271"/>
            </a:xfrm>
            <a:prstGeom prst="rect">
              <a:avLst/>
            </a:prstGeom>
          </p:spPr>
        </p:pic>
        <p:pic>
          <p:nvPicPr>
            <p:cNvPr id="8" name="object 8"/>
            <p:cNvPicPr/>
            <p:nvPr/>
          </p:nvPicPr>
          <p:blipFill>
            <a:blip r:embed="rId5" cstate="print"/>
            <a:stretch>
              <a:fillRect/>
            </a:stretch>
          </p:blipFill>
          <p:spPr>
            <a:xfrm>
              <a:off x="1045463" y="5204459"/>
              <a:ext cx="4527804" cy="856475"/>
            </a:xfrm>
            <a:prstGeom prst="rect">
              <a:avLst/>
            </a:prstGeom>
          </p:spPr>
        </p:pic>
      </p:grpSp>
      <p:sp>
        <p:nvSpPr>
          <p:cNvPr id="9" name="object 9"/>
          <p:cNvSpPr txBox="1"/>
          <p:nvPr/>
        </p:nvSpPr>
        <p:spPr>
          <a:xfrm>
            <a:off x="979782" y="5381425"/>
            <a:ext cx="3876358" cy="522586"/>
          </a:xfrm>
          <a:prstGeom prst="rect">
            <a:avLst/>
          </a:prstGeom>
          <a:solidFill>
            <a:srgbClr val="FFFF00"/>
          </a:solidFill>
        </p:spPr>
        <p:txBody>
          <a:bodyPr vert="horz" wrap="square" lIns="0" tIns="36202" rIns="0" bIns="0" rtlCol="0">
            <a:spAutoFit/>
          </a:bodyPr>
          <a:lstStyle/>
          <a:p>
            <a:pPr marL="80202" marR="148151">
              <a:spcBef>
                <a:spcPts val="285"/>
              </a:spcBef>
            </a:pPr>
            <a:r>
              <a:rPr sz="1579" dirty="0">
                <a:solidFill>
                  <a:srgbClr val="333333"/>
                </a:solidFill>
                <a:latin typeface="Microsoft JhengHei"/>
                <a:cs typeface="Microsoft JhengHei"/>
              </a:rPr>
              <a:t>在哪裡執行</a:t>
            </a:r>
            <a:r>
              <a:rPr sz="1579" spc="-4" dirty="0">
                <a:solidFill>
                  <a:srgbClr val="333333"/>
                </a:solidFill>
                <a:latin typeface="Microsoft JhengHei"/>
                <a:cs typeface="Microsoft JhengHei"/>
              </a:rPr>
              <a:t>jupyter</a:t>
            </a:r>
            <a:r>
              <a:rPr sz="1579" spc="-48" dirty="0">
                <a:solidFill>
                  <a:srgbClr val="333333"/>
                </a:solidFill>
                <a:latin typeface="Microsoft JhengHei"/>
                <a:cs typeface="Microsoft JhengHei"/>
              </a:rPr>
              <a:t> </a:t>
            </a:r>
            <a:r>
              <a:rPr sz="1579" spc="-4" dirty="0">
                <a:solidFill>
                  <a:srgbClr val="333333"/>
                </a:solidFill>
                <a:latin typeface="Microsoft JhengHei"/>
                <a:cs typeface="Microsoft JhengHei"/>
              </a:rPr>
              <a:t>notebook</a:t>
            </a:r>
            <a:r>
              <a:rPr sz="1579" dirty="0">
                <a:solidFill>
                  <a:srgbClr val="333333"/>
                </a:solidFill>
                <a:latin typeface="Microsoft JhengHei"/>
                <a:cs typeface="Microsoft JhengHei"/>
              </a:rPr>
              <a:t>就會從哪個 目錄開始當根目錄（home）</a:t>
            </a:r>
            <a:endParaRPr sz="1579">
              <a:latin typeface="Microsoft JhengHei"/>
              <a:cs typeface="Microsoft JhengHei"/>
            </a:endParaRPr>
          </a:p>
        </p:txBody>
      </p:sp>
      <p:sp>
        <p:nvSpPr>
          <p:cNvPr id="10" name="object 10"/>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27</a:t>
            </a:fld>
            <a:endParaRPr sz="1053">
              <a:latin typeface="Microsoft Sans Serif"/>
              <a:cs typeface="Microsoft Sans Serif"/>
            </a:endParaRPr>
          </a:p>
        </p:txBody>
      </p:sp>
    </p:spTree>
    <p:extLst>
      <p:ext uri="{BB962C8B-B14F-4D97-AF65-F5344CB8AC3E}">
        <p14:creationId xmlns:p14="http://schemas.microsoft.com/office/powerpoint/2010/main" val="4011154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0000" y="1196408"/>
            <a:ext cx="6694514" cy="496558"/>
          </a:xfrm>
          <a:prstGeom prst="rect">
            <a:avLst/>
          </a:prstGeom>
        </p:spPr>
        <p:txBody>
          <a:bodyPr vert="horz" wrap="square" lIns="0" tIns="11696" rIns="0" bIns="0" rtlCol="0">
            <a:spAutoFit/>
          </a:bodyPr>
          <a:lstStyle/>
          <a:p>
            <a:pPr marL="11139">
              <a:spcBef>
                <a:spcPts val="92"/>
              </a:spcBef>
            </a:pPr>
            <a:r>
              <a:rPr dirty="0"/>
              <a:t>建立一個No</a:t>
            </a:r>
            <a:r>
              <a:rPr spc="-39" dirty="0"/>
              <a:t>t</a:t>
            </a:r>
            <a:r>
              <a:rPr dirty="0"/>
              <a:t>ebook(</a:t>
            </a:r>
            <a:r>
              <a:rPr spc="-4" dirty="0"/>
              <a:t>.ipynb</a:t>
            </a:r>
            <a:r>
              <a:rPr dirty="0"/>
              <a:t>檔)</a:t>
            </a:r>
          </a:p>
        </p:txBody>
      </p:sp>
      <p:pic>
        <p:nvPicPr>
          <p:cNvPr id="3" name="object 3"/>
          <p:cNvPicPr/>
          <p:nvPr/>
        </p:nvPicPr>
        <p:blipFill>
          <a:blip r:embed="rId2" cstate="print"/>
          <a:stretch>
            <a:fillRect/>
          </a:stretch>
        </p:blipFill>
        <p:spPr>
          <a:xfrm>
            <a:off x="614871" y="2273654"/>
            <a:ext cx="177777" cy="187135"/>
          </a:xfrm>
          <a:prstGeom prst="rect">
            <a:avLst/>
          </a:prstGeom>
        </p:spPr>
      </p:pic>
      <p:pic>
        <p:nvPicPr>
          <p:cNvPr id="4" name="object 4"/>
          <p:cNvPicPr/>
          <p:nvPr/>
        </p:nvPicPr>
        <p:blipFill>
          <a:blip r:embed="rId2" cstate="print"/>
          <a:stretch>
            <a:fillRect/>
          </a:stretch>
        </p:blipFill>
        <p:spPr>
          <a:xfrm>
            <a:off x="614871" y="2658617"/>
            <a:ext cx="177777" cy="187135"/>
          </a:xfrm>
          <a:prstGeom prst="rect">
            <a:avLst/>
          </a:prstGeom>
        </p:spPr>
      </p:pic>
      <p:sp>
        <p:nvSpPr>
          <p:cNvPr id="5" name="object 5"/>
          <p:cNvSpPr txBox="1"/>
          <p:nvPr/>
        </p:nvSpPr>
        <p:spPr>
          <a:xfrm>
            <a:off x="904483" y="2134752"/>
            <a:ext cx="7567808" cy="787912"/>
          </a:xfrm>
          <a:prstGeom prst="rect">
            <a:avLst/>
          </a:prstGeom>
        </p:spPr>
        <p:txBody>
          <a:bodyPr vert="horz" wrap="square" lIns="0" tIns="75188" rIns="0" bIns="0" rtlCol="0">
            <a:spAutoFit/>
          </a:bodyPr>
          <a:lstStyle/>
          <a:p>
            <a:pPr marL="11139">
              <a:spcBef>
                <a:spcPts val="592"/>
              </a:spcBef>
            </a:pPr>
            <a:r>
              <a:rPr sz="2105" spc="-4" dirty="0">
                <a:latin typeface="Microsoft JhengHei"/>
                <a:cs typeface="Microsoft JhengHei"/>
              </a:rPr>
              <a:t>Jupyter</a:t>
            </a:r>
            <a:r>
              <a:rPr sz="2105" spc="-18" dirty="0">
                <a:latin typeface="Microsoft JhengHei"/>
                <a:cs typeface="Microsoft JhengHei"/>
              </a:rPr>
              <a:t> </a:t>
            </a:r>
            <a:r>
              <a:rPr sz="2105" spc="-9" dirty="0">
                <a:latin typeface="Microsoft JhengHei"/>
                <a:cs typeface="Microsoft JhengHei"/>
              </a:rPr>
              <a:t>Notebook </a:t>
            </a:r>
            <a:r>
              <a:rPr sz="2105" dirty="0">
                <a:latin typeface="Microsoft JhengHei"/>
                <a:cs typeface="Microsoft JhengHei"/>
              </a:rPr>
              <a:t>的筆記本副檔名為</a:t>
            </a:r>
            <a:r>
              <a:rPr sz="2105" spc="-13" dirty="0">
                <a:latin typeface="Microsoft JhengHei"/>
                <a:cs typeface="Microsoft JhengHei"/>
              </a:rPr>
              <a:t> </a:t>
            </a:r>
            <a:r>
              <a:rPr sz="2105" spc="-4" dirty="0">
                <a:solidFill>
                  <a:srgbClr val="FF0000"/>
                </a:solidFill>
                <a:latin typeface="Microsoft JhengHei"/>
                <a:cs typeface="Microsoft JhengHei"/>
              </a:rPr>
              <a:t>.ipynb</a:t>
            </a:r>
            <a:endParaRPr sz="2105">
              <a:latin typeface="Microsoft JhengHei"/>
              <a:cs typeface="Microsoft JhengHei"/>
            </a:endParaRPr>
          </a:p>
          <a:p>
            <a:pPr marL="11139">
              <a:spcBef>
                <a:spcPts val="504"/>
              </a:spcBef>
            </a:pPr>
            <a:r>
              <a:rPr sz="2105" spc="-4" dirty="0">
                <a:solidFill>
                  <a:srgbClr val="FF0000"/>
                </a:solidFill>
                <a:latin typeface="Microsoft JhengHei"/>
                <a:cs typeface="Microsoft JhengHei"/>
              </a:rPr>
              <a:t>.ipynb</a:t>
            </a:r>
            <a:r>
              <a:rPr sz="2105" spc="-31" dirty="0">
                <a:solidFill>
                  <a:srgbClr val="FF0000"/>
                </a:solidFill>
                <a:latin typeface="Microsoft JhengHei"/>
                <a:cs typeface="Microsoft JhengHei"/>
              </a:rPr>
              <a:t> </a:t>
            </a:r>
            <a:r>
              <a:rPr sz="2105" dirty="0">
                <a:latin typeface="Microsoft JhengHei"/>
                <a:cs typeface="Microsoft JhengHei"/>
              </a:rPr>
              <a:t>是一個</a:t>
            </a:r>
            <a:r>
              <a:rPr sz="2105" spc="-22" dirty="0">
                <a:latin typeface="Microsoft JhengHei"/>
                <a:cs typeface="Microsoft JhengHei"/>
              </a:rPr>
              <a:t> </a:t>
            </a:r>
            <a:r>
              <a:rPr sz="2105" dirty="0">
                <a:solidFill>
                  <a:srgbClr val="FF0000"/>
                </a:solidFill>
                <a:latin typeface="Microsoft JhengHei"/>
                <a:cs typeface="Microsoft JhengHei"/>
              </a:rPr>
              <a:t>JSON</a:t>
            </a:r>
            <a:r>
              <a:rPr sz="2105" spc="-13" dirty="0">
                <a:solidFill>
                  <a:srgbClr val="FF0000"/>
                </a:solidFill>
                <a:latin typeface="Microsoft JhengHei"/>
                <a:cs typeface="Microsoft JhengHei"/>
              </a:rPr>
              <a:t> </a:t>
            </a:r>
            <a:r>
              <a:rPr sz="2105" dirty="0">
                <a:latin typeface="Microsoft JhengHei"/>
                <a:cs typeface="Microsoft JhengHei"/>
              </a:rPr>
              <a:t>格式的純文字檔，在編寫的時候會自動存檔</a:t>
            </a:r>
            <a:endParaRPr sz="2105">
              <a:latin typeface="Microsoft JhengHei"/>
              <a:cs typeface="Microsoft JhengHei"/>
            </a:endParaRPr>
          </a:p>
        </p:txBody>
      </p:sp>
      <p:grpSp>
        <p:nvGrpSpPr>
          <p:cNvPr id="6" name="object 6"/>
          <p:cNvGrpSpPr/>
          <p:nvPr/>
        </p:nvGrpSpPr>
        <p:grpSpPr>
          <a:xfrm>
            <a:off x="1713616" y="2971400"/>
            <a:ext cx="7710387" cy="3669172"/>
            <a:chOff x="1953767" y="2505455"/>
            <a:chExt cx="8790940" cy="4183379"/>
          </a:xfrm>
        </p:grpSpPr>
        <p:pic>
          <p:nvPicPr>
            <p:cNvPr id="7" name="object 7"/>
            <p:cNvPicPr/>
            <p:nvPr/>
          </p:nvPicPr>
          <p:blipFill>
            <a:blip r:embed="rId3" cstate="print"/>
            <a:stretch>
              <a:fillRect/>
            </a:stretch>
          </p:blipFill>
          <p:spPr>
            <a:xfrm>
              <a:off x="1953767" y="2505455"/>
              <a:ext cx="8284464" cy="3643884"/>
            </a:xfrm>
            <a:prstGeom prst="rect">
              <a:avLst/>
            </a:prstGeom>
          </p:spPr>
        </p:pic>
        <p:pic>
          <p:nvPicPr>
            <p:cNvPr id="8" name="object 8"/>
            <p:cNvPicPr/>
            <p:nvPr/>
          </p:nvPicPr>
          <p:blipFill>
            <a:blip r:embed="rId4" cstate="print"/>
            <a:stretch>
              <a:fillRect/>
            </a:stretch>
          </p:blipFill>
          <p:spPr>
            <a:xfrm>
              <a:off x="9800844" y="5839967"/>
              <a:ext cx="449605" cy="473938"/>
            </a:xfrm>
            <a:prstGeom prst="rect">
              <a:avLst/>
            </a:prstGeom>
          </p:spPr>
        </p:pic>
        <p:sp>
          <p:nvSpPr>
            <p:cNvPr id="9" name="object 9"/>
            <p:cNvSpPr/>
            <p:nvPr/>
          </p:nvSpPr>
          <p:spPr>
            <a:xfrm>
              <a:off x="9826751" y="5865876"/>
              <a:ext cx="347980" cy="372110"/>
            </a:xfrm>
            <a:custGeom>
              <a:avLst/>
              <a:gdLst/>
              <a:ahLst/>
              <a:cxnLst/>
              <a:rect l="l" t="t" r="r" b="b"/>
              <a:pathLst>
                <a:path w="347979" h="372110">
                  <a:moveTo>
                    <a:pt x="173736" y="0"/>
                  </a:moveTo>
                  <a:lnTo>
                    <a:pt x="0" y="371856"/>
                  </a:lnTo>
                  <a:lnTo>
                    <a:pt x="347472" y="371856"/>
                  </a:lnTo>
                  <a:lnTo>
                    <a:pt x="173736" y="0"/>
                  </a:lnTo>
                  <a:close/>
                </a:path>
              </a:pathLst>
            </a:custGeom>
            <a:solidFill>
              <a:srgbClr val="FFFF00"/>
            </a:solidFill>
          </p:spPr>
          <p:txBody>
            <a:bodyPr wrap="square" lIns="0" tIns="0" rIns="0" bIns="0" rtlCol="0"/>
            <a:lstStyle/>
            <a:p>
              <a:endParaRPr sz="1579"/>
            </a:p>
          </p:txBody>
        </p:sp>
        <p:pic>
          <p:nvPicPr>
            <p:cNvPr id="10" name="object 10"/>
            <p:cNvPicPr/>
            <p:nvPr/>
          </p:nvPicPr>
          <p:blipFill>
            <a:blip r:embed="rId5" cstate="print"/>
            <a:stretch>
              <a:fillRect/>
            </a:stretch>
          </p:blipFill>
          <p:spPr>
            <a:xfrm>
              <a:off x="5015483" y="6129527"/>
              <a:ext cx="5728716" cy="472427"/>
            </a:xfrm>
            <a:prstGeom prst="rect">
              <a:avLst/>
            </a:prstGeom>
          </p:spPr>
        </p:pic>
        <p:pic>
          <p:nvPicPr>
            <p:cNvPr id="11" name="object 11"/>
            <p:cNvPicPr/>
            <p:nvPr/>
          </p:nvPicPr>
          <p:blipFill>
            <a:blip r:embed="rId6" cstate="print"/>
            <a:stretch>
              <a:fillRect/>
            </a:stretch>
          </p:blipFill>
          <p:spPr>
            <a:xfrm>
              <a:off x="4969763" y="6106667"/>
              <a:ext cx="4456176" cy="582155"/>
            </a:xfrm>
            <a:prstGeom prst="rect">
              <a:avLst/>
            </a:prstGeom>
          </p:spPr>
        </p:pic>
      </p:grpSp>
      <p:sp>
        <p:nvSpPr>
          <p:cNvPr id="12" name="object 12"/>
          <p:cNvSpPr txBox="1"/>
          <p:nvPr/>
        </p:nvSpPr>
        <p:spPr>
          <a:xfrm>
            <a:off x="4421721" y="6172736"/>
            <a:ext cx="4935115" cy="279571"/>
          </a:xfrm>
          <a:prstGeom prst="rect">
            <a:avLst/>
          </a:prstGeom>
          <a:solidFill>
            <a:srgbClr val="FFFF00"/>
          </a:solidFill>
        </p:spPr>
        <p:txBody>
          <a:bodyPr vert="horz" wrap="square" lIns="0" tIns="36202" rIns="0" bIns="0" rtlCol="0">
            <a:spAutoFit/>
          </a:bodyPr>
          <a:lstStyle/>
          <a:p>
            <a:pPr marL="81316">
              <a:spcBef>
                <a:spcPts val="285"/>
              </a:spcBef>
            </a:pPr>
            <a:r>
              <a:rPr sz="1579" dirty="0">
                <a:solidFill>
                  <a:srgbClr val="333333"/>
                </a:solidFill>
                <a:latin typeface="Microsoft JhengHei"/>
                <a:cs typeface="Microsoft JhengHei"/>
              </a:rPr>
              <a:t>建立一個</a:t>
            </a:r>
            <a:r>
              <a:rPr sz="1579" spc="-9" dirty="0">
                <a:solidFill>
                  <a:srgbClr val="333333"/>
                </a:solidFill>
                <a:latin typeface="Microsoft JhengHei"/>
                <a:cs typeface="Microsoft JhengHei"/>
              </a:rPr>
              <a:t>kernel</a:t>
            </a:r>
            <a:r>
              <a:rPr sz="1579" dirty="0">
                <a:solidFill>
                  <a:srgbClr val="333333"/>
                </a:solidFill>
                <a:latin typeface="Microsoft JhengHei"/>
                <a:cs typeface="Microsoft JhengHei"/>
              </a:rPr>
              <a:t>是</a:t>
            </a:r>
            <a:r>
              <a:rPr sz="1579" spc="-4" dirty="0">
                <a:solidFill>
                  <a:srgbClr val="333333"/>
                </a:solidFill>
                <a:latin typeface="Microsoft JhengHei"/>
                <a:cs typeface="Microsoft JhengHei"/>
              </a:rPr>
              <a:t>Python</a:t>
            </a:r>
            <a:r>
              <a:rPr sz="1579" spc="-35" dirty="0">
                <a:solidFill>
                  <a:srgbClr val="333333"/>
                </a:solidFill>
                <a:latin typeface="Microsoft JhengHei"/>
                <a:cs typeface="Microsoft JhengHei"/>
              </a:rPr>
              <a:t> </a:t>
            </a:r>
            <a:r>
              <a:rPr sz="1579" dirty="0">
                <a:solidFill>
                  <a:srgbClr val="333333"/>
                </a:solidFill>
                <a:latin typeface="Microsoft JhengHei"/>
                <a:cs typeface="Microsoft JhengHei"/>
              </a:rPr>
              <a:t>3的</a:t>
            </a:r>
            <a:r>
              <a:rPr sz="1579" spc="-4" dirty="0">
                <a:solidFill>
                  <a:srgbClr val="333333"/>
                </a:solidFill>
                <a:latin typeface="Microsoft JhengHei"/>
                <a:cs typeface="Microsoft JhengHei"/>
              </a:rPr>
              <a:t>Notebook</a:t>
            </a:r>
            <a:endParaRPr sz="1579">
              <a:latin typeface="Microsoft JhengHei"/>
              <a:cs typeface="Microsoft JhengHei"/>
            </a:endParaRPr>
          </a:p>
        </p:txBody>
      </p:sp>
      <p:sp>
        <p:nvSpPr>
          <p:cNvPr id="13" name="object 13"/>
          <p:cNvSpPr/>
          <p:nvPr/>
        </p:nvSpPr>
        <p:spPr>
          <a:xfrm>
            <a:off x="7007518" y="4477164"/>
            <a:ext cx="1541632" cy="590922"/>
          </a:xfrm>
          <a:custGeom>
            <a:avLst/>
            <a:gdLst/>
            <a:ahLst/>
            <a:cxnLst/>
            <a:rect l="l" t="t" r="r" b="b"/>
            <a:pathLst>
              <a:path w="1757679" h="673735">
                <a:moveTo>
                  <a:pt x="0" y="673607"/>
                </a:moveTo>
                <a:lnTo>
                  <a:pt x="1531620" y="673607"/>
                </a:lnTo>
                <a:lnTo>
                  <a:pt x="1531620" y="441959"/>
                </a:lnTo>
                <a:lnTo>
                  <a:pt x="0" y="441959"/>
                </a:lnTo>
                <a:lnTo>
                  <a:pt x="0" y="673607"/>
                </a:lnTo>
                <a:close/>
              </a:path>
              <a:path w="1757679" h="673735">
                <a:moveTo>
                  <a:pt x="1056131" y="297179"/>
                </a:moveTo>
                <a:lnTo>
                  <a:pt x="1757172" y="297179"/>
                </a:lnTo>
                <a:lnTo>
                  <a:pt x="1757172" y="0"/>
                </a:lnTo>
                <a:lnTo>
                  <a:pt x="1056131" y="0"/>
                </a:lnTo>
                <a:lnTo>
                  <a:pt x="1056131" y="297179"/>
                </a:lnTo>
                <a:close/>
              </a:path>
            </a:pathLst>
          </a:custGeom>
          <a:ln w="28956">
            <a:solidFill>
              <a:srgbClr val="FF0000"/>
            </a:solidFill>
          </a:ln>
        </p:spPr>
        <p:txBody>
          <a:bodyPr wrap="square" lIns="0" tIns="0" rIns="0" bIns="0" rtlCol="0"/>
          <a:lstStyle/>
          <a:p>
            <a:endParaRPr sz="1579"/>
          </a:p>
        </p:txBody>
      </p:sp>
      <p:sp>
        <p:nvSpPr>
          <p:cNvPr id="14" name="object 14"/>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28</a:t>
            </a:fld>
            <a:endParaRPr sz="1053">
              <a:latin typeface="Microsoft Sans Serif"/>
              <a:cs typeface="Microsoft Sans Serif"/>
            </a:endParaRPr>
          </a:p>
        </p:txBody>
      </p:sp>
    </p:spTree>
    <p:extLst>
      <p:ext uri="{BB962C8B-B14F-4D97-AF65-F5344CB8AC3E}">
        <p14:creationId xmlns:p14="http://schemas.microsoft.com/office/powerpoint/2010/main" val="388984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7601" y="1196408"/>
            <a:ext cx="8077973" cy="496558"/>
          </a:xfrm>
          <a:prstGeom prst="rect">
            <a:avLst/>
          </a:prstGeom>
        </p:spPr>
        <p:txBody>
          <a:bodyPr vert="horz" wrap="square" lIns="0" tIns="11696" rIns="0" bIns="0" rtlCol="0">
            <a:spAutoFit/>
          </a:bodyPr>
          <a:lstStyle/>
          <a:p>
            <a:pPr marL="11139">
              <a:spcBef>
                <a:spcPts val="92"/>
              </a:spcBef>
            </a:pPr>
            <a:r>
              <a:rPr spc="956" dirty="0"/>
              <a:t>將</a:t>
            </a:r>
            <a:r>
              <a:rPr spc="-4" dirty="0">
                <a:solidFill>
                  <a:srgbClr val="FF0000"/>
                </a:solidFill>
              </a:rPr>
              <a:t>.ipynb</a:t>
            </a:r>
            <a:r>
              <a:rPr dirty="0">
                <a:solidFill>
                  <a:srgbClr val="FF0000"/>
                </a:solidFill>
              </a:rPr>
              <a:t> </a:t>
            </a:r>
            <a:r>
              <a:rPr dirty="0"/>
              <a:t>檔輸出</a:t>
            </a:r>
            <a:r>
              <a:rPr spc="947" dirty="0"/>
              <a:t>成</a:t>
            </a:r>
            <a:r>
              <a:rPr spc="-4" dirty="0">
                <a:solidFill>
                  <a:srgbClr val="FF0000"/>
                </a:solidFill>
              </a:rPr>
              <a:t>.py</a:t>
            </a:r>
            <a:r>
              <a:rPr spc="4" dirty="0">
                <a:solidFill>
                  <a:srgbClr val="FF0000"/>
                </a:solidFill>
              </a:rPr>
              <a:t> </a:t>
            </a:r>
            <a:r>
              <a:rPr dirty="0"/>
              <a:t>檔或</a:t>
            </a:r>
            <a:r>
              <a:rPr spc="-18" dirty="0"/>
              <a:t> </a:t>
            </a:r>
            <a:r>
              <a:rPr spc="-4" dirty="0">
                <a:solidFill>
                  <a:srgbClr val="FF0000"/>
                </a:solidFill>
              </a:rPr>
              <a:t>.html</a:t>
            </a:r>
            <a:r>
              <a:rPr spc="9" dirty="0">
                <a:solidFill>
                  <a:srgbClr val="FF0000"/>
                </a:solidFill>
              </a:rPr>
              <a:t> </a:t>
            </a:r>
            <a:r>
              <a:rPr dirty="0"/>
              <a:t>檔</a:t>
            </a:r>
          </a:p>
        </p:txBody>
      </p:sp>
      <p:grpSp>
        <p:nvGrpSpPr>
          <p:cNvPr id="3" name="object 3"/>
          <p:cNvGrpSpPr/>
          <p:nvPr/>
        </p:nvGrpSpPr>
        <p:grpSpPr>
          <a:xfrm>
            <a:off x="5553885" y="2037064"/>
            <a:ext cx="4761348" cy="4063492"/>
            <a:chOff x="6332220" y="1440180"/>
            <a:chExt cx="5428615" cy="4632960"/>
          </a:xfrm>
        </p:grpSpPr>
        <p:pic>
          <p:nvPicPr>
            <p:cNvPr id="4" name="object 4"/>
            <p:cNvPicPr/>
            <p:nvPr/>
          </p:nvPicPr>
          <p:blipFill>
            <a:blip r:embed="rId2" cstate="print"/>
            <a:stretch>
              <a:fillRect/>
            </a:stretch>
          </p:blipFill>
          <p:spPr>
            <a:xfrm>
              <a:off x="6345936" y="1440180"/>
              <a:ext cx="5414771" cy="4632960"/>
            </a:xfrm>
            <a:prstGeom prst="rect">
              <a:avLst/>
            </a:prstGeom>
          </p:spPr>
        </p:pic>
        <p:sp>
          <p:nvSpPr>
            <p:cNvPr id="5" name="object 5"/>
            <p:cNvSpPr/>
            <p:nvPr/>
          </p:nvSpPr>
          <p:spPr>
            <a:xfrm>
              <a:off x="6346698" y="3690365"/>
              <a:ext cx="2499360" cy="542925"/>
            </a:xfrm>
            <a:custGeom>
              <a:avLst/>
              <a:gdLst/>
              <a:ahLst/>
              <a:cxnLst/>
              <a:rect l="l" t="t" r="r" b="b"/>
              <a:pathLst>
                <a:path w="2499359" h="542925">
                  <a:moveTo>
                    <a:pt x="1260348" y="542543"/>
                  </a:moveTo>
                  <a:lnTo>
                    <a:pt x="2499359" y="542543"/>
                  </a:lnTo>
                  <a:lnTo>
                    <a:pt x="2499359" y="356615"/>
                  </a:lnTo>
                  <a:lnTo>
                    <a:pt x="1260348" y="356615"/>
                  </a:lnTo>
                  <a:lnTo>
                    <a:pt x="1260348" y="542543"/>
                  </a:lnTo>
                  <a:close/>
                </a:path>
                <a:path w="2499359" h="542925">
                  <a:moveTo>
                    <a:pt x="0" y="187451"/>
                  </a:moveTo>
                  <a:lnTo>
                    <a:pt x="1240536" y="187451"/>
                  </a:lnTo>
                  <a:lnTo>
                    <a:pt x="1240536" y="0"/>
                  </a:lnTo>
                  <a:lnTo>
                    <a:pt x="0" y="0"/>
                  </a:lnTo>
                  <a:lnTo>
                    <a:pt x="0" y="187451"/>
                  </a:lnTo>
                  <a:close/>
                </a:path>
              </a:pathLst>
            </a:custGeom>
            <a:ln w="28956">
              <a:solidFill>
                <a:srgbClr val="FF0000"/>
              </a:solidFill>
            </a:ln>
          </p:spPr>
          <p:txBody>
            <a:bodyPr wrap="square" lIns="0" tIns="0" rIns="0" bIns="0" rtlCol="0"/>
            <a:lstStyle/>
            <a:p>
              <a:endParaRPr sz="1579"/>
            </a:p>
          </p:txBody>
        </p:sp>
      </p:grpSp>
      <p:grpSp>
        <p:nvGrpSpPr>
          <p:cNvPr id="6" name="object 6"/>
          <p:cNvGrpSpPr/>
          <p:nvPr/>
        </p:nvGrpSpPr>
        <p:grpSpPr>
          <a:xfrm>
            <a:off x="322139" y="2037064"/>
            <a:ext cx="4760234" cy="4063492"/>
            <a:chOff x="367284" y="1440180"/>
            <a:chExt cx="5427345" cy="4632960"/>
          </a:xfrm>
        </p:grpSpPr>
        <p:pic>
          <p:nvPicPr>
            <p:cNvPr id="7" name="object 7"/>
            <p:cNvPicPr/>
            <p:nvPr/>
          </p:nvPicPr>
          <p:blipFill>
            <a:blip r:embed="rId3" cstate="print"/>
            <a:stretch>
              <a:fillRect/>
            </a:stretch>
          </p:blipFill>
          <p:spPr>
            <a:xfrm>
              <a:off x="381000" y="1440180"/>
              <a:ext cx="5413248" cy="4632960"/>
            </a:xfrm>
            <a:prstGeom prst="rect">
              <a:avLst/>
            </a:prstGeom>
          </p:spPr>
        </p:pic>
        <p:sp>
          <p:nvSpPr>
            <p:cNvPr id="8" name="object 8"/>
            <p:cNvSpPr/>
            <p:nvPr/>
          </p:nvSpPr>
          <p:spPr>
            <a:xfrm>
              <a:off x="381762" y="3690365"/>
              <a:ext cx="2513330" cy="356870"/>
            </a:xfrm>
            <a:custGeom>
              <a:avLst/>
              <a:gdLst/>
              <a:ahLst/>
              <a:cxnLst/>
              <a:rect l="l" t="t" r="r" b="b"/>
              <a:pathLst>
                <a:path w="2513330" h="356870">
                  <a:moveTo>
                    <a:pt x="1272539" y="356615"/>
                  </a:moveTo>
                  <a:lnTo>
                    <a:pt x="2513076" y="356615"/>
                  </a:lnTo>
                  <a:lnTo>
                    <a:pt x="2513076" y="169163"/>
                  </a:lnTo>
                  <a:lnTo>
                    <a:pt x="1272539" y="169163"/>
                  </a:lnTo>
                  <a:lnTo>
                    <a:pt x="1272539" y="356615"/>
                  </a:lnTo>
                  <a:close/>
                </a:path>
                <a:path w="2513330" h="356870">
                  <a:moveTo>
                    <a:pt x="0" y="187451"/>
                  </a:moveTo>
                  <a:lnTo>
                    <a:pt x="1239012" y="187451"/>
                  </a:lnTo>
                  <a:lnTo>
                    <a:pt x="1239012" y="0"/>
                  </a:lnTo>
                  <a:lnTo>
                    <a:pt x="0" y="0"/>
                  </a:lnTo>
                  <a:lnTo>
                    <a:pt x="0" y="187451"/>
                  </a:lnTo>
                  <a:close/>
                </a:path>
              </a:pathLst>
            </a:custGeom>
            <a:ln w="28956">
              <a:solidFill>
                <a:srgbClr val="FF0000"/>
              </a:solidFill>
            </a:ln>
          </p:spPr>
          <p:txBody>
            <a:bodyPr wrap="square" lIns="0" tIns="0" rIns="0" bIns="0" rtlCol="0"/>
            <a:lstStyle/>
            <a:p>
              <a:endParaRPr sz="1579"/>
            </a:p>
          </p:txBody>
        </p:sp>
      </p:grpSp>
      <p:sp>
        <p:nvSpPr>
          <p:cNvPr id="9" name="object 9"/>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29</a:t>
            </a:fld>
            <a:endParaRPr sz="1053">
              <a:latin typeface="Microsoft Sans Serif"/>
              <a:cs typeface="Microsoft Sans Serif"/>
            </a:endParaRPr>
          </a:p>
        </p:txBody>
      </p:sp>
    </p:spTree>
    <p:extLst>
      <p:ext uri="{BB962C8B-B14F-4D97-AF65-F5344CB8AC3E}">
        <p14:creationId xmlns:p14="http://schemas.microsoft.com/office/powerpoint/2010/main" val="1236901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0442" y="1196408"/>
            <a:ext cx="6871623" cy="496558"/>
          </a:xfrm>
          <a:prstGeom prst="rect">
            <a:avLst/>
          </a:prstGeom>
        </p:spPr>
        <p:txBody>
          <a:bodyPr vert="horz" wrap="square" lIns="0" tIns="11696" rIns="0" bIns="0" rtlCol="0">
            <a:spAutoFit/>
          </a:bodyPr>
          <a:lstStyle/>
          <a:p>
            <a:pPr marL="11139">
              <a:spcBef>
                <a:spcPts val="92"/>
              </a:spcBef>
            </a:pPr>
            <a:r>
              <a:rPr dirty="0"/>
              <a:t>檢視電腦</a:t>
            </a:r>
            <a:r>
              <a:rPr spc="-9" dirty="0"/>
              <a:t>O</a:t>
            </a:r>
            <a:r>
              <a:rPr spc="4" dirty="0"/>
              <a:t>S</a:t>
            </a:r>
            <a:r>
              <a:rPr dirty="0"/>
              <a:t>版本</a:t>
            </a:r>
            <a:r>
              <a:rPr spc="-4" dirty="0"/>
              <a:t>-</a:t>
            </a:r>
            <a:r>
              <a:rPr dirty="0"/>
              <a:t>以Win10</a:t>
            </a:r>
            <a:r>
              <a:rPr spc="-9" dirty="0"/>
              <a:t>為例</a:t>
            </a:r>
          </a:p>
        </p:txBody>
      </p:sp>
      <p:grpSp>
        <p:nvGrpSpPr>
          <p:cNvPr id="3" name="object 3"/>
          <p:cNvGrpSpPr/>
          <p:nvPr/>
        </p:nvGrpSpPr>
        <p:grpSpPr>
          <a:xfrm>
            <a:off x="511946" y="2250932"/>
            <a:ext cx="4812030" cy="3867446"/>
            <a:chOff x="583691" y="1684020"/>
            <a:chExt cx="5486400" cy="4409440"/>
          </a:xfrm>
        </p:grpSpPr>
        <p:pic>
          <p:nvPicPr>
            <p:cNvPr id="4" name="object 4"/>
            <p:cNvPicPr/>
            <p:nvPr/>
          </p:nvPicPr>
          <p:blipFill>
            <a:blip r:embed="rId2" cstate="print"/>
            <a:stretch>
              <a:fillRect/>
            </a:stretch>
          </p:blipFill>
          <p:spPr>
            <a:xfrm>
              <a:off x="583691" y="1684020"/>
              <a:ext cx="5486400" cy="4408932"/>
            </a:xfrm>
            <a:prstGeom prst="rect">
              <a:avLst/>
            </a:prstGeom>
          </p:spPr>
        </p:pic>
        <p:pic>
          <p:nvPicPr>
            <p:cNvPr id="5" name="object 5"/>
            <p:cNvPicPr/>
            <p:nvPr/>
          </p:nvPicPr>
          <p:blipFill>
            <a:blip r:embed="rId3" cstate="print"/>
            <a:stretch>
              <a:fillRect/>
            </a:stretch>
          </p:blipFill>
          <p:spPr>
            <a:xfrm>
              <a:off x="609599" y="1709928"/>
              <a:ext cx="5384292" cy="4306824"/>
            </a:xfrm>
            <a:prstGeom prst="rect">
              <a:avLst/>
            </a:prstGeom>
          </p:spPr>
        </p:pic>
      </p:grpSp>
      <p:grpSp>
        <p:nvGrpSpPr>
          <p:cNvPr id="6" name="object 6"/>
          <p:cNvGrpSpPr/>
          <p:nvPr/>
        </p:nvGrpSpPr>
        <p:grpSpPr>
          <a:xfrm>
            <a:off x="5413534" y="2250932"/>
            <a:ext cx="4812030" cy="3867446"/>
            <a:chOff x="6172200" y="1684020"/>
            <a:chExt cx="5486400" cy="4409440"/>
          </a:xfrm>
        </p:grpSpPr>
        <p:pic>
          <p:nvPicPr>
            <p:cNvPr id="7" name="object 7"/>
            <p:cNvPicPr/>
            <p:nvPr/>
          </p:nvPicPr>
          <p:blipFill>
            <a:blip r:embed="rId2" cstate="print"/>
            <a:stretch>
              <a:fillRect/>
            </a:stretch>
          </p:blipFill>
          <p:spPr>
            <a:xfrm>
              <a:off x="6172200" y="1684020"/>
              <a:ext cx="5486400" cy="4408932"/>
            </a:xfrm>
            <a:prstGeom prst="rect">
              <a:avLst/>
            </a:prstGeom>
          </p:spPr>
        </p:pic>
        <p:pic>
          <p:nvPicPr>
            <p:cNvPr id="8" name="object 8"/>
            <p:cNvPicPr/>
            <p:nvPr/>
          </p:nvPicPr>
          <p:blipFill>
            <a:blip r:embed="rId4" cstate="print"/>
            <a:stretch>
              <a:fillRect/>
            </a:stretch>
          </p:blipFill>
          <p:spPr>
            <a:xfrm>
              <a:off x="6198107" y="1709928"/>
              <a:ext cx="5384292" cy="4306824"/>
            </a:xfrm>
            <a:prstGeom prst="rect">
              <a:avLst/>
            </a:prstGeom>
          </p:spPr>
        </p:pic>
      </p:grpSp>
      <p:sp>
        <p:nvSpPr>
          <p:cNvPr id="9" name="object 9"/>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3</a:t>
            </a:fld>
            <a:endParaRPr sz="1053">
              <a:latin typeface="Microsoft Sans Serif"/>
              <a:cs typeface="Microsoft Sans Serif"/>
            </a:endParaRPr>
          </a:p>
        </p:txBody>
      </p:sp>
    </p:spTree>
    <p:extLst>
      <p:ext uri="{BB962C8B-B14F-4D97-AF65-F5344CB8AC3E}">
        <p14:creationId xmlns:p14="http://schemas.microsoft.com/office/powerpoint/2010/main" val="3483260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8504" y="1196408"/>
            <a:ext cx="7358396" cy="496558"/>
          </a:xfrm>
          <a:prstGeom prst="rect">
            <a:avLst/>
          </a:prstGeom>
        </p:spPr>
        <p:txBody>
          <a:bodyPr vert="horz" wrap="square" lIns="0" tIns="11696" rIns="0" bIns="0" rtlCol="0">
            <a:spAutoFit/>
          </a:bodyPr>
          <a:lstStyle/>
          <a:p>
            <a:pPr marL="11139">
              <a:spcBef>
                <a:spcPts val="92"/>
              </a:spcBef>
            </a:pPr>
            <a:r>
              <a:rPr spc="-4" dirty="0"/>
              <a:t>Jupyter</a:t>
            </a:r>
            <a:r>
              <a:rPr spc="-44" dirty="0"/>
              <a:t> </a:t>
            </a:r>
            <a:r>
              <a:rPr spc="-4" dirty="0"/>
              <a:t>Notebook</a:t>
            </a:r>
            <a:r>
              <a:rPr dirty="0"/>
              <a:t>主選單</a:t>
            </a:r>
            <a:r>
              <a:rPr spc="13" dirty="0"/>
              <a:t>-Insert</a:t>
            </a:r>
          </a:p>
        </p:txBody>
      </p:sp>
      <p:pic>
        <p:nvPicPr>
          <p:cNvPr id="3" name="object 3"/>
          <p:cNvPicPr/>
          <p:nvPr/>
        </p:nvPicPr>
        <p:blipFill>
          <a:blip r:embed="rId2" cstate="print"/>
          <a:stretch>
            <a:fillRect/>
          </a:stretch>
        </p:blipFill>
        <p:spPr>
          <a:xfrm>
            <a:off x="1257810" y="3268141"/>
            <a:ext cx="8177778" cy="1788471"/>
          </a:xfrm>
          <a:prstGeom prst="rect">
            <a:avLst/>
          </a:prstGeom>
        </p:spPr>
      </p:pic>
      <p:sp>
        <p:nvSpPr>
          <p:cNvPr id="4" name="object 4"/>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30</a:t>
            </a:fld>
            <a:endParaRPr sz="1053">
              <a:latin typeface="Microsoft Sans Serif"/>
              <a:cs typeface="Microsoft Sans Serif"/>
            </a:endParaRPr>
          </a:p>
        </p:txBody>
      </p:sp>
    </p:spTree>
    <p:extLst>
      <p:ext uri="{BB962C8B-B14F-4D97-AF65-F5344CB8AC3E}">
        <p14:creationId xmlns:p14="http://schemas.microsoft.com/office/powerpoint/2010/main" val="100107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8104" y="1196408"/>
            <a:ext cx="3678084" cy="496558"/>
          </a:xfrm>
          <a:prstGeom prst="rect">
            <a:avLst/>
          </a:prstGeom>
        </p:spPr>
        <p:txBody>
          <a:bodyPr vert="horz" wrap="square" lIns="0" tIns="11696" rIns="0" bIns="0" rtlCol="0">
            <a:spAutoFit/>
          </a:bodyPr>
          <a:lstStyle/>
          <a:p>
            <a:pPr marL="11139">
              <a:spcBef>
                <a:spcPts val="92"/>
              </a:spcBef>
            </a:pPr>
            <a:r>
              <a:rPr dirty="0"/>
              <a:t>Python在夯什麼</a:t>
            </a:r>
          </a:p>
        </p:txBody>
      </p:sp>
      <p:pic>
        <p:nvPicPr>
          <p:cNvPr id="3" name="object 3"/>
          <p:cNvPicPr/>
          <p:nvPr/>
        </p:nvPicPr>
        <p:blipFill>
          <a:blip r:embed="rId2" cstate="print"/>
          <a:stretch>
            <a:fillRect/>
          </a:stretch>
        </p:blipFill>
        <p:spPr>
          <a:xfrm>
            <a:off x="614871" y="2292369"/>
            <a:ext cx="244611" cy="249958"/>
          </a:xfrm>
          <a:prstGeom prst="rect">
            <a:avLst/>
          </a:prstGeom>
        </p:spPr>
      </p:pic>
      <p:pic>
        <p:nvPicPr>
          <p:cNvPr id="4" name="object 4"/>
          <p:cNvPicPr/>
          <p:nvPr/>
        </p:nvPicPr>
        <p:blipFill>
          <a:blip r:embed="rId2" cstate="print"/>
          <a:stretch>
            <a:fillRect/>
          </a:stretch>
        </p:blipFill>
        <p:spPr>
          <a:xfrm>
            <a:off x="614871" y="2805651"/>
            <a:ext cx="244611" cy="249958"/>
          </a:xfrm>
          <a:prstGeom prst="rect">
            <a:avLst/>
          </a:prstGeom>
        </p:spPr>
      </p:pic>
      <p:pic>
        <p:nvPicPr>
          <p:cNvPr id="5" name="object 5"/>
          <p:cNvPicPr/>
          <p:nvPr/>
        </p:nvPicPr>
        <p:blipFill>
          <a:blip r:embed="rId2" cstate="print"/>
          <a:stretch>
            <a:fillRect/>
          </a:stretch>
        </p:blipFill>
        <p:spPr>
          <a:xfrm>
            <a:off x="614871" y="3746672"/>
            <a:ext cx="244611" cy="249958"/>
          </a:xfrm>
          <a:prstGeom prst="rect">
            <a:avLst/>
          </a:prstGeom>
        </p:spPr>
      </p:pic>
      <p:pic>
        <p:nvPicPr>
          <p:cNvPr id="6" name="object 6"/>
          <p:cNvPicPr/>
          <p:nvPr/>
        </p:nvPicPr>
        <p:blipFill>
          <a:blip r:embed="rId2" cstate="print"/>
          <a:stretch>
            <a:fillRect/>
          </a:stretch>
        </p:blipFill>
        <p:spPr>
          <a:xfrm>
            <a:off x="614871" y="4259954"/>
            <a:ext cx="244611" cy="249958"/>
          </a:xfrm>
          <a:prstGeom prst="rect">
            <a:avLst/>
          </a:prstGeom>
        </p:spPr>
      </p:pic>
      <p:pic>
        <p:nvPicPr>
          <p:cNvPr id="7" name="object 7"/>
          <p:cNvPicPr/>
          <p:nvPr/>
        </p:nvPicPr>
        <p:blipFill>
          <a:blip r:embed="rId2" cstate="print"/>
          <a:stretch>
            <a:fillRect/>
          </a:stretch>
        </p:blipFill>
        <p:spPr>
          <a:xfrm>
            <a:off x="614871" y="4773238"/>
            <a:ext cx="244611" cy="249958"/>
          </a:xfrm>
          <a:prstGeom prst="rect">
            <a:avLst/>
          </a:prstGeom>
        </p:spPr>
      </p:pic>
      <p:pic>
        <p:nvPicPr>
          <p:cNvPr id="8" name="object 8"/>
          <p:cNvPicPr/>
          <p:nvPr/>
        </p:nvPicPr>
        <p:blipFill>
          <a:blip r:embed="rId3" cstate="print"/>
          <a:stretch>
            <a:fillRect/>
          </a:stretch>
        </p:blipFill>
        <p:spPr>
          <a:xfrm>
            <a:off x="1015872" y="5266471"/>
            <a:ext cx="211194" cy="217878"/>
          </a:xfrm>
          <a:prstGeom prst="rect">
            <a:avLst/>
          </a:prstGeom>
        </p:spPr>
      </p:pic>
      <p:sp>
        <p:nvSpPr>
          <p:cNvPr id="9" name="object 9"/>
          <p:cNvSpPr txBox="1"/>
          <p:nvPr/>
        </p:nvSpPr>
        <p:spPr>
          <a:xfrm>
            <a:off x="904483" y="2111227"/>
            <a:ext cx="9180729" cy="3870826"/>
          </a:xfrm>
          <a:prstGeom prst="rect">
            <a:avLst/>
          </a:prstGeom>
        </p:spPr>
        <p:txBody>
          <a:bodyPr vert="horz" wrap="square" lIns="0" tIns="96352" rIns="0" bIns="0" rtlCol="0">
            <a:spAutoFit/>
          </a:bodyPr>
          <a:lstStyle/>
          <a:p>
            <a:pPr marL="11139">
              <a:spcBef>
                <a:spcPts val="759"/>
              </a:spcBef>
            </a:pPr>
            <a:r>
              <a:rPr sz="2807" spc="-4" dirty="0">
                <a:latin typeface="Microsoft JhengHei"/>
                <a:cs typeface="Microsoft JhengHei"/>
              </a:rPr>
              <a:t>Python</a:t>
            </a:r>
            <a:r>
              <a:rPr sz="2807" dirty="0">
                <a:latin typeface="Microsoft JhengHei"/>
                <a:cs typeface="Microsoft JhengHei"/>
              </a:rPr>
              <a:t>語言簡單優雅</a:t>
            </a:r>
            <a:endParaRPr sz="2807">
              <a:latin typeface="Microsoft JhengHei"/>
              <a:cs typeface="Microsoft JhengHei"/>
            </a:endParaRPr>
          </a:p>
          <a:p>
            <a:pPr marL="11139" marR="125873">
              <a:spcBef>
                <a:spcPts val="675"/>
              </a:spcBef>
            </a:pPr>
            <a:r>
              <a:rPr sz="2807" dirty="0">
                <a:latin typeface="Microsoft JhengHei"/>
                <a:cs typeface="Microsoft JhengHei"/>
              </a:rPr>
              <a:t>同樣的任</a:t>
            </a:r>
            <a:r>
              <a:rPr sz="2807" spc="-9" dirty="0">
                <a:latin typeface="Microsoft JhengHei"/>
                <a:cs typeface="Microsoft JhengHei"/>
              </a:rPr>
              <a:t>務</a:t>
            </a:r>
            <a:r>
              <a:rPr sz="2807" spc="-4" dirty="0">
                <a:latin typeface="Microsoft JhengHei"/>
                <a:cs typeface="Microsoft JhengHei"/>
              </a:rPr>
              <a:t>Python</a:t>
            </a:r>
            <a:r>
              <a:rPr sz="2807" dirty="0">
                <a:latin typeface="Microsoft JhengHei"/>
                <a:cs typeface="Microsoft JhengHei"/>
              </a:rPr>
              <a:t>會用更少的時間，更</a:t>
            </a:r>
            <a:r>
              <a:rPr sz="2807" spc="-13" dirty="0">
                <a:latin typeface="Microsoft JhengHei"/>
                <a:cs typeface="Microsoft JhengHei"/>
              </a:rPr>
              <a:t>少</a:t>
            </a:r>
            <a:r>
              <a:rPr sz="2807" dirty="0">
                <a:latin typeface="Microsoft JhengHei"/>
                <a:cs typeface="Microsoft JhengHei"/>
              </a:rPr>
              <a:t>的程</a:t>
            </a:r>
            <a:r>
              <a:rPr sz="2807" spc="-13" dirty="0">
                <a:latin typeface="Microsoft JhengHei"/>
                <a:cs typeface="Microsoft JhengHei"/>
              </a:rPr>
              <a:t>式</a:t>
            </a:r>
            <a:r>
              <a:rPr sz="2807" dirty="0">
                <a:latin typeface="Microsoft JhengHei"/>
                <a:cs typeface="Microsoft JhengHei"/>
              </a:rPr>
              <a:t>碼，</a:t>
            </a:r>
            <a:r>
              <a:rPr sz="2807" spc="-13" dirty="0">
                <a:latin typeface="Microsoft JhengHei"/>
                <a:cs typeface="Microsoft JhengHei"/>
              </a:rPr>
              <a:t>大</a:t>
            </a:r>
            <a:r>
              <a:rPr sz="2807" dirty="0">
                <a:latin typeface="Microsoft JhengHei"/>
                <a:cs typeface="Microsoft JhengHei"/>
              </a:rPr>
              <a:t>大 </a:t>
            </a:r>
            <a:r>
              <a:rPr sz="2807" spc="4" dirty="0">
                <a:latin typeface="Microsoft JhengHei"/>
                <a:cs typeface="Microsoft JhengHei"/>
              </a:rPr>
              <a:t>提升工作效率</a:t>
            </a:r>
            <a:endParaRPr sz="2807">
              <a:latin typeface="Microsoft JhengHei"/>
              <a:cs typeface="Microsoft JhengHei"/>
            </a:endParaRPr>
          </a:p>
          <a:p>
            <a:pPr marL="11139" marR="4456">
              <a:lnSpc>
                <a:spcPct val="120000"/>
              </a:lnSpc>
            </a:pPr>
            <a:r>
              <a:rPr sz="2807" spc="-4" dirty="0">
                <a:latin typeface="Microsoft JhengHei"/>
                <a:cs typeface="Microsoft JhengHei"/>
              </a:rPr>
              <a:t>Python</a:t>
            </a:r>
            <a:r>
              <a:rPr sz="2807" dirty="0">
                <a:latin typeface="Microsoft JhengHei"/>
                <a:cs typeface="Microsoft JhengHei"/>
              </a:rPr>
              <a:t>能跨平台</a:t>
            </a:r>
            <a:r>
              <a:rPr sz="2807" spc="-4" dirty="0">
                <a:latin typeface="Microsoft JhengHei"/>
                <a:cs typeface="Microsoft JhengHei"/>
              </a:rPr>
              <a:t>，Python</a:t>
            </a:r>
            <a:r>
              <a:rPr sz="2807" dirty="0">
                <a:latin typeface="Microsoft JhengHei"/>
                <a:cs typeface="Microsoft JhengHei"/>
              </a:rPr>
              <a:t>原始碼能在幾乎所有平台上執行 </a:t>
            </a:r>
            <a:r>
              <a:rPr sz="2807" spc="-4" dirty="0">
                <a:latin typeface="Microsoft JhengHei"/>
                <a:cs typeface="Microsoft JhengHei"/>
              </a:rPr>
              <a:t>Python</a:t>
            </a:r>
            <a:r>
              <a:rPr sz="2807" dirty="0">
                <a:latin typeface="Microsoft JhengHei"/>
                <a:cs typeface="Microsoft JhengHei"/>
              </a:rPr>
              <a:t>能開發後端系統，適合用來作資</a:t>
            </a:r>
            <a:r>
              <a:rPr sz="2807" spc="-13" dirty="0">
                <a:latin typeface="Microsoft JhengHei"/>
                <a:cs typeface="Microsoft JhengHei"/>
              </a:rPr>
              <a:t>料</a:t>
            </a:r>
            <a:r>
              <a:rPr sz="2807" dirty="0">
                <a:latin typeface="Microsoft JhengHei"/>
                <a:cs typeface="Microsoft JhengHei"/>
              </a:rPr>
              <a:t>分析</a:t>
            </a:r>
            <a:r>
              <a:rPr sz="2807" spc="-13" dirty="0">
                <a:latin typeface="Microsoft JhengHei"/>
                <a:cs typeface="Microsoft JhengHei"/>
              </a:rPr>
              <a:t>的</a:t>
            </a:r>
            <a:r>
              <a:rPr sz="2807" dirty="0">
                <a:latin typeface="Microsoft JhengHei"/>
                <a:cs typeface="Microsoft JhengHei"/>
              </a:rPr>
              <a:t>語言 TIOBE</a:t>
            </a:r>
            <a:r>
              <a:rPr sz="2807" spc="-13" dirty="0">
                <a:latin typeface="Microsoft JhengHei"/>
                <a:cs typeface="Microsoft JhengHei"/>
              </a:rPr>
              <a:t> </a:t>
            </a:r>
            <a:r>
              <a:rPr sz="2807" spc="-9" dirty="0">
                <a:latin typeface="Microsoft JhengHei"/>
                <a:cs typeface="Microsoft JhengHei"/>
              </a:rPr>
              <a:t>Index</a:t>
            </a:r>
            <a:r>
              <a:rPr sz="2807" dirty="0">
                <a:latin typeface="Microsoft JhengHei"/>
                <a:cs typeface="Microsoft JhengHei"/>
              </a:rPr>
              <a:t>前三名</a:t>
            </a:r>
            <a:endParaRPr sz="2807">
              <a:latin typeface="Microsoft JhengHei"/>
              <a:cs typeface="Microsoft JhengHei"/>
            </a:endParaRPr>
          </a:p>
          <a:p>
            <a:pPr marL="362579" marR="658325">
              <a:spcBef>
                <a:spcPts val="592"/>
              </a:spcBef>
            </a:pPr>
            <a:r>
              <a:rPr sz="2456" spc="-4" dirty="0">
                <a:latin typeface="Microsoft JhengHei"/>
                <a:cs typeface="Microsoft JhengHei"/>
                <a:hlinkClick r:id="rId4"/>
              </a:rPr>
              <a:t>計算方式可參考：</a:t>
            </a:r>
            <a:r>
              <a:rPr sz="2456" u="heavy" spc="-4" dirty="0">
                <a:solidFill>
                  <a:srgbClr val="0000FF"/>
                </a:solidFill>
                <a:uFill>
                  <a:solidFill>
                    <a:srgbClr val="0000FF"/>
                  </a:solidFill>
                </a:uFill>
                <a:latin typeface="Microsoft JhengHei"/>
                <a:cs typeface="Microsoft JhengHei"/>
                <a:hlinkClick r:id="rId4"/>
              </a:rPr>
              <a:t>TIOBE</a:t>
            </a:r>
            <a:r>
              <a:rPr sz="2456" u="heavy" spc="31" dirty="0">
                <a:solidFill>
                  <a:srgbClr val="0000FF"/>
                </a:solidFill>
                <a:uFill>
                  <a:solidFill>
                    <a:srgbClr val="0000FF"/>
                  </a:solidFill>
                </a:uFill>
                <a:latin typeface="Microsoft JhengHei"/>
                <a:cs typeface="Microsoft JhengHei"/>
                <a:hlinkClick r:id="rId4"/>
              </a:rPr>
              <a:t> </a:t>
            </a:r>
            <a:r>
              <a:rPr sz="2456" u="heavy" spc="-9" dirty="0">
                <a:solidFill>
                  <a:srgbClr val="0000FF"/>
                </a:solidFill>
                <a:uFill>
                  <a:solidFill>
                    <a:srgbClr val="0000FF"/>
                  </a:solidFill>
                </a:uFill>
                <a:latin typeface="Microsoft JhengHei"/>
                <a:cs typeface="Microsoft JhengHei"/>
                <a:hlinkClick r:id="rId4"/>
              </a:rPr>
              <a:t>Programming</a:t>
            </a:r>
            <a:r>
              <a:rPr sz="2456" u="heavy" spc="-18" dirty="0">
                <a:solidFill>
                  <a:srgbClr val="0000FF"/>
                </a:solidFill>
                <a:uFill>
                  <a:solidFill>
                    <a:srgbClr val="0000FF"/>
                  </a:solidFill>
                </a:uFill>
                <a:latin typeface="Microsoft JhengHei"/>
                <a:cs typeface="Microsoft JhengHei"/>
                <a:hlinkClick r:id="rId4"/>
              </a:rPr>
              <a:t> </a:t>
            </a:r>
            <a:r>
              <a:rPr sz="2456" u="heavy" spc="-4" dirty="0">
                <a:solidFill>
                  <a:srgbClr val="0000FF"/>
                </a:solidFill>
                <a:uFill>
                  <a:solidFill>
                    <a:srgbClr val="0000FF"/>
                  </a:solidFill>
                </a:uFill>
                <a:latin typeface="Microsoft JhengHei"/>
                <a:cs typeface="Microsoft JhengHei"/>
                <a:hlinkClick r:id="rId4"/>
              </a:rPr>
              <a:t>Community</a:t>
            </a:r>
            <a:r>
              <a:rPr sz="2456" u="heavy" spc="-18" dirty="0">
                <a:solidFill>
                  <a:srgbClr val="0000FF"/>
                </a:solidFill>
                <a:uFill>
                  <a:solidFill>
                    <a:srgbClr val="0000FF"/>
                  </a:solidFill>
                </a:uFill>
                <a:latin typeface="Microsoft JhengHei"/>
                <a:cs typeface="Microsoft JhengHei"/>
                <a:hlinkClick r:id="rId4"/>
              </a:rPr>
              <a:t> </a:t>
            </a:r>
            <a:r>
              <a:rPr sz="2456" u="heavy" spc="-9" dirty="0">
                <a:solidFill>
                  <a:srgbClr val="0000FF"/>
                </a:solidFill>
                <a:uFill>
                  <a:solidFill>
                    <a:srgbClr val="0000FF"/>
                  </a:solidFill>
                </a:uFill>
                <a:latin typeface="Microsoft JhengHei"/>
                <a:cs typeface="Microsoft JhengHei"/>
                <a:hlinkClick r:id="rId4"/>
              </a:rPr>
              <a:t>Index </a:t>
            </a:r>
            <a:r>
              <a:rPr sz="2456" spc="-601" dirty="0">
                <a:solidFill>
                  <a:srgbClr val="0000FF"/>
                </a:solidFill>
                <a:latin typeface="Microsoft JhengHei"/>
                <a:cs typeface="Microsoft JhengHei"/>
                <a:hlinkClick r:id="rId4"/>
              </a:rPr>
              <a:t> </a:t>
            </a:r>
            <a:r>
              <a:rPr sz="2456" u="heavy" spc="-4" dirty="0">
                <a:solidFill>
                  <a:srgbClr val="0000FF"/>
                </a:solidFill>
                <a:uFill>
                  <a:solidFill>
                    <a:srgbClr val="0000FF"/>
                  </a:solidFill>
                </a:uFill>
                <a:latin typeface="Microsoft JhengHei"/>
                <a:cs typeface="Microsoft JhengHei"/>
                <a:hlinkClick r:id="rId4"/>
              </a:rPr>
              <a:t>Definition</a:t>
            </a:r>
            <a:endParaRPr sz="2456">
              <a:latin typeface="Microsoft JhengHei"/>
              <a:cs typeface="Microsoft JhengHei"/>
            </a:endParaRPr>
          </a:p>
        </p:txBody>
      </p:sp>
      <p:sp>
        <p:nvSpPr>
          <p:cNvPr id="10" name="object 10"/>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31</a:t>
            </a:fld>
            <a:endParaRPr sz="1053">
              <a:latin typeface="Microsoft Sans Serif"/>
              <a:cs typeface="Microsoft Sans Serif"/>
            </a:endParaRPr>
          </a:p>
        </p:txBody>
      </p:sp>
    </p:spTree>
    <p:extLst>
      <p:ext uri="{BB962C8B-B14F-4D97-AF65-F5344CB8AC3E}">
        <p14:creationId xmlns:p14="http://schemas.microsoft.com/office/powerpoint/2010/main" val="1158200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2599" y="1196408"/>
            <a:ext cx="5148983" cy="496558"/>
          </a:xfrm>
          <a:prstGeom prst="rect">
            <a:avLst/>
          </a:prstGeom>
        </p:spPr>
        <p:txBody>
          <a:bodyPr vert="horz" wrap="square" lIns="0" tIns="11696" rIns="0" bIns="0" rtlCol="0">
            <a:spAutoFit/>
          </a:bodyPr>
          <a:lstStyle/>
          <a:p>
            <a:pPr marL="11139">
              <a:spcBef>
                <a:spcPts val="92"/>
              </a:spcBef>
            </a:pPr>
            <a:r>
              <a:rPr dirty="0"/>
              <a:t>Python程式語言小檔案</a:t>
            </a:r>
          </a:p>
        </p:txBody>
      </p:sp>
      <p:pic>
        <p:nvPicPr>
          <p:cNvPr id="3" name="object 3"/>
          <p:cNvPicPr/>
          <p:nvPr/>
        </p:nvPicPr>
        <p:blipFill>
          <a:blip r:embed="rId2" cstate="print"/>
          <a:stretch>
            <a:fillRect/>
          </a:stretch>
        </p:blipFill>
        <p:spPr>
          <a:xfrm>
            <a:off x="614870" y="2260289"/>
            <a:ext cx="133668" cy="140351"/>
          </a:xfrm>
          <a:prstGeom prst="rect">
            <a:avLst/>
          </a:prstGeom>
        </p:spPr>
      </p:pic>
      <p:pic>
        <p:nvPicPr>
          <p:cNvPr id="4" name="object 4"/>
          <p:cNvPicPr/>
          <p:nvPr/>
        </p:nvPicPr>
        <p:blipFill>
          <a:blip r:embed="rId2" cstate="print"/>
          <a:stretch>
            <a:fillRect/>
          </a:stretch>
        </p:blipFill>
        <p:spPr>
          <a:xfrm>
            <a:off x="614870" y="2549011"/>
            <a:ext cx="133668" cy="140351"/>
          </a:xfrm>
          <a:prstGeom prst="rect">
            <a:avLst/>
          </a:prstGeom>
        </p:spPr>
      </p:pic>
      <p:pic>
        <p:nvPicPr>
          <p:cNvPr id="5" name="object 5"/>
          <p:cNvPicPr/>
          <p:nvPr/>
        </p:nvPicPr>
        <p:blipFill>
          <a:blip r:embed="rId2" cstate="print"/>
          <a:stretch>
            <a:fillRect/>
          </a:stretch>
        </p:blipFill>
        <p:spPr>
          <a:xfrm>
            <a:off x="614870" y="3078334"/>
            <a:ext cx="133668" cy="140351"/>
          </a:xfrm>
          <a:prstGeom prst="rect">
            <a:avLst/>
          </a:prstGeom>
        </p:spPr>
      </p:pic>
      <p:pic>
        <p:nvPicPr>
          <p:cNvPr id="6" name="object 6"/>
          <p:cNvPicPr/>
          <p:nvPr/>
        </p:nvPicPr>
        <p:blipFill>
          <a:blip r:embed="rId2" cstate="print"/>
          <a:stretch>
            <a:fillRect/>
          </a:stretch>
        </p:blipFill>
        <p:spPr>
          <a:xfrm>
            <a:off x="614870" y="3367056"/>
            <a:ext cx="133668" cy="140351"/>
          </a:xfrm>
          <a:prstGeom prst="rect">
            <a:avLst/>
          </a:prstGeom>
        </p:spPr>
      </p:pic>
      <p:pic>
        <p:nvPicPr>
          <p:cNvPr id="7" name="object 7"/>
          <p:cNvPicPr/>
          <p:nvPr/>
        </p:nvPicPr>
        <p:blipFill>
          <a:blip r:embed="rId2" cstate="print"/>
          <a:stretch>
            <a:fillRect/>
          </a:stretch>
        </p:blipFill>
        <p:spPr>
          <a:xfrm>
            <a:off x="614870" y="4377582"/>
            <a:ext cx="133668" cy="140350"/>
          </a:xfrm>
          <a:prstGeom prst="rect">
            <a:avLst/>
          </a:prstGeom>
        </p:spPr>
      </p:pic>
      <p:pic>
        <p:nvPicPr>
          <p:cNvPr id="8" name="object 8"/>
          <p:cNvPicPr/>
          <p:nvPr/>
        </p:nvPicPr>
        <p:blipFill>
          <a:blip r:embed="rId3" cstate="print"/>
          <a:stretch>
            <a:fillRect/>
          </a:stretch>
        </p:blipFill>
        <p:spPr>
          <a:xfrm>
            <a:off x="1015872" y="5618017"/>
            <a:ext cx="122974" cy="124310"/>
          </a:xfrm>
          <a:prstGeom prst="rect">
            <a:avLst/>
          </a:prstGeom>
        </p:spPr>
      </p:pic>
      <p:pic>
        <p:nvPicPr>
          <p:cNvPr id="9" name="object 9"/>
          <p:cNvPicPr/>
          <p:nvPr/>
        </p:nvPicPr>
        <p:blipFill>
          <a:blip r:embed="rId3" cstate="print"/>
          <a:stretch>
            <a:fillRect/>
          </a:stretch>
        </p:blipFill>
        <p:spPr>
          <a:xfrm>
            <a:off x="1015872" y="5874658"/>
            <a:ext cx="122974" cy="124310"/>
          </a:xfrm>
          <a:prstGeom prst="rect">
            <a:avLst/>
          </a:prstGeom>
        </p:spPr>
      </p:pic>
      <p:pic>
        <p:nvPicPr>
          <p:cNvPr id="10" name="object 10"/>
          <p:cNvPicPr/>
          <p:nvPr/>
        </p:nvPicPr>
        <p:blipFill>
          <a:blip r:embed="rId3" cstate="print"/>
          <a:stretch>
            <a:fillRect/>
          </a:stretch>
        </p:blipFill>
        <p:spPr>
          <a:xfrm>
            <a:off x="1015872" y="6120606"/>
            <a:ext cx="100251" cy="109607"/>
          </a:xfrm>
          <a:prstGeom prst="rect">
            <a:avLst/>
          </a:prstGeom>
        </p:spPr>
      </p:pic>
      <p:sp>
        <p:nvSpPr>
          <p:cNvPr id="11" name="object 11"/>
          <p:cNvSpPr txBox="1"/>
          <p:nvPr/>
        </p:nvSpPr>
        <p:spPr>
          <a:xfrm>
            <a:off x="904483" y="2152519"/>
            <a:ext cx="4274575" cy="4349683"/>
          </a:xfrm>
          <a:prstGeom prst="rect">
            <a:avLst/>
          </a:prstGeom>
        </p:spPr>
        <p:txBody>
          <a:bodyPr vert="horz" wrap="square" lIns="0" tIns="59593" rIns="0" bIns="0" rtlCol="0">
            <a:spAutoFit/>
          </a:bodyPr>
          <a:lstStyle/>
          <a:p>
            <a:pPr marL="11139">
              <a:spcBef>
                <a:spcPts val="469"/>
              </a:spcBef>
            </a:pPr>
            <a:r>
              <a:rPr sz="1579" spc="-4" dirty="0">
                <a:latin typeface="Microsoft JhengHei"/>
                <a:cs typeface="Microsoft JhengHei"/>
              </a:rPr>
              <a:t>1989年12月由荷蘭人Guido</a:t>
            </a:r>
            <a:r>
              <a:rPr sz="1579" spc="-57" dirty="0">
                <a:latin typeface="Microsoft JhengHei"/>
                <a:cs typeface="Microsoft JhengHei"/>
              </a:rPr>
              <a:t> </a:t>
            </a:r>
            <a:r>
              <a:rPr sz="1579" spc="-13" dirty="0">
                <a:latin typeface="Microsoft JhengHei"/>
                <a:cs typeface="Microsoft JhengHei"/>
              </a:rPr>
              <a:t>van</a:t>
            </a:r>
            <a:r>
              <a:rPr sz="1579" spc="-4" dirty="0">
                <a:latin typeface="Microsoft JhengHei"/>
                <a:cs typeface="Microsoft JhengHei"/>
              </a:rPr>
              <a:t> </a:t>
            </a:r>
            <a:r>
              <a:rPr sz="1579" spc="-13" dirty="0">
                <a:latin typeface="Microsoft JhengHei"/>
                <a:cs typeface="Microsoft JhengHei"/>
              </a:rPr>
              <a:t>Rossum</a:t>
            </a:r>
            <a:r>
              <a:rPr sz="1579" spc="-4" dirty="0">
                <a:latin typeface="Microsoft JhengHei"/>
                <a:cs typeface="Microsoft JhengHei"/>
              </a:rPr>
              <a:t>公佈</a:t>
            </a:r>
            <a:endParaRPr sz="1579">
              <a:latin typeface="Microsoft JhengHei"/>
              <a:cs typeface="Microsoft JhengHei"/>
            </a:endParaRPr>
          </a:p>
          <a:p>
            <a:pPr marL="11139" marR="188251">
              <a:spcBef>
                <a:spcPts val="381"/>
              </a:spcBef>
            </a:pPr>
            <a:r>
              <a:rPr sz="1579" spc="-4" dirty="0">
                <a:latin typeface="Microsoft JhengHei"/>
                <a:cs typeface="Microsoft JhengHei"/>
              </a:rPr>
              <a:t>Py</a:t>
            </a:r>
            <a:r>
              <a:rPr sz="1579" spc="-9" dirty="0">
                <a:latin typeface="Microsoft JhengHei"/>
                <a:cs typeface="Microsoft JhengHei"/>
              </a:rPr>
              <a:t>t</a:t>
            </a:r>
            <a:r>
              <a:rPr sz="1579" dirty="0">
                <a:latin typeface="Microsoft JhengHei"/>
                <a:cs typeface="Microsoft JhengHei"/>
              </a:rPr>
              <a:t>hon命名來自Guido所摯愛的電視劇</a:t>
            </a:r>
            <a:r>
              <a:rPr sz="1579" spc="-4" dirty="0">
                <a:solidFill>
                  <a:srgbClr val="FF0000"/>
                </a:solidFill>
                <a:latin typeface="Microsoft JhengHei"/>
                <a:cs typeface="Microsoft JhengHei"/>
              </a:rPr>
              <a:t>M</a:t>
            </a:r>
            <a:r>
              <a:rPr sz="1579" dirty="0">
                <a:solidFill>
                  <a:srgbClr val="FF0000"/>
                </a:solidFill>
                <a:latin typeface="Microsoft JhengHei"/>
                <a:cs typeface="Microsoft JhengHei"/>
              </a:rPr>
              <a:t>o</a:t>
            </a:r>
            <a:r>
              <a:rPr sz="1579" spc="-4" dirty="0">
                <a:solidFill>
                  <a:srgbClr val="FF0000"/>
                </a:solidFill>
                <a:latin typeface="Microsoft JhengHei"/>
                <a:cs typeface="Microsoft JhengHei"/>
              </a:rPr>
              <a:t>n</a:t>
            </a:r>
            <a:r>
              <a:rPr sz="1579" spc="-9" dirty="0">
                <a:solidFill>
                  <a:srgbClr val="FF0000"/>
                </a:solidFill>
                <a:latin typeface="Microsoft JhengHei"/>
                <a:cs typeface="Microsoft JhengHei"/>
              </a:rPr>
              <a:t>t</a:t>
            </a:r>
            <a:r>
              <a:rPr sz="1579" dirty="0">
                <a:solidFill>
                  <a:srgbClr val="FF0000"/>
                </a:solidFill>
                <a:latin typeface="Microsoft JhengHei"/>
                <a:cs typeface="Microsoft JhengHei"/>
              </a:rPr>
              <a:t>y  </a:t>
            </a:r>
            <a:r>
              <a:rPr sz="1579" spc="-22" dirty="0">
                <a:solidFill>
                  <a:srgbClr val="FF0000"/>
                </a:solidFill>
                <a:latin typeface="Microsoft JhengHei"/>
                <a:cs typeface="Microsoft JhengHei"/>
              </a:rPr>
              <a:t>Python's</a:t>
            </a:r>
            <a:r>
              <a:rPr sz="1579" spc="13" dirty="0">
                <a:solidFill>
                  <a:srgbClr val="FF0000"/>
                </a:solidFill>
                <a:latin typeface="Microsoft JhengHei"/>
                <a:cs typeface="Microsoft JhengHei"/>
              </a:rPr>
              <a:t> </a:t>
            </a:r>
            <a:r>
              <a:rPr sz="1579" spc="-4" dirty="0">
                <a:solidFill>
                  <a:srgbClr val="FF0000"/>
                </a:solidFill>
                <a:latin typeface="Microsoft JhengHei"/>
                <a:cs typeface="Microsoft JhengHei"/>
              </a:rPr>
              <a:t>Flying</a:t>
            </a:r>
            <a:r>
              <a:rPr sz="1579" spc="-9" dirty="0">
                <a:solidFill>
                  <a:srgbClr val="FF0000"/>
                </a:solidFill>
                <a:latin typeface="Microsoft JhengHei"/>
                <a:cs typeface="Microsoft JhengHei"/>
              </a:rPr>
              <a:t> </a:t>
            </a:r>
            <a:r>
              <a:rPr sz="1579" spc="-4" dirty="0">
                <a:solidFill>
                  <a:srgbClr val="FF0000"/>
                </a:solidFill>
                <a:latin typeface="Microsoft JhengHei"/>
                <a:cs typeface="Microsoft JhengHei"/>
              </a:rPr>
              <a:t>Circus</a:t>
            </a:r>
            <a:endParaRPr sz="1579">
              <a:latin typeface="Microsoft JhengHei"/>
              <a:cs typeface="Microsoft JhengHei"/>
            </a:endParaRPr>
          </a:p>
          <a:p>
            <a:pPr marL="11139">
              <a:spcBef>
                <a:spcPts val="381"/>
              </a:spcBef>
            </a:pPr>
            <a:r>
              <a:rPr sz="1579" dirty="0">
                <a:latin typeface="Microsoft JhengHei"/>
                <a:cs typeface="Microsoft JhengHei"/>
              </a:rPr>
              <a:t>第一個公開發行版發行於1991年</a:t>
            </a:r>
            <a:endParaRPr sz="1579">
              <a:latin typeface="Microsoft JhengHei"/>
              <a:cs typeface="Microsoft JhengHei"/>
            </a:endParaRPr>
          </a:p>
          <a:p>
            <a:pPr marL="11139" marR="4456">
              <a:spcBef>
                <a:spcPts val="377"/>
              </a:spcBef>
            </a:pPr>
            <a:r>
              <a:rPr sz="1579" spc="-4" dirty="0">
                <a:latin typeface="Microsoft JhengHei"/>
                <a:cs typeface="Microsoft JhengHei"/>
              </a:rPr>
              <a:t>適用於各領域的</a:t>
            </a:r>
            <a:r>
              <a:rPr sz="1579" spc="-4" dirty="0">
                <a:solidFill>
                  <a:srgbClr val="FF0000"/>
                </a:solidFill>
                <a:latin typeface="Microsoft JhengHei"/>
                <a:cs typeface="Microsoft JhengHei"/>
              </a:rPr>
              <a:t>泛用程式語</a:t>
            </a:r>
            <a:r>
              <a:rPr sz="1579" dirty="0">
                <a:solidFill>
                  <a:srgbClr val="FF0000"/>
                </a:solidFill>
                <a:latin typeface="Microsoft JhengHei"/>
                <a:cs typeface="Microsoft JhengHei"/>
              </a:rPr>
              <a:t>言</a:t>
            </a:r>
            <a:r>
              <a:rPr sz="1579" spc="-4" dirty="0">
                <a:solidFill>
                  <a:srgbClr val="FF0000"/>
                </a:solidFill>
                <a:latin typeface="Microsoft JhengHei"/>
                <a:cs typeface="Microsoft JhengHei"/>
              </a:rPr>
              <a:t>(general-purpose </a:t>
            </a:r>
            <a:r>
              <a:rPr sz="1579" spc="-381" dirty="0">
                <a:solidFill>
                  <a:srgbClr val="FF0000"/>
                </a:solidFill>
                <a:latin typeface="Microsoft JhengHei"/>
                <a:cs typeface="Microsoft JhengHei"/>
              </a:rPr>
              <a:t> </a:t>
            </a:r>
            <a:r>
              <a:rPr sz="1579" spc="-4" dirty="0">
                <a:solidFill>
                  <a:srgbClr val="FF0000"/>
                </a:solidFill>
                <a:latin typeface="Microsoft JhengHei"/>
                <a:cs typeface="Microsoft JhengHei"/>
              </a:rPr>
              <a:t>programming</a:t>
            </a:r>
            <a:r>
              <a:rPr sz="1579" spc="-13" dirty="0">
                <a:solidFill>
                  <a:srgbClr val="FF0000"/>
                </a:solidFill>
                <a:latin typeface="Microsoft JhengHei"/>
                <a:cs typeface="Microsoft JhengHei"/>
              </a:rPr>
              <a:t> </a:t>
            </a:r>
            <a:r>
              <a:rPr sz="1579" spc="-4" dirty="0">
                <a:solidFill>
                  <a:srgbClr val="FF0000"/>
                </a:solidFill>
                <a:latin typeface="Microsoft JhengHei"/>
                <a:cs typeface="Microsoft JhengHei"/>
              </a:rPr>
              <a:t>language)</a:t>
            </a:r>
            <a:r>
              <a:rPr sz="1579" spc="-4" dirty="0">
                <a:latin typeface="Microsoft JhengHei"/>
                <a:cs typeface="Microsoft JhengHei"/>
              </a:rPr>
              <a:t>，</a:t>
            </a:r>
            <a:r>
              <a:rPr sz="1579" dirty="0">
                <a:latin typeface="Microsoft JhengHei"/>
                <a:cs typeface="Microsoft JhengHei"/>
              </a:rPr>
              <a:t>屬於</a:t>
            </a:r>
            <a:r>
              <a:rPr sz="1579" dirty="0">
                <a:solidFill>
                  <a:srgbClr val="FF0000"/>
                </a:solidFill>
                <a:latin typeface="Microsoft JhengHei"/>
                <a:cs typeface="Microsoft JhengHei"/>
              </a:rPr>
              <a:t>直譯式 </a:t>
            </a:r>
            <a:r>
              <a:rPr sz="1579" spc="-9" dirty="0">
                <a:solidFill>
                  <a:srgbClr val="FF0000"/>
                </a:solidFill>
                <a:latin typeface="Microsoft JhengHei"/>
                <a:cs typeface="Microsoft JhengHei"/>
              </a:rPr>
              <a:t>(interpreter)</a:t>
            </a:r>
            <a:r>
              <a:rPr sz="1579" dirty="0">
                <a:latin typeface="Microsoft JhengHei"/>
                <a:cs typeface="Microsoft JhengHei"/>
              </a:rPr>
              <a:t>的</a:t>
            </a:r>
            <a:r>
              <a:rPr sz="1579" dirty="0">
                <a:solidFill>
                  <a:srgbClr val="FF0000"/>
                </a:solidFill>
                <a:latin typeface="Microsoft JhengHei"/>
                <a:cs typeface="Microsoft JhengHei"/>
              </a:rPr>
              <a:t>動態程式語言(dynamic </a:t>
            </a:r>
            <a:r>
              <a:rPr sz="1579" spc="4" dirty="0">
                <a:solidFill>
                  <a:srgbClr val="FF0000"/>
                </a:solidFill>
                <a:latin typeface="Microsoft JhengHei"/>
                <a:cs typeface="Microsoft JhengHei"/>
              </a:rPr>
              <a:t> </a:t>
            </a:r>
            <a:r>
              <a:rPr sz="1579" spc="-4" dirty="0">
                <a:solidFill>
                  <a:srgbClr val="FF0000"/>
                </a:solidFill>
                <a:latin typeface="Microsoft JhengHei"/>
                <a:cs typeface="Microsoft JhengHei"/>
              </a:rPr>
              <a:t>programming</a:t>
            </a:r>
            <a:r>
              <a:rPr sz="1579" spc="-13" dirty="0">
                <a:solidFill>
                  <a:srgbClr val="FF0000"/>
                </a:solidFill>
                <a:latin typeface="Microsoft JhengHei"/>
                <a:cs typeface="Microsoft JhengHei"/>
              </a:rPr>
              <a:t> </a:t>
            </a:r>
            <a:r>
              <a:rPr sz="1579" spc="-4" dirty="0">
                <a:solidFill>
                  <a:srgbClr val="FF0000"/>
                </a:solidFill>
                <a:latin typeface="Microsoft JhengHei"/>
                <a:cs typeface="Microsoft JhengHei"/>
              </a:rPr>
              <a:t>language)</a:t>
            </a:r>
            <a:endParaRPr sz="1579">
              <a:latin typeface="Microsoft JhengHei"/>
              <a:cs typeface="Microsoft JhengHei"/>
            </a:endParaRPr>
          </a:p>
          <a:p>
            <a:pPr marL="11139" marR="40658">
              <a:spcBef>
                <a:spcPts val="381"/>
              </a:spcBef>
            </a:pPr>
            <a:r>
              <a:rPr sz="1579" dirty="0">
                <a:latin typeface="Microsoft JhengHei"/>
                <a:cs typeface="Microsoft JhengHei"/>
              </a:rPr>
              <a:t>2008年12月</a:t>
            </a:r>
            <a:r>
              <a:rPr sz="1579" spc="-13" dirty="0">
                <a:latin typeface="Microsoft JhengHei"/>
                <a:cs typeface="Microsoft JhengHei"/>
              </a:rPr>
              <a:t>3</a:t>
            </a:r>
            <a:r>
              <a:rPr sz="1579" dirty="0">
                <a:latin typeface="Microsoft JhengHei"/>
                <a:cs typeface="Microsoft JhengHei"/>
              </a:rPr>
              <a:t>日</a:t>
            </a:r>
            <a:r>
              <a:rPr sz="1579" spc="-4" dirty="0">
                <a:latin typeface="Microsoft JhengHei"/>
                <a:cs typeface="Microsoft JhengHei"/>
              </a:rPr>
              <a:t>Python</a:t>
            </a:r>
            <a:r>
              <a:rPr sz="1579" spc="-79" dirty="0">
                <a:latin typeface="Microsoft JhengHei"/>
                <a:cs typeface="Microsoft JhengHei"/>
              </a:rPr>
              <a:t> </a:t>
            </a:r>
            <a:r>
              <a:rPr sz="1579" dirty="0">
                <a:latin typeface="Microsoft JhengHei"/>
                <a:cs typeface="Microsoft JhengHei"/>
              </a:rPr>
              <a:t>3.0釋出，由於採用</a:t>
            </a:r>
            <a:r>
              <a:rPr sz="1579" spc="-13" dirty="0">
                <a:latin typeface="Microsoft JhengHei"/>
                <a:cs typeface="Microsoft JhengHei"/>
              </a:rPr>
              <a:t>了</a:t>
            </a:r>
            <a:r>
              <a:rPr sz="1579" dirty="0">
                <a:solidFill>
                  <a:srgbClr val="FF0000"/>
                </a:solidFill>
                <a:latin typeface="Microsoft JhengHei"/>
                <a:cs typeface="Microsoft JhengHei"/>
              </a:rPr>
              <a:t>破 壞向後相容性</a:t>
            </a:r>
            <a:r>
              <a:rPr sz="1579" spc="-4" dirty="0">
                <a:solidFill>
                  <a:srgbClr val="FF0000"/>
                </a:solidFill>
                <a:latin typeface="Microsoft JhengHei"/>
                <a:cs typeface="Microsoft JhengHei"/>
              </a:rPr>
              <a:t>(Backward</a:t>
            </a:r>
            <a:r>
              <a:rPr sz="1579" spc="-22" dirty="0">
                <a:solidFill>
                  <a:srgbClr val="FF0000"/>
                </a:solidFill>
                <a:latin typeface="Microsoft JhengHei"/>
                <a:cs typeface="Microsoft JhengHei"/>
              </a:rPr>
              <a:t> </a:t>
            </a:r>
            <a:r>
              <a:rPr sz="1579" spc="-4" dirty="0">
                <a:solidFill>
                  <a:srgbClr val="FF0000"/>
                </a:solidFill>
                <a:latin typeface="Microsoft JhengHei"/>
                <a:cs typeface="Microsoft JhengHei"/>
              </a:rPr>
              <a:t>compatibility)</a:t>
            </a:r>
            <a:r>
              <a:rPr sz="1579" dirty="0">
                <a:latin typeface="Microsoft JhengHei"/>
                <a:cs typeface="Microsoft JhengHei"/>
              </a:rPr>
              <a:t>的方式</a:t>
            </a:r>
            <a:endParaRPr sz="1579">
              <a:latin typeface="Microsoft JhengHei"/>
              <a:cs typeface="Microsoft JhengHei"/>
            </a:endParaRPr>
          </a:p>
          <a:p>
            <a:pPr marL="11139" marR="64050" algn="just"/>
            <a:r>
              <a:rPr sz="1579" dirty="0">
                <a:latin typeface="Microsoft JhengHei"/>
                <a:cs typeface="Microsoft JhengHei"/>
              </a:rPr>
              <a:t>，導致許多基於</a:t>
            </a:r>
            <a:r>
              <a:rPr sz="1579" spc="-4" dirty="0">
                <a:latin typeface="Microsoft JhengHei"/>
                <a:cs typeface="Microsoft JhengHei"/>
              </a:rPr>
              <a:t>Python</a:t>
            </a:r>
            <a:r>
              <a:rPr sz="1579" spc="-44" dirty="0">
                <a:latin typeface="Microsoft JhengHei"/>
                <a:cs typeface="Microsoft JhengHei"/>
              </a:rPr>
              <a:t> </a:t>
            </a:r>
            <a:r>
              <a:rPr sz="1579" spc="-4" dirty="0">
                <a:latin typeface="Microsoft JhengHei"/>
                <a:cs typeface="Microsoft JhengHei"/>
              </a:rPr>
              <a:t>2.x</a:t>
            </a:r>
            <a:r>
              <a:rPr sz="1579" dirty="0">
                <a:latin typeface="Microsoft JhengHei"/>
                <a:cs typeface="Microsoft JhengHei"/>
              </a:rPr>
              <a:t>的程式，無法直接在 </a:t>
            </a:r>
            <a:r>
              <a:rPr sz="1579" spc="-4" dirty="0">
                <a:latin typeface="Microsoft JhengHei"/>
                <a:cs typeface="Microsoft JhengHei"/>
              </a:rPr>
              <a:t>Python</a:t>
            </a:r>
            <a:r>
              <a:rPr sz="1579" spc="-48" dirty="0">
                <a:latin typeface="Microsoft JhengHei"/>
                <a:cs typeface="Microsoft JhengHei"/>
              </a:rPr>
              <a:t> </a:t>
            </a:r>
            <a:r>
              <a:rPr sz="1579" dirty="0">
                <a:latin typeface="Microsoft JhengHei"/>
                <a:cs typeface="Microsoft JhengHei"/>
              </a:rPr>
              <a:t>3.x的環境中運行。目前有兩個不相容的 版本代號在持續更新中</a:t>
            </a:r>
            <a:endParaRPr sz="1579">
              <a:latin typeface="Microsoft JhengHei"/>
              <a:cs typeface="Microsoft JhengHei"/>
            </a:endParaRPr>
          </a:p>
          <a:p>
            <a:pPr marL="362579">
              <a:spcBef>
                <a:spcPts val="333"/>
              </a:spcBef>
            </a:pPr>
            <a:r>
              <a:rPr sz="1403" spc="-4" dirty="0">
                <a:latin typeface="Microsoft JhengHei"/>
                <a:cs typeface="Microsoft JhengHei"/>
              </a:rPr>
              <a:t>Python</a:t>
            </a:r>
            <a:r>
              <a:rPr sz="1403" spc="-66" dirty="0">
                <a:latin typeface="Microsoft JhengHei"/>
                <a:cs typeface="Microsoft JhengHei"/>
              </a:rPr>
              <a:t> </a:t>
            </a:r>
            <a:r>
              <a:rPr sz="1403" spc="-4" dirty="0">
                <a:latin typeface="Microsoft JhengHei"/>
                <a:cs typeface="Microsoft JhengHei"/>
              </a:rPr>
              <a:t>2.7.X</a:t>
            </a:r>
            <a:endParaRPr sz="1403">
              <a:latin typeface="Microsoft JhengHei"/>
              <a:cs typeface="Microsoft JhengHei"/>
            </a:endParaRPr>
          </a:p>
          <a:p>
            <a:pPr marL="362579">
              <a:spcBef>
                <a:spcPts val="342"/>
              </a:spcBef>
            </a:pPr>
            <a:r>
              <a:rPr sz="1403" spc="-9" dirty="0">
                <a:latin typeface="Microsoft JhengHei"/>
                <a:cs typeface="Microsoft JhengHei"/>
              </a:rPr>
              <a:t>Python</a:t>
            </a:r>
            <a:r>
              <a:rPr sz="1403" spc="-48" dirty="0">
                <a:latin typeface="Microsoft JhengHei"/>
                <a:cs typeface="Microsoft JhengHei"/>
              </a:rPr>
              <a:t> </a:t>
            </a:r>
            <a:r>
              <a:rPr sz="1403" spc="-4" dirty="0">
                <a:latin typeface="Microsoft JhengHei"/>
                <a:cs typeface="Microsoft JhengHei"/>
              </a:rPr>
              <a:t>3.7.X</a:t>
            </a:r>
            <a:endParaRPr sz="1403">
              <a:latin typeface="Microsoft JhengHei"/>
              <a:cs typeface="Microsoft JhengHei"/>
            </a:endParaRPr>
          </a:p>
          <a:p>
            <a:pPr marL="362579" marR="202733">
              <a:spcBef>
                <a:spcPts val="298"/>
              </a:spcBef>
            </a:pPr>
            <a:r>
              <a:rPr sz="1228" spc="-4" dirty="0">
                <a:latin typeface="Microsoft JhengHei"/>
                <a:cs typeface="Microsoft JhengHei"/>
              </a:rPr>
              <a:t>Python2.0</a:t>
            </a:r>
            <a:r>
              <a:rPr sz="1228" dirty="0">
                <a:latin typeface="Microsoft JhengHei"/>
                <a:cs typeface="Microsoft JhengHei"/>
              </a:rPr>
              <a:t>只到</a:t>
            </a:r>
            <a:r>
              <a:rPr sz="1228" spc="-4" dirty="0">
                <a:latin typeface="Microsoft JhengHei"/>
                <a:cs typeface="Microsoft JhengHei"/>
              </a:rPr>
              <a:t>Python</a:t>
            </a:r>
            <a:r>
              <a:rPr sz="1228" dirty="0">
                <a:latin typeface="Microsoft JhengHei"/>
                <a:cs typeface="Microsoft JhengHei"/>
              </a:rPr>
              <a:t> 2.7，未來所有新功能</a:t>
            </a:r>
            <a:r>
              <a:rPr sz="1228" spc="-13" dirty="0">
                <a:latin typeface="Microsoft JhengHei"/>
                <a:cs typeface="Microsoft JhengHei"/>
              </a:rPr>
              <a:t>都</a:t>
            </a:r>
            <a:r>
              <a:rPr sz="1228" dirty="0">
                <a:latin typeface="Microsoft JhengHei"/>
                <a:cs typeface="Microsoft JhengHei"/>
              </a:rPr>
              <a:t>加入到 </a:t>
            </a:r>
            <a:r>
              <a:rPr sz="1228" spc="-4" dirty="0">
                <a:latin typeface="Microsoft JhengHei"/>
                <a:cs typeface="Microsoft JhengHei"/>
              </a:rPr>
              <a:t>Python</a:t>
            </a:r>
            <a:r>
              <a:rPr sz="1228" spc="-9" dirty="0">
                <a:latin typeface="Microsoft JhengHei"/>
                <a:cs typeface="Microsoft JhengHei"/>
              </a:rPr>
              <a:t> </a:t>
            </a:r>
            <a:r>
              <a:rPr sz="1228" dirty="0">
                <a:latin typeface="Microsoft JhengHei"/>
                <a:cs typeface="Microsoft JhengHei"/>
              </a:rPr>
              <a:t>3.0以後的版本</a:t>
            </a:r>
            <a:endParaRPr sz="1228">
              <a:latin typeface="Microsoft JhengHei"/>
              <a:cs typeface="Microsoft JhengHei"/>
            </a:endParaRPr>
          </a:p>
        </p:txBody>
      </p:sp>
      <p:grpSp>
        <p:nvGrpSpPr>
          <p:cNvPr id="12" name="object 12"/>
          <p:cNvGrpSpPr/>
          <p:nvPr/>
        </p:nvGrpSpPr>
        <p:grpSpPr>
          <a:xfrm>
            <a:off x="5453634" y="1464967"/>
            <a:ext cx="4575884" cy="5165135"/>
            <a:chOff x="6217920" y="787908"/>
            <a:chExt cx="5217160" cy="5888990"/>
          </a:xfrm>
        </p:grpSpPr>
        <p:pic>
          <p:nvPicPr>
            <p:cNvPr id="13" name="object 13"/>
            <p:cNvPicPr/>
            <p:nvPr/>
          </p:nvPicPr>
          <p:blipFill>
            <a:blip r:embed="rId4" cstate="print"/>
            <a:stretch>
              <a:fillRect/>
            </a:stretch>
          </p:blipFill>
          <p:spPr>
            <a:xfrm>
              <a:off x="6217920" y="1711452"/>
              <a:ext cx="2429255" cy="3215640"/>
            </a:xfrm>
            <a:prstGeom prst="rect">
              <a:avLst/>
            </a:prstGeom>
          </p:spPr>
        </p:pic>
        <p:pic>
          <p:nvPicPr>
            <p:cNvPr id="14" name="object 14"/>
            <p:cNvPicPr/>
            <p:nvPr/>
          </p:nvPicPr>
          <p:blipFill>
            <a:blip r:embed="rId4" cstate="print"/>
            <a:stretch>
              <a:fillRect/>
            </a:stretch>
          </p:blipFill>
          <p:spPr>
            <a:xfrm>
              <a:off x="8851392" y="3461003"/>
              <a:ext cx="2429255" cy="3215639"/>
            </a:xfrm>
            <a:prstGeom prst="rect">
              <a:avLst/>
            </a:prstGeom>
          </p:spPr>
        </p:pic>
        <p:pic>
          <p:nvPicPr>
            <p:cNvPr id="15" name="object 15"/>
            <p:cNvPicPr/>
            <p:nvPr/>
          </p:nvPicPr>
          <p:blipFill>
            <a:blip r:embed="rId5" cstate="print"/>
            <a:stretch>
              <a:fillRect/>
            </a:stretch>
          </p:blipFill>
          <p:spPr>
            <a:xfrm>
              <a:off x="8665641" y="3578491"/>
              <a:ext cx="2768930" cy="2925711"/>
            </a:xfrm>
            <a:prstGeom prst="rect">
              <a:avLst/>
            </a:prstGeom>
          </p:spPr>
        </p:pic>
        <p:pic>
          <p:nvPicPr>
            <p:cNvPr id="16" name="object 16"/>
            <p:cNvPicPr/>
            <p:nvPr/>
          </p:nvPicPr>
          <p:blipFill>
            <a:blip r:embed="rId6" cstate="print"/>
            <a:stretch>
              <a:fillRect/>
            </a:stretch>
          </p:blipFill>
          <p:spPr>
            <a:xfrm>
              <a:off x="8555736" y="787908"/>
              <a:ext cx="2755392" cy="2755392"/>
            </a:xfrm>
            <a:prstGeom prst="rect">
              <a:avLst/>
            </a:prstGeom>
          </p:spPr>
        </p:pic>
      </p:grpSp>
      <p:sp>
        <p:nvSpPr>
          <p:cNvPr id="17" name="object 17"/>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32</a:t>
            </a:fld>
            <a:endParaRPr sz="1053">
              <a:latin typeface="Microsoft Sans Serif"/>
              <a:cs typeface="Microsoft Sans Serif"/>
            </a:endParaRPr>
          </a:p>
        </p:txBody>
      </p:sp>
    </p:spTree>
    <p:extLst>
      <p:ext uri="{BB962C8B-B14F-4D97-AF65-F5344CB8AC3E}">
        <p14:creationId xmlns:p14="http://schemas.microsoft.com/office/powerpoint/2010/main" val="4024866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2599" y="1196408"/>
            <a:ext cx="5148983" cy="496558"/>
          </a:xfrm>
          <a:prstGeom prst="rect">
            <a:avLst/>
          </a:prstGeom>
        </p:spPr>
        <p:txBody>
          <a:bodyPr vert="horz" wrap="square" lIns="0" tIns="11696" rIns="0" bIns="0" rtlCol="0">
            <a:spAutoFit/>
          </a:bodyPr>
          <a:lstStyle/>
          <a:p>
            <a:pPr marL="11139">
              <a:spcBef>
                <a:spcPts val="92"/>
              </a:spcBef>
            </a:pPr>
            <a:r>
              <a:rPr dirty="0"/>
              <a:t>Python模組的存放位置</a:t>
            </a:r>
          </a:p>
        </p:txBody>
      </p:sp>
      <p:pic>
        <p:nvPicPr>
          <p:cNvPr id="3" name="object 3"/>
          <p:cNvPicPr/>
          <p:nvPr/>
        </p:nvPicPr>
        <p:blipFill>
          <a:blip r:embed="rId2" cstate="print"/>
          <a:stretch>
            <a:fillRect/>
          </a:stretch>
        </p:blipFill>
        <p:spPr>
          <a:xfrm>
            <a:off x="614871" y="2283011"/>
            <a:ext cx="211194" cy="217878"/>
          </a:xfrm>
          <a:prstGeom prst="rect">
            <a:avLst/>
          </a:prstGeom>
        </p:spPr>
      </p:pic>
      <p:pic>
        <p:nvPicPr>
          <p:cNvPr id="4" name="object 4"/>
          <p:cNvPicPr/>
          <p:nvPr/>
        </p:nvPicPr>
        <p:blipFill>
          <a:blip r:embed="rId3" cstate="print"/>
          <a:stretch>
            <a:fillRect/>
          </a:stretch>
        </p:blipFill>
        <p:spPr>
          <a:xfrm>
            <a:off x="1015873" y="2712085"/>
            <a:ext cx="177777" cy="187135"/>
          </a:xfrm>
          <a:prstGeom prst="rect">
            <a:avLst/>
          </a:prstGeom>
        </p:spPr>
      </p:pic>
      <p:pic>
        <p:nvPicPr>
          <p:cNvPr id="5" name="object 5"/>
          <p:cNvPicPr/>
          <p:nvPr/>
        </p:nvPicPr>
        <p:blipFill>
          <a:blip r:embed="rId2" cstate="print"/>
          <a:stretch>
            <a:fillRect/>
          </a:stretch>
        </p:blipFill>
        <p:spPr>
          <a:xfrm>
            <a:off x="614871" y="3117098"/>
            <a:ext cx="211194" cy="217878"/>
          </a:xfrm>
          <a:prstGeom prst="rect">
            <a:avLst/>
          </a:prstGeom>
        </p:spPr>
      </p:pic>
      <p:pic>
        <p:nvPicPr>
          <p:cNvPr id="6" name="object 6"/>
          <p:cNvPicPr/>
          <p:nvPr/>
        </p:nvPicPr>
        <p:blipFill>
          <a:blip r:embed="rId3" cstate="print"/>
          <a:stretch>
            <a:fillRect/>
          </a:stretch>
        </p:blipFill>
        <p:spPr>
          <a:xfrm>
            <a:off x="1015873" y="3546170"/>
            <a:ext cx="177777" cy="187135"/>
          </a:xfrm>
          <a:prstGeom prst="rect">
            <a:avLst/>
          </a:prstGeom>
        </p:spPr>
      </p:pic>
      <p:sp>
        <p:nvSpPr>
          <p:cNvPr id="7" name="object 7"/>
          <p:cNvSpPr txBox="1"/>
          <p:nvPr/>
        </p:nvSpPr>
        <p:spPr>
          <a:xfrm>
            <a:off x="904482" y="2120649"/>
            <a:ext cx="3467558" cy="1697197"/>
          </a:xfrm>
          <a:prstGeom prst="rect">
            <a:avLst/>
          </a:prstGeom>
        </p:spPr>
        <p:txBody>
          <a:bodyPr vert="horz" wrap="square" lIns="0" tIns="87441" rIns="0" bIns="0" rtlCol="0">
            <a:spAutoFit/>
          </a:bodyPr>
          <a:lstStyle/>
          <a:p>
            <a:pPr marL="11139">
              <a:spcBef>
                <a:spcPts val="689"/>
              </a:spcBef>
            </a:pPr>
            <a:r>
              <a:rPr sz="2456" spc="-4" dirty="0">
                <a:latin typeface="Microsoft JhengHei"/>
                <a:cs typeface="Microsoft JhengHei"/>
              </a:rPr>
              <a:t>Window</a:t>
            </a:r>
            <a:endParaRPr sz="2456">
              <a:latin typeface="Microsoft JhengHei"/>
              <a:cs typeface="Microsoft JhengHei"/>
            </a:endParaRPr>
          </a:p>
          <a:p>
            <a:pPr marL="362579">
              <a:spcBef>
                <a:spcPts val="517"/>
              </a:spcBef>
            </a:pPr>
            <a:r>
              <a:rPr sz="2105" spc="-4" dirty="0">
                <a:latin typeface="Microsoft JhengHei"/>
                <a:cs typeface="Microsoft JhengHei"/>
              </a:rPr>
              <a:t>/</a:t>
            </a:r>
            <a:r>
              <a:rPr sz="2105" dirty="0">
                <a:latin typeface="Microsoft JhengHei"/>
                <a:cs typeface="Microsoft JhengHei"/>
              </a:rPr>
              <a:t>安裝</a:t>
            </a:r>
            <a:r>
              <a:rPr sz="2105" spc="-4" dirty="0">
                <a:latin typeface="Microsoft JhengHei"/>
                <a:cs typeface="Microsoft JhengHei"/>
              </a:rPr>
              <a:t>P</a:t>
            </a:r>
            <a:r>
              <a:rPr sz="2105" spc="4" dirty="0">
                <a:latin typeface="Microsoft JhengHei"/>
                <a:cs typeface="Microsoft JhengHei"/>
              </a:rPr>
              <a:t>y</a:t>
            </a:r>
            <a:r>
              <a:rPr sz="2105" dirty="0">
                <a:latin typeface="Microsoft JhengHei"/>
                <a:cs typeface="Microsoft JhengHei"/>
              </a:rPr>
              <a:t>t</a:t>
            </a:r>
            <a:r>
              <a:rPr sz="2105" spc="4" dirty="0">
                <a:latin typeface="Microsoft JhengHei"/>
                <a:cs typeface="Microsoft JhengHei"/>
              </a:rPr>
              <a:t>h</a:t>
            </a:r>
            <a:r>
              <a:rPr sz="2105" dirty="0">
                <a:latin typeface="Microsoft JhengHei"/>
                <a:cs typeface="Microsoft JhengHei"/>
              </a:rPr>
              <a:t>o</a:t>
            </a:r>
            <a:r>
              <a:rPr sz="2105" spc="4" dirty="0">
                <a:latin typeface="Microsoft JhengHei"/>
                <a:cs typeface="Microsoft JhengHei"/>
              </a:rPr>
              <a:t>n</a:t>
            </a:r>
            <a:r>
              <a:rPr sz="2105" dirty="0">
                <a:latin typeface="Microsoft JhengHei"/>
                <a:cs typeface="Microsoft JhengHei"/>
              </a:rPr>
              <a:t>的資料夾/Lib</a:t>
            </a:r>
            <a:endParaRPr sz="2105">
              <a:latin typeface="Microsoft JhengHei"/>
              <a:cs typeface="Microsoft JhengHei"/>
            </a:endParaRPr>
          </a:p>
          <a:p>
            <a:pPr marL="11139">
              <a:spcBef>
                <a:spcPts val="579"/>
              </a:spcBef>
            </a:pPr>
            <a:r>
              <a:rPr sz="2456" spc="-9" dirty="0">
                <a:latin typeface="Microsoft JhengHei"/>
                <a:cs typeface="Microsoft JhengHei"/>
              </a:rPr>
              <a:t>Linux</a:t>
            </a:r>
            <a:endParaRPr sz="2456">
              <a:latin typeface="Microsoft JhengHei"/>
              <a:cs typeface="Microsoft JhengHei"/>
            </a:endParaRPr>
          </a:p>
          <a:p>
            <a:pPr marL="362579">
              <a:spcBef>
                <a:spcPts val="517"/>
              </a:spcBef>
            </a:pPr>
            <a:r>
              <a:rPr sz="2105" spc="-4" dirty="0">
                <a:latin typeface="Microsoft JhengHei"/>
                <a:cs typeface="Microsoft JhengHei"/>
              </a:rPr>
              <a:t>/usr/lib/python2.x</a:t>
            </a:r>
            <a:endParaRPr sz="2105">
              <a:latin typeface="Microsoft JhengHei"/>
              <a:cs typeface="Microsoft JhengHei"/>
            </a:endParaRPr>
          </a:p>
        </p:txBody>
      </p:sp>
      <p:pic>
        <p:nvPicPr>
          <p:cNvPr id="8" name="object 8"/>
          <p:cNvPicPr/>
          <p:nvPr/>
        </p:nvPicPr>
        <p:blipFill>
          <a:blip r:embed="rId4" cstate="print"/>
          <a:stretch>
            <a:fillRect/>
          </a:stretch>
        </p:blipFill>
        <p:spPr>
          <a:xfrm>
            <a:off x="5436257" y="2177415"/>
            <a:ext cx="4722473" cy="3969925"/>
          </a:xfrm>
          <a:prstGeom prst="rect">
            <a:avLst/>
          </a:prstGeom>
        </p:spPr>
      </p:pic>
      <p:sp>
        <p:nvSpPr>
          <p:cNvPr id="9" name="object 9"/>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33</a:t>
            </a:fld>
            <a:endParaRPr sz="1053">
              <a:latin typeface="Microsoft Sans Serif"/>
              <a:cs typeface="Microsoft Sans Serif"/>
            </a:endParaRPr>
          </a:p>
        </p:txBody>
      </p:sp>
    </p:spTree>
    <p:extLst>
      <p:ext uri="{BB962C8B-B14F-4D97-AF65-F5344CB8AC3E}">
        <p14:creationId xmlns:p14="http://schemas.microsoft.com/office/powerpoint/2010/main" val="169218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7986" y="1196408"/>
            <a:ext cx="5639655" cy="496558"/>
          </a:xfrm>
          <a:prstGeom prst="rect">
            <a:avLst/>
          </a:prstGeom>
        </p:spPr>
        <p:txBody>
          <a:bodyPr vert="horz" wrap="square" lIns="0" tIns="11696" rIns="0" bIns="0" rtlCol="0">
            <a:spAutoFit/>
          </a:bodyPr>
          <a:lstStyle/>
          <a:p>
            <a:pPr marL="11139">
              <a:spcBef>
                <a:spcPts val="92"/>
              </a:spcBef>
            </a:pPr>
            <a:r>
              <a:rPr dirty="0"/>
              <a:t>Python程式設計基本概念</a:t>
            </a:r>
          </a:p>
        </p:txBody>
      </p:sp>
      <p:pic>
        <p:nvPicPr>
          <p:cNvPr id="3" name="object 3"/>
          <p:cNvPicPr/>
          <p:nvPr/>
        </p:nvPicPr>
        <p:blipFill>
          <a:blip r:embed="rId2" cstate="print"/>
          <a:stretch>
            <a:fillRect/>
          </a:stretch>
        </p:blipFill>
        <p:spPr>
          <a:xfrm>
            <a:off x="614870" y="2260289"/>
            <a:ext cx="133668" cy="140351"/>
          </a:xfrm>
          <a:prstGeom prst="rect">
            <a:avLst/>
          </a:prstGeom>
        </p:spPr>
      </p:pic>
      <p:pic>
        <p:nvPicPr>
          <p:cNvPr id="4" name="object 4"/>
          <p:cNvPicPr/>
          <p:nvPr/>
        </p:nvPicPr>
        <p:blipFill>
          <a:blip r:embed="rId3" cstate="print"/>
          <a:stretch>
            <a:fillRect/>
          </a:stretch>
        </p:blipFill>
        <p:spPr>
          <a:xfrm>
            <a:off x="1015872" y="2549011"/>
            <a:ext cx="133668" cy="140351"/>
          </a:xfrm>
          <a:prstGeom prst="rect">
            <a:avLst/>
          </a:prstGeom>
        </p:spPr>
      </p:pic>
      <p:pic>
        <p:nvPicPr>
          <p:cNvPr id="5" name="object 5"/>
          <p:cNvPicPr/>
          <p:nvPr/>
        </p:nvPicPr>
        <p:blipFill>
          <a:blip r:embed="rId2" cstate="print"/>
          <a:stretch>
            <a:fillRect/>
          </a:stretch>
        </p:blipFill>
        <p:spPr>
          <a:xfrm>
            <a:off x="614870" y="2837732"/>
            <a:ext cx="133668" cy="140351"/>
          </a:xfrm>
          <a:prstGeom prst="rect">
            <a:avLst/>
          </a:prstGeom>
        </p:spPr>
      </p:pic>
      <p:pic>
        <p:nvPicPr>
          <p:cNvPr id="6" name="object 6"/>
          <p:cNvPicPr/>
          <p:nvPr/>
        </p:nvPicPr>
        <p:blipFill>
          <a:blip r:embed="rId3" cstate="print"/>
          <a:stretch>
            <a:fillRect/>
          </a:stretch>
        </p:blipFill>
        <p:spPr>
          <a:xfrm>
            <a:off x="1015872" y="3126453"/>
            <a:ext cx="133668" cy="140351"/>
          </a:xfrm>
          <a:prstGeom prst="rect">
            <a:avLst/>
          </a:prstGeom>
        </p:spPr>
      </p:pic>
      <p:pic>
        <p:nvPicPr>
          <p:cNvPr id="7" name="object 7"/>
          <p:cNvPicPr/>
          <p:nvPr/>
        </p:nvPicPr>
        <p:blipFill>
          <a:blip r:embed="rId2" cstate="print"/>
          <a:stretch>
            <a:fillRect/>
          </a:stretch>
        </p:blipFill>
        <p:spPr>
          <a:xfrm>
            <a:off x="614870" y="3655777"/>
            <a:ext cx="133668" cy="140351"/>
          </a:xfrm>
          <a:prstGeom prst="rect">
            <a:avLst/>
          </a:prstGeom>
        </p:spPr>
      </p:pic>
      <p:pic>
        <p:nvPicPr>
          <p:cNvPr id="8" name="object 8"/>
          <p:cNvPicPr/>
          <p:nvPr/>
        </p:nvPicPr>
        <p:blipFill>
          <a:blip r:embed="rId2" cstate="print"/>
          <a:stretch>
            <a:fillRect/>
          </a:stretch>
        </p:blipFill>
        <p:spPr>
          <a:xfrm>
            <a:off x="614870" y="4185100"/>
            <a:ext cx="133668" cy="140350"/>
          </a:xfrm>
          <a:prstGeom prst="rect">
            <a:avLst/>
          </a:prstGeom>
        </p:spPr>
      </p:pic>
      <p:pic>
        <p:nvPicPr>
          <p:cNvPr id="9" name="object 9"/>
          <p:cNvPicPr/>
          <p:nvPr/>
        </p:nvPicPr>
        <p:blipFill>
          <a:blip r:embed="rId2" cstate="print"/>
          <a:stretch>
            <a:fillRect/>
          </a:stretch>
        </p:blipFill>
        <p:spPr>
          <a:xfrm>
            <a:off x="614870" y="4473823"/>
            <a:ext cx="133668" cy="140350"/>
          </a:xfrm>
          <a:prstGeom prst="rect">
            <a:avLst/>
          </a:prstGeom>
        </p:spPr>
      </p:pic>
      <p:pic>
        <p:nvPicPr>
          <p:cNvPr id="10" name="object 10"/>
          <p:cNvPicPr/>
          <p:nvPr/>
        </p:nvPicPr>
        <p:blipFill>
          <a:blip r:embed="rId2" cstate="print"/>
          <a:stretch>
            <a:fillRect/>
          </a:stretch>
        </p:blipFill>
        <p:spPr>
          <a:xfrm>
            <a:off x="614870" y="4762544"/>
            <a:ext cx="133668" cy="140350"/>
          </a:xfrm>
          <a:prstGeom prst="rect">
            <a:avLst/>
          </a:prstGeom>
        </p:spPr>
      </p:pic>
      <p:pic>
        <p:nvPicPr>
          <p:cNvPr id="11" name="object 11"/>
          <p:cNvPicPr/>
          <p:nvPr/>
        </p:nvPicPr>
        <p:blipFill>
          <a:blip r:embed="rId2" cstate="print"/>
          <a:stretch>
            <a:fillRect/>
          </a:stretch>
        </p:blipFill>
        <p:spPr>
          <a:xfrm>
            <a:off x="614870" y="5051267"/>
            <a:ext cx="133668" cy="140350"/>
          </a:xfrm>
          <a:prstGeom prst="rect">
            <a:avLst/>
          </a:prstGeom>
        </p:spPr>
      </p:pic>
      <p:pic>
        <p:nvPicPr>
          <p:cNvPr id="12" name="object 12"/>
          <p:cNvPicPr/>
          <p:nvPr/>
        </p:nvPicPr>
        <p:blipFill>
          <a:blip r:embed="rId2" cstate="print"/>
          <a:stretch>
            <a:fillRect/>
          </a:stretch>
        </p:blipFill>
        <p:spPr>
          <a:xfrm>
            <a:off x="614870" y="5339988"/>
            <a:ext cx="133668" cy="140351"/>
          </a:xfrm>
          <a:prstGeom prst="rect">
            <a:avLst/>
          </a:prstGeom>
        </p:spPr>
      </p:pic>
      <p:pic>
        <p:nvPicPr>
          <p:cNvPr id="13" name="object 13"/>
          <p:cNvPicPr/>
          <p:nvPr/>
        </p:nvPicPr>
        <p:blipFill>
          <a:blip r:embed="rId3" cstate="print"/>
          <a:stretch>
            <a:fillRect/>
          </a:stretch>
        </p:blipFill>
        <p:spPr>
          <a:xfrm>
            <a:off x="1015872" y="5628709"/>
            <a:ext cx="133668" cy="140350"/>
          </a:xfrm>
          <a:prstGeom prst="rect">
            <a:avLst/>
          </a:prstGeom>
        </p:spPr>
      </p:pic>
      <p:sp>
        <p:nvSpPr>
          <p:cNvPr id="14" name="object 14"/>
          <p:cNvSpPr txBox="1"/>
          <p:nvPr/>
        </p:nvSpPr>
        <p:spPr>
          <a:xfrm>
            <a:off x="904482" y="2152519"/>
            <a:ext cx="9071568" cy="3726948"/>
          </a:xfrm>
          <a:prstGeom prst="rect">
            <a:avLst/>
          </a:prstGeom>
        </p:spPr>
        <p:txBody>
          <a:bodyPr vert="horz" wrap="square" lIns="0" tIns="59593" rIns="0" bIns="0" rtlCol="0">
            <a:spAutoFit/>
          </a:bodyPr>
          <a:lstStyle/>
          <a:p>
            <a:pPr marL="11139">
              <a:spcBef>
                <a:spcPts val="469"/>
              </a:spcBef>
            </a:pPr>
            <a:r>
              <a:rPr sz="1579" spc="-4" dirty="0">
                <a:latin typeface="Microsoft JhengHei"/>
                <a:cs typeface="Microsoft JhengHei"/>
              </a:rPr>
              <a:t>Python是支援程序導向、物件導向</a:t>
            </a:r>
            <a:r>
              <a:rPr sz="1579" dirty="0">
                <a:latin typeface="Microsoft JhengHei"/>
                <a:cs typeface="Microsoft JhengHei"/>
              </a:rPr>
              <a:t>的</a:t>
            </a:r>
            <a:r>
              <a:rPr sz="1579" spc="-4" dirty="0">
                <a:solidFill>
                  <a:srgbClr val="FF0000"/>
                </a:solidFill>
                <a:latin typeface="Microsoft JhengHei"/>
                <a:cs typeface="Microsoft JhengHei"/>
              </a:rPr>
              <a:t>動態語言</a:t>
            </a:r>
            <a:endParaRPr sz="1579">
              <a:latin typeface="Microsoft JhengHei"/>
              <a:cs typeface="Microsoft JhengHei"/>
            </a:endParaRPr>
          </a:p>
          <a:p>
            <a:pPr marL="362579">
              <a:spcBef>
                <a:spcPts val="381"/>
              </a:spcBef>
            </a:pPr>
            <a:r>
              <a:rPr sz="1579" dirty="0">
                <a:latin typeface="Microsoft JhengHei"/>
                <a:cs typeface="Microsoft JhengHei"/>
              </a:rPr>
              <a:t>動態語言</a:t>
            </a:r>
            <a:r>
              <a:rPr sz="1579" dirty="0">
                <a:solidFill>
                  <a:srgbClr val="FF0000"/>
                </a:solidFill>
                <a:latin typeface="Microsoft JhengHei"/>
                <a:cs typeface="Microsoft JhengHei"/>
              </a:rPr>
              <a:t>不需事先宣告變數的資料型別</a:t>
            </a:r>
            <a:r>
              <a:rPr sz="1579" dirty="0">
                <a:latin typeface="Microsoft JhengHei"/>
                <a:cs typeface="Microsoft JhengHei"/>
              </a:rPr>
              <a:t>，變數的資料型別可以在執行時再指定</a:t>
            </a:r>
            <a:endParaRPr sz="1579">
              <a:latin typeface="Microsoft JhengHei"/>
              <a:cs typeface="Microsoft JhengHei"/>
            </a:endParaRPr>
          </a:p>
          <a:p>
            <a:pPr marL="11139">
              <a:spcBef>
                <a:spcPts val="381"/>
              </a:spcBef>
            </a:pPr>
            <a:r>
              <a:rPr sz="1579" spc="-4" dirty="0">
                <a:latin typeface="Microsoft JhengHei"/>
                <a:cs typeface="Microsoft JhengHei"/>
              </a:rPr>
              <a:t>Python</a:t>
            </a:r>
            <a:r>
              <a:rPr sz="1579" dirty="0">
                <a:latin typeface="Microsoft JhengHei"/>
                <a:cs typeface="Microsoft JhengHei"/>
              </a:rPr>
              <a:t>使用</a:t>
            </a:r>
            <a:r>
              <a:rPr sz="1579" dirty="0">
                <a:solidFill>
                  <a:srgbClr val="FF0000"/>
                </a:solidFill>
                <a:latin typeface="Microsoft JhengHei"/>
                <a:cs typeface="Microsoft JhengHei"/>
              </a:rPr>
              <a:t>直譯器</a:t>
            </a:r>
            <a:r>
              <a:rPr sz="1579" dirty="0">
                <a:latin typeface="Microsoft JhengHei"/>
                <a:cs typeface="Microsoft JhengHei"/>
              </a:rPr>
              <a:t>執行程式</a:t>
            </a:r>
            <a:endParaRPr sz="1579">
              <a:latin typeface="Microsoft JhengHei"/>
              <a:cs typeface="Microsoft JhengHei"/>
            </a:endParaRPr>
          </a:p>
          <a:p>
            <a:pPr marL="362579">
              <a:spcBef>
                <a:spcPts val="377"/>
              </a:spcBef>
            </a:pPr>
            <a:r>
              <a:rPr sz="1579" dirty="0">
                <a:latin typeface="Microsoft JhengHei"/>
                <a:cs typeface="Microsoft JhengHei"/>
              </a:rPr>
              <a:t>直譯器從頭到尾一行接著一行執行程式碼，又稱作</a:t>
            </a:r>
            <a:r>
              <a:rPr sz="1579" dirty="0">
                <a:solidFill>
                  <a:srgbClr val="FF0000"/>
                </a:solidFill>
                <a:latin typeface="Microsoft JhengHei"/>
                <a:cs typeface="Microsoft JhengHei"/>
              </a:rPr>
              <a:t>腳本語</a:t>
            </a:r>
            <a:r>
              <a:rPr sz="1579" spc="-9" dirty="0">
                <a:solidFill>
                  <a:srgbClr val="FF0000"/>
                </a:solidFill>
                <a:latin typeface="Microsoft JhengHei"/>
                <a:cs typeface="Microsoft JhengHei"/>
              </a:rPr>
              <a:t>言</a:t>
            </a:r>
            <a:r>
              <a:rPr sz="1579" spc="-4" dirty="0">
                <a:solidFill>
                  <a:srgbClr val="FF0000"/>
                </a:solidFill>
                <a:latin typeface="Microsoft JhengHei"/>
                <a:cs typeface="Microsoft JhengHei"/>
              </a:rPr>
              <a:t>(scripting</a:t>
            </a:r>
            <a:r>
              <a:rPr sz="1579" spc="-61" dirty="0">
                <a:solidFill>
                  <a:srgbClr val="FF0000"/>
                </a:solidFill>
                <a:latin typeface="Microsoft JhengHei"/>
                <a:cs typeface="Microsoft JhengHei"/>
              </a:rPr>
              <a:t> </a:t>
            </a:r>
            <a:r>
              <a:rPr sz="1579" spc="-4" dirty="0">
                <a:solidFill>
                  <a:srgbClr val="FF0000"/>
                </a:solidFill>
                <a:latin typeface="Microsoft JhengHei"/>
                <a:cs typeface="Microsoft JhengHei"/>
              </a:rPr>
              <a:t>language)</a:t>
            </a:r>
            <a:r>
              <a:rPr sz="1579" spc="-4" dirty="0">
                <a:latin typeface="Microsoft JhengHei"/>
                <a:cs typeface="Microsoft JhengHei"/>
              </a:rPr>
              <a:t>，</a:t>
            </a:r>
            <a:r>
              <a:rPr sz="1579" dirty="0">
                <a:latin typeface="Microsoft JhengHei"/>
                <a:cs typeface="Microsoft JhengHei"/>
              </a:rPr>
              <a:t>不需要編譯就可</a:t>
            </a:r>
            <a:endParaRPr sz="1579">
              <a:latin typeface="Microsoft JhengHei"/>
              <a:cs typeface="Microsoft JhengHei"/>
            </a:endParaRPr>
          </a:p>
          <a:p>
            <a:pPr marL="362579"/>
            <a:r>
              <a:rPr sz="1579" spc="-4" dirty="0">
                <a:latin typeface="Microsoft JhengHei"/>
                <a:cs typeface="Microsoft JhengHei"/>
              </a:rPr>
              <a:t>以執行</a:t>
            </a:r>
            <a:endParaRPr sz="1579">
              <a:latin typeface="Microsoft JhengHei"/>
              <a:cs typeface="Microsoft JhengHei"/>
            </a:endParaRPr>
          </a:p>
          <a:p>
            <a:pPr marL="11139" marR="350327">
              <a:spcBef>
                <a:spcPts val="381"/>
              </a:spcBef>
            </a:pPr>
            <a:r>
              <a:rPr sz="1579" spc="-4" dirty="0">
                <a:latin typeface="Microsoft JhengHei"/>
                <a:cs typeface="Microsoft JhengHei"/>
              </a:rPr>
              <a:t>Python</a:t>
            </a:r>
            <a:r>
              <a:rPr sz="1579" dirty="0">
                <a:latin typeface="Microsoft JhengHei"/>
                <a:cs typeface="Microsoft JhengHei"/>
              </a:rPr>
              <a:t>提供許多標準函式庫，又稱</a:t>
            </a:r>
            <a:r>
              <a:rPr sz="1579" dirty="0">
                <a:solidFill>
                  <a:srgbClr val="FF0000"/>
                </a:solidFill>
                <a:latin typeface="Microsoft JhengHei"/>
                <a:cs typeface="Microsoft JhengHei"/>
              </a:rPr>
              <a:t>內建電池</a:t>
            </a:r>
            <a:r>
              <a:rPr sz="1579" spc="-9" dirty="0">
                <a:solidFill>
                  <a:srgbClr val="FF0000"/>
                </a:solidFill>
                <a:latin typeface="Microsoft JhengHei"/>
                <a:cs typeface="Microsoft JhengHei"/>
              </a:rPr>
              <a:t>(batteries</a:t>
            </a:r>
            <a:r>
              <a:rPr sz="1579" spc="18" dirty="0">
                <a:solidFill>
                  <a:srgbClr val="FF0000"/>
                </a:solidFill>
                <a:latin typeface="Microsoft JhengHei"/>
                <a:cs typeface="Microsoft JhengHei"/>
              </a:rPr>
              <a:t> </a:t>
            </a:r>
            <a:r>
              <a:rPr sz="1579" spc="-4" dirty="0">
                <a:solidFill>
                  <a:srgbClr val="FF0000"/>
                </a:solidFill>
                <a:latin typeface="Microsoft JhengHei"/>
                <a:cs typeface="Microsoft JhengHei"/>
              </a:rPr>
              <a:t>included)</a:t>
            </a:r>
            <a:r>
              <a:rPr sz="1579" spc="-4" dirty="0">
                <a:latin typeface="Microsoft JhengHei"/>
                <a:cs typeface="Microsoft JhengHei"/>
              </a:rPr>
              <a:t>，</a:t>
            </a:r>
            <a:r>
              <a:rPr sz="1579" dirty="0">
                <a:latin typeface="Microsoft JhengHei"/>
                <a:cs typeface="Microsoft JhengHei"/>
              </a:rPr>
              <a:t>並有許多</a:t>
            </a:r>
            <a:r>
              <a:rPr sz="1579" dirty="0">
                <a:solidFill>
                  <a:srgbClr val="FF0000"/>
                </a:solidFill>
                <a:latin typeface="Microsoft JhengHei"/>
                <a:cs typeface="Microsoft JhengHei"/>
              </a:rPr>
              <a:t>第3方模</a:t>
            </a:r>
            <a:r>
              <a:rPr sz="1579" spc="-4" dirty="0">
                <a:solidFill>
                  <a:srgbClr val="FF0000"/>
                </a:solidFill>
                <a:latin typeface="Microsoft JhengHei"/>
                <a:cs typeface="Microsoft JhengHei"/>
              </a:rPr>
              <a:t>組(third-party </a:t>
            </a:r>
            <a:r>
              <a:rPr sz="1579" spc="-381" dirty="0">
                <a:solidFill>
                  <a:srgbClr val="FF0000"/>
                </a:solidFill>
                <a:latin typeface="Microsoft JhengHei"/>
                <a:cs typeface="Microsoft JhengHei"/>
              </a:rPr>
              <a:t> </a:t>
            </a:r>
            <a:r>
              <a:rPr sz="1579" spc="-4" dirty="0">
                <a:solidFill>
                  <a:srgbClr val="FF0000"/>
                </a:solidFill>
                <a:latin typeface="Microsoft JhengHei"/>
                <a:cs typeface="Microsoft JhengHei"/>
              </a:rPr>
              <a:t>module)</a:t>
            </a:r>
            <a:r>
              <a:rPr sz="1579" dirty="0">
                <a:latin typeface="Microsoft JhengHei"/>
                <a:cs typeface="Microsoft JhengHei"/>
              </a:rPr>
              <a:t>可以使用</a:t>
            </a:r>
            <a:endParaRPr sz="1579">
              <a:latin typeface="Microsoft JhengHei"/>
              <a:cs typeface="Microsoft JhengHei"/>
            </a:endParaRPr>
          </a:p>
          <a:p>
            <a:pPr marL="11139">
              <a:spcBef>
                <a:spcPts val="377"/>
              </a:spcBef>
            </a:pPr>
            <a:r>
              <a:rPr sz="1579" spc="-4" dirty="0">
                <a:latin typeface="Microsoft JhengHei"/>
                <a:cs typeface="Microsoft JhengHei"/>
              </a:rPr>
              <a:t>Python</a:t>
            </a:r>
            <a:r>
              <a:rPr sz="1579" dirty="0">
                <a:latin typeface="Microsoft JhengHei"/>
                <a:cs typeface="Microsoft JhengHei"/>
              </a:rPr>
              <a:t>使用</a:t>
            </a:r>
            <a:r>
              <a:rPr sz="1579" dirty="0">
                <a:solidFill>
                  <a:srgbClr val="FF0000"/>
                </a:solidFill>
                <a:latin typeface="Microsoft JhengHei"/>
                <a:cs typeface="Microsoft JhengHei"/>
              </a:rPr>
              <a:t>縮排方式</a:t>
            </a:r>
            <a:r>
              <a:rPr sz="1579" dirty="0">
                <a:latin typeface="Microsoft JhengHei"/>
                <a:cs typeface="Microsoft JhengHei"/>
              </a:rPr>
              <a:t>表達程式區塊，語法直覺而簡單</a:t>
            </a:r>
            <a:endParaRPr sz="1579">
              <a:latin typeface="Microsoft JhengHei"/>
              <a:cs typeface="Microsoft JhengHei"/>
            </a:endParaRPr>
          </a:p>
          <a:p>
            <a:pPr marL="11139">
              <a:spcBef>
                <a:spcPts val="381"/>
              </a:spcBef>
            </a:pPr>
            <a:r>
              <a:rPr sz="1579" spc="-4" dirty="0">
                <a:latin typeface="Microsoft JhengHei"/>
                <a:cs typeface="Microsoft JhengHei"/>
              </a:rPr>
              <a:t>Python常用於字串處理、數學運算、科學計算、系統管理、網頁框架、大數據分析與網頁分析等</a:t>
            </a:r>
            <a:endParaRPr sz="1579">
              <a:latin typeface="Microsoft JhengHei"/>
              <a:cs typeface="Microsoft JhengHei"/>
            </a:endParaRPr>
          </a:p>
          <a:p>
            <a:pPr marL="11139">
              <a:spcBef>
                <a:spcPts val="381"/>
              </a:spcBef>
            </a:pPr>
            <a:r>
              <a:rPr sz="1579" spc="-4" dirty="0">
                <a:latin typeface="Microsoft JhengHei"/>
                <a:cs typeface="Microsoft JhengHei"/>
              </a:rPr>
              <a:t>Python</a:t>
            </a:r>
            <a:r>
              <a:rPr sz="1579" dirty="0">
                <a:latin typeface="Microsoft JhengHei"/>
                <a:cs typeface="Microsoft JhengHei"/>
              </a:rPr>
              <a:t>具備</a:t>
            </a:r>
            <a:r>
              <a:rPr sz="1579" dirty="0">
                <a:solidFill>
                  <a:srgbClr val="FF0000"/>
                </a:solidFill>
                <a:latin typeface="Microsoft JhengHei"/>
                <a:cs typeface="Microsoft JhengHei"/>
              </a:rPr>
              <a:t>垃圾回收</a:t>
            </a:r>
            <a:r>
              <a:rPr sz="1579" spc="-4" dirty="0">
                <a:solidFill>
                  <a:srgbClr val="FF0000"/>
                </a:solidFill>
                <a:latin typeface="Microsoft JhengHei"/>
                <a:cs typeface="Microsoft JhengHei"/>
              </a:rPr>
              <a:t>(garbage</a:t>
            </a:r>
            <a:r>
              <a:rPr sz="1579" spc="-9" dirty="0">
                <a:solidFill>
                  <a:srgbClr val="FF0000"/>
                </a:solidFill>
                <a:latin typeface="Microsoft JhengHei"/>
                <a:cs typeface="Microsoft JhengHei"/>
              </a:rPr>
              <a:t> </a:t>
            </a:r>
            <a:r>
              <a:rPr sz="1579" dirty="0">
                <a:solidFill>
                  <a:srgbClr val="FF0000"/>
                </a:solidFill>
                <a:latin typeface="Microsoft JhengHei"/>
                <a:cs typeface="Microsoft JhengHei"/>
              </a:rPr>
              <a:t>collection)</a:t>
            </a:r>
            <a:r>
              <a:rPr sz="1579" spc="-39" dirty="0">
                <a:solidFill>
                  <a:srgbClr val="FF0000"/>
                </a:solidFill>
                <a:latin typeface="Microsoft JhengHei"/>
                <a:cs typeface="Microsoft JhengHei"/>
              </a:rPr>
              <a:t> </a:t>
            </a:r>
            <a:r>
              <a:rPr sz="1579" dirty="0">
                <a:latin typeface="Microsoft JhengHei"/>
                <a:cs typeface="Microsoft JhengHei"/>
              </a:rPr>
              <a:t>功能，會自動管理記憶體，回收沒有使用的記憶體</a:t>
            </a:r>
            <a:endParaRPr sz="1579">
              <a:latin typeface="Microsoft JhengHei"/>
              <a:cs typeface="Microsoft JhengHei"/>
            </a:endParaRPr>
          </a:p>
          <a:p>
            <a:pPr marL="11139" marR="1768900">
              <a:lnSpc>
                <a:spcPct val="120000"/>
              </a:lnSpc>
            </a:pPr>
            <a:r>
              <a:rPr sz="1579" spc="-4" dirty="0">
                <a:latin typeface="Microsoft JhengHei"/>
                <a:cs typeface="Microsoft JhengHei"/>
              </a:rPr>
              <a:t>Py</a:t>
            </a:r>
            <a:r>
              <a:rPr sz="1579" spc="-9" dirty="0">
                <a:latin typeface="Microsoft JhengHei"/>
                <a:cs typeface="Microsoft JhengHei"/>
              </a:rPr>
              <a:t>t</a:t>
            </a:r>
            <a:r>
              <a:rPr sz="1579" dirty="0">
                <a:latin typeface="Microsoft JhengHei"/>
                <a:cs typeface="Microsoft JhengHei"/>
              </a:rPr>
              <a:t>hon中變數、數字、字串、函式、模組都是</a:t>
            </a:r>
            <a:r>
              <a:rPr sz="1579" dirty="0">
                <a:solidFill>
                  <a:srgbClr val="FF0000"/>
                </a:solidFill>
                <a:latin typeface="Microsoft JhengHei"/>
                <a:cs typeface="Microsoft JhengHei"/>
              </a:rPr>
              <a:t>物件</a:t>
            </a:r>
            <a:r>
              <a:rPr sz="1579" dirty="0">
                <a:latin typeface="Microsoft JhengHei"/>
                <a:cs typeface="Microsoft JhengHei"/>
              </a:rPr>
              <a:t>，完全支援</a:t>
            </a:r>
            <a:r>
              <a:rPr sz="1579" dirty="0">
                <a:solidFill>
                  <a:srgbClr val="FF0000"/>
                </a:solidFill>
                <a:latin typeface="Microsoft JhengHei"/>
                <a:cs typeface="Microsoft JhengHei"/>
              </a:rPr>
              <a:t>物件導向</a:t>
            </a:r>
            <a:r>
              <a:rPr sz="1579" dirty="0">
                <a:latin typeface="Microsoft JhengHei"/>
                <a:cs typeface="Microsoft JhengHei"/>
              </a:rPr>
              <a:t>的程式設計  </a:t>
            </a:r>
            <a:r>
              <a:rPr sz="1579" spc="-4" dirty="0">
                <a:latin typeface="Microsoft JhengHei"/>
                <a:cs typeface="Microsoft JhengHei"/>
              </a:rPr>
              <a:t>Python</a:t>
            </a:r>
            <a:r>
              <a:rPr sz="1579" dirty="0">
                <a:latin typeface="Microsoft JhengHei"/>
                <a:cs typeface="Microsoft JhengHei"/>
              </a:rPr>
              <a:t>能夠輕易地結合</a:t>
            </a:r>
            <a:r>
              <a:rPr sz="1579" spc="-4" dirty="0">
                <a:latin typeface="Microsoft JhengHei"/>
                <a:cs typeface="Microsoft JhengHei"/>
              </a:rPr>
              <a:t>C</a:t>
            </a:r>
            <a:r>
              <a:rPr sz="1579" dirty="0">
                <a:latin typeface="Microsoft JhengHei"/>
                <a:cs typeface="Microsoft JhengHei"/>
              </a:rPr>
              <a:t>與C++語言所撰寫的擴充程式</a:t>
            </a:r>
            <a:endParaRPr sz="1579">
              <a:latin typeface="Microsoft JhengHei"/>
              <a:cs typeface="Microsoft JhengHei"/>
            </a:endParaRPr>
          </a:p>
          <a:p>
            <a:pPr marL="362579">
              <a:spcBef>
                <a:spcPts val="377"/>
              </a:spcBef>
            </a:pPr>
            <a:r>
              <a:rPr sz="1579" spc="-4" dirty="0">
                <a:latin typeface="Microsoft JhengHei"/>
                <a:cs typeface="Microsoft JhengHei"/>
              </a:rPr>
              <a:t>使用Python將C與</a:t>
            </a:r>
            <a:r>
              <a:rPr sz="1579" dirty="0">
                <a:latin typeface="Microsoft JhengHei"/>
                <a:cs typeface="Microsoft JhengHei"/>
              </a:rPr>
              <a:t>C++語言所撰寫的程式整合起來，因</a:t>
            </a:r>
            <a:r>
              <a:rPr sz="1579" spc="-31" dirty="0">
                <a:latin typeface="Microsoft JhengHei"/>
                <a:cs typeface="Microsoft JhengHei"/>
              </a:rPr>
              <a:t>此</a:t>
            </a:r>
            <a:r>
              <a:rPr sz="1579" spc="-4" dirty="0">
                <a:latin typeface="Microsoft JhengHei"/>
                <a:cs typeface="Microsoft JhengHei"/>
              </a:rPr>
              <a:t>Python又稱為</a:t>
            </a:r>
            <a:r>
              <a:rPr sz="1579" spc="-4" dirty="0">
                <a:solidFill>
                  <a:srgbClr val="FF0000"/>
                </a:solidFill>
                <a:latin typeface="Microsoft JhengHei"/>
                <a:cs typeface="Microsoft JhengHei"/>
              </a:rPr>
              <a:t>膠水語</a:t>
            </a:r>
            <a:r>
              <a:rPr sz="1579" dirty="0">
                <a:solidFill>
                  <a:srgbClr val="FF0000"/>
                </a:solidFill>
                <a:latin typeface="Microsoft JhengHei"/>
                <a:cs typeface="Microsoft JhengHei"/>
              </a:rPr>
              <a:t>言</a:t>
            </a:r>
            <a:r>
              <a:rPr sz="1579" spc="-4" dirty="0">
                <a:solidFill>
                  <a:srgbClr val="FF0000"/>
                </a:solidFill>
                <a:latin typeface="Microsoft JhengHei"/>
                <a:cs typeface="Microsoft JhengHei"/>
              </a:rPr>
              <a:t>(glue</a:t>
            </a:r>
            <a:r>
              <a:rPr sz="1579" spc="44" dirty="0">
                <a:solidFill>
                  <a:srgbClr val="FF0000"/>
                </a:solidFill>
                <a:latin typeface="Microsoft JhengHei"/>
                <a:cs typeface="Microsoft JhengHei"/>
              </a:rPr>
              <a:t> </a:t>
            </a:r>
            <a:r>
              <a:rPr sz="1579" spc="-4" dirty="0">
                <a:solidFill>
                  <a:srgbClr val="FF0000"/>
                </a:solidFill>
                <a:latin typeface="Microsoft JhengHei"/>
                <a:cs typeface="Microsoft JhengHei"/>
              </a:rPr>
              <a:t>language)</a:t>
            </a:r>
            <a:endParaRPr sz="1579">
              <a:latin typeface="Microsoft JhengHei"/>
              <a:cs typeface="Microsoft JhengHei"/>
            </a:endParaRPr>
          </a:p>
        </p:txBody>
      </p:sp>
      <p:sp>
        <p:nvSpPr>
          <p:cNvPr id="15" name="object 15"/>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34</a:t>
            </a:fld>
            <a:endParaRPr sz="1053">
              <a:latin typeface="Microsoft Sans Serif"/>
              <a:cs typeface="Microsoft Sans Serif"/>
            </a:endParaRPr>
          </a:p>
        </p:txBody>
      </p:sp>
    </p:spTree>
    <p:extLst>
      <p:ext uri="{BB962C8B-B14F-4D97-AF65-F5344CB8AC3E}">
        <p14:creationId xmlns:p14="http://schemas.microsoft.com/office/powerpoint/2010/main" val="3386972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7986" y="1196408"/>
            <a:ext cx="5639655" cy="496558"/>
          </a:xfrm>
          <a:prstGeom prst="rect">
            <a:avLst/>
          </a:prstGeom>
        </p:spPr>
        <p:txBody>
          <a:bodyPr vert="horz" wrap="square" lIns="0" tIns="11696" rIns="0" bIns="0" rtlCol="0">
            <a:spAutoFit/>
          </a:bodyPr>
          <a:lstStyle/>
          <a:p>
            <a:pPr marL="11139">
              <a:spcBef>
                <a:spcPts val="92"/>
              </a:spcBef>
            </a:pPr>
            <a:r>
              <a:rPr dirty="0"/>
              <a:t>Python程式語言基本語法</a:t>
            </a:r>
          </a:p>
        </p:txBody>
      </p:sp>
      <p:pic>
        <p:nvPicPr>
          <p:cNvPr id="3" name="object 3"/>
          <p:cNvPicPr/>
          <p:nvPr/>
        </p:nvPicPr>
        <p:blipFill>
          <a:blip r:embed="rId2" cstate="print"/>
          <a:stretch>
            <a:fillRect/>
          </a:stretch>
        </p:blipFill>
        <p:spPr>
          <a:xfrm>
            <a:off x="614871" y="2292369"/>
            <a:ext cx="244611" cy="249958"/>
          </a:xfrm>
          <a:prstGeom prst="rect">
            <a:avLst/>
          </a:prstGeom>
        </p:spPr>
      </p:pic>
      <p:pic>
        <p:nvPicPr>
          <p:cNvPr id="4" name="object 4"/>
          <p:cNvPicPr/>
          <p:nvPr/>
        </p:nvPicPr>
        <p:blipFill>
          <a:blip r:embed="rId2" cstate="print"/>
          <a:stretch>
            <a:fillRect/>
          </a:stretch>
        </p:blipFill>
        <p:spPr>
          <a:xfrm>
            <a:off x="614871" y="2805651"/>
            <a:ext cx="244611" cy="249958"/>
          </a:xfrm>
          <a:prstGeom prst="rect">
            <a:avLst/>
          </a:prstGeom>
        </p:spPr>
      </p:pic>
      <p:pic>
        <p:nvPicPr>
          <p:cNvPr id="5" name="object 5"/>
          <p:cNvPicPr/>
          <p:nvPr/>
        </p:nvPicPr>
        <p:blipFill>
          <a:blip r:embed="rId2" cstate="print"/>
          <a:stretch>
            <a:fillRect/>
          </a:stretch>
        </p:blipFill>
        <p:spPr>
          <a:xfrm>
            <a:off x="614871" y="3318935"/>
            <a:ext cx="244611" cy="249958"/>
          </a:xfrm>
          <a:prstGeom prst="rect">
            <a:avLst/>
          </a:prstGeom>
        </p:spPr>
      </p:pic>
      <p:pic>
        <p:nvPicPr>
          <p:cNvPr id="6" name="object 6"/>
          <p:cNvPicPr/>
          <p:nvPr/>
        </p:nvPicPr>
        <p:blipFill>
          <a:blip r:embed="rId2" cstate="print"/>
          <a:stretch>
            <a:fillRect/>
          </a:stretch>
        </p:blipFill>
        <p:spPr>
          <a:xfrm>
            <a:off x="614871" y="3832218"/>
            <a:ext cx="244611" cy="249958"/>
          </a:xfrm>
          <a:prstGeom prst="rect">
            <a:avLst/>
          </a:prstGeom>
        </p:spPr>
      </p:pic>
      <p:pic>
        <p:nvPicPr>
          <p:cNvPr id="7" name="object 7"/>
          <p:cNvPicPr/>
          <p:nvPr/>
        </p:nvPicPr>
        <p:blipFill>
          <a:blip r:embed="rId2" cstate="print"/>
          <a:stretch>
            <a:fillRect/>
          </a:stretch>
        </p:blipFill>
        <p:spPr>
          <a:xfrm>
            <a:off x="614871" y="4345502"/>
            <a:ext cx="244611" cy="249958"/>
          </a:xfrm>
          <a:prstGeom prst="rect">
            <a:avLst/>
          </a:prstGeom>
        </p:spPr>
      </p:pic>
      <p:pic>
        <p:nvPicPr>
          <p:cNvPr id="8" name="object 8"/>
          <p:cNvPicPr/>
          <p:nvPr/>
        </p:nvPicPr>
        <p:blipFill>
          <a:blip r:embed="rId2" cstate="print"/>
          <a:stretch>
            <a:fillRect/>
          </a:stretch>
        </p:blipFill>
        <p:spPr>
          <a:xfrm>
            <a:off x="614871" y="4858785"/>
            <a:ext cx="244611" cy="249958"/>
          </a:xfrm>
          <a:prstGeom prst="rect">
            <a:avLst/>
          </a:prstGeom>
        </p:spPr>
      </p:pic>
      <p:pic>
        <p:nvPicPr>
          <p:cNvPr id="9" name="object 9"/>
          <p:cNvPicPr/>
          <p:nvPr/>
        </p:nvPicPr>
        <p:blipFill>
          <a:blip r:embed="rId2" cstate="print"/>
          <a:stretch>
            <a:fillRect/>
          </a:stretch>
        </p:blipFill>
        <p:spPr>
          <a:xfrm>
            <a:off x="614871" y="5372067"/>
            <a:ext cx="244611" cy="249958"/>
          </a:xfrm>
          <a:prstGeom prst="rect">
            <a:avLst/>
          </a:prstGeom>
        </p:spPr>
      </p:pic>
      <p:sp>
        <p:nvSpPr>
          <p:cNvPr id="10" name="object 10"/>
          <p:cNvSpPr txBox="1"/>
          <p:nvPr/>
        </p:nvSpPr>
        <p:spPr>
          <a:xfrm>
            <a:off x="904483" y="2111227"/>
            <a:ext cx="6071288" cy="4146350"/>
          </a:xfrm>
          <a:prstGeom prst="rect">
            <a:avLst/>
          </a:prstGeom>
        </p:spPr>
        <p:txBody>
          <a:bodyPr vert="horz" wrap="square" lIns="0" tIns="96352" rIns="0" bIns="0" rtlCol="0">
            <a:spAutoFit/>
          </a:bodyPr>
          <a:lstStyle/>
          <a:p>
            <a:pPr marL="11139">
              <a:spcBef>
                <a:spcPts val="759"/>
              </a:spcBef>
            </a:pPr>
            <a:r>
              <a:rPr sz="2807" dirty="0">
                <a:latin typeface="Microsoft JhengHei"/>
                <a:cs typeface="Microsoft JhengHei"/>
              </a:rPr>
              <a:t>變數命名規則</a:t>
            </a:r>
            <a:endParaRPr sz="2807">
              <a:latin typeface="Microsoft JhengHei"/>
              <a:cs typeface="Microsoft JhengHei"/>
            </a:endParaRPr>
          </a:p>
          <a:p>
            <a:pPr marL="11139" marR="4456">
              <a:lnSpc>
                <a:spcPts val="4043"/>
              </a:lnSpc>
              <a:spcBef>
                <a:spcPts val="246"/>
              </a:spcBef>
            </a:pPr>
            <a:r>
              <a:rPr sz="2807" dirty="0">
                <a:latin typeface="Microsoft JhengHei"/>
                <a:cs typeface="Microsoft JhengHei"/>
              </a:rPr>
              <a:t>變</a:t>
            </a:r>
            <a:r>
              <a:rPr sz="2807" spc="-4" dirty="0">
                <a:latin typeface="Microsoft JhengHei"/>
                <a:cs typeface="Microsoft JhengHei"/>
              </a:rPr>
              <a:t>數</a:t>
            </a:r>
            <a:r>
              <a:rPr sz="2807" spc="-22" dirty="0">
                <a:latin typeface="Microsoft JhengHei"/>
                <a:cs typeface="Microsoft JhengHei"/>
              </a:rPr>
              <a:t>(Variables)</a:t>
            </a:r>
            <a:r>
              <a:rPr sz="2807" dirty="0">
                <a:latin typeface="Microsoft JhengHei"/>
                <a:cs typeface="Microsoft JhengHei"/>
              </a:rPr>
              <a:t>和運算</a:t>
            </a:r>
            <a:r>
              <a:rPr sz="2807" spc="-9" dirty="0">
                <a:latin typeface="Microsoft JhengHei"/>
                <a:cs typeface="Microsoft JhengHei"/>
              </a:rPr>
              <a:t>式(Expressions) </a:t>
            </a:r>
            <a:r>
              <a:rPr sz="2807" spc="-689" dirty="0">
                <a:latin typeface="Microsoft JhengHei"/>
                <a:cs typeface="Microsoft JhengHei"/>
              </a:rPr>
              <a:t> </a:t>
            </a:r>
            <a:r>
              <a:rPr sz="2807" spc="-4" dirty="0">
                <a:latin typeface="Microsoft JhengHei"/>
                <a:cs typeface="Microsoft JhengHei"/>
              </a:rPr>
              <a:t>Python</a:t>
            </a:r>
            <a:r>
              <a:rPr sz="2807" dirty="0">
                <a:latin typeface="Microsoft JhengHei"/>
                <a:cs typeface="Microsoft JhengHei"/>
              </a:rPr>
              <a:t>內建保留字</a:t>
            </a:r>
            <a:endParaRPr sz="2807">
              <a:latin typeface="Microsoft JhengHei"/>
              <a:cs typeface="Microsoft JhengHei"/>
            </a:endParaRPr>
          </a:p>
          <a:p>
            <a:pPr marL="11139">
              <a:spcBef>
                <a:spcPts val="425"/>
              </a:spcBef>
            </a:pPr>
            <a:r>
              <a:rPr sz="2807" spc="-4" dirty="0">
                <a:latin typeface="Microsoft JhengHei"/>
                <a:cs typeface="Microsoft JhengHei"/>
              </a:rPr>
              <a:t>Python</a:t>
            </a:r>
            <a:r>
              <a:rPr sz="2807" dirty="0">
                <a:latin typeface="Microsoft JhengHei"/>
                <a:cs typeface="Microsoft JhengHei"/>
              </a:rPr>
              <a:t>對大整數的支援</a:t>
            </a:r>
            <a:endParaRPr sz="2807">
              <a:latin typeface="Microsoft JhengHei"/>
              <a:cs typeface="Microsoft JhengHei"/>
            </a:endParaRPr>
          </a:p>
          <a:p>
            <a:pPr marL="11139">
              <a:spcBef>
                <a:spcPts val="675"/>
              </a:spcBef>
            </a:pPr>
            <a:r>
              <a:rPr sz="2807" spc="4" dirty="0">
                <a:latin typeface="Microsoft JhengHei"/>
                <a:cs typeface="Microsoft JhengHei"/>
              </a:rPr>
              <a:t>多個變數值的指定</a:t>
            </a:r>
            <a:endParaRPr sz="2807">
              <a:latin typeface="Microsoft JhengHei"/>
              <a:cs typeface="Microsoft JhengHei"/>
            </a:endParaRPr>
          </a:p>
          <a:p>
            <a:pPr marL="11139">
              <a:spcBef>
                <a:spcPts val="675"/>
              </a:spcBef>
            </a:pPr>
            <a:r>
              <a:rPr sz="2807" dirty="0">
                <a:latin typeface="Microsoft JhengHei"/>
                <a:cs typeface="Microsoft JhengHei"/>
              </a:rPr>
              <a:t>基本輸出輸入函數與字</a:t>
            </a:r>
            <a:r>
              <a:rPr sz="2807" spc="-13" dirty="0">
                <a:latin typeface="Microsoft JhengHei"/>
                <a:cs typeface="Microsoft JhengHei"/>
              </a:rPr>
              <a:t>串</a:t>
            </a:r>
            <a:r>
              <a:rPr sz="2807" dirty="0">
                <a:latin typeface="Microsoft JhengHei"/>
                <a:cs typeface="Microsoft JhengHei"/>
              </a:rPr>
              <a:t>格式化</a:t>
            </a:r>
            <a:endParaRPr sz="2807">
              <a:latin typeface="Microsoft JhengHei"/>
              <a:cs typeface="Microsoft JhengHei"/>
            </a:endParaRPr>
          </a:p>
          <a:p>
            <a:pPr marL="11139" marR="2722970">
              <a:lnSpc>
                <a:spcPts val="4043"/>
              </a:lnSpc>
              <a:spcBef>
                <a:spcPts val="88"/>
              </a:spcBef>
            </a:pPr>
            <a:r>
              <a:rPr sz="2807" spc="-4" dirty="0">
                <a:latin typeface="Microsoft JhengHei"/>
                <a:cs typeface="Microsoft JhengHei"/>
              </a:rPr>
              <a:t>Pytho</a:t>
            </a:r>
            <a:r>
              <a:rPr sz="2807" spc="-9" dirty="0">
                <a:latin typeface="Microsoft JhengHei"/>
                <a:cs typeface="Microsoft JhengHei"/>
              </a:rPr>
              <a:t>n</a:t>
            </a:r>
            <a:r>
              <a:rPr sz="2807" dirty="0">
                <a:latin typeface="Microsoft JhengHei"/>
                <a:cs typeface="Microsoft JhengHei"/>
              </a:rPr>
              <a:t>程式控制流程 例外情況處理</a:t>
            </a:r>
            <a:endParaRPr sz="2807">
              <a:latin typeface="Microsoft JhengHei"/>
              <a:cs typeface="Microsoft JhengHei"/>
            </a:endParaRPr>
          </a:p>
        </p:txBody>
      </p:sp>
      <p:pic>
        <p:nvPicPr>
          <p:cNvPr id="11" name="object 11"/>
          <p:cNvPicPr/>
          <p:nvPr/>
        </p:nvPicPr>
        <p:blipFill>
          <a:blip r:embed="rId2" cstate="print"/>
          <a:stretch>
            <a:fillRect/>
          </a:stretch>
        </p:blipFill>
        <p:spPr>
          <a:xfrm>
            <a:off x="614871" y="5885352"/>
            <a:ext cx="244611" cy="249958"/>
          </a:xfrm>
          <a:prstGeom prst="rect">
            <a:avLst/>
          </a:prstGeom>
        </p:spPr>
      </p:pic>
    </p:spTree>
    <p:extLst>
      <p:ext uri="{BB962C8B-B14F-4D97-AF65-F5344CB8AC3E}">
        <p14:creationId xmlns:p14="http://schemas.microsoft.com/office/powerpoint/2010/main" val="2788146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98664" y="1196408"/>
            <a:ext cx="2696185" cy="496558"/>
          </a:xfrm>
          <a:prstGeom prst="rect">
            <a:avLst/>
          </a:prstGeom>
        </p:spPr>
        <p:txBody>
          <a:bodyPr vert="horz" wrap="square" lIns="0" tIns="11696" rIns="0" bIns="0" rtlCol="0">
            <a:spAutoFit/>
          </a:bodyPr>
          <a:lstStyle/>
          <a:p>
            <a:pPr marL="11139">
              <a:spcBef>
                <a:spcPts val="92"/>
              </a:spcBef>
            </a:pPr>
            <a:r>
              <a:rPr spc="-4" dirty="0"/>
              <a:t>P</a:t>
            </a:r>
            <a:r>
              <a:rPr spc="9" dirty="0"/>
              <a:t>y</a:t>
            </a:r>
            <a:r>
              <a:rPr spc="-4" dirty="0"/>
              <a:t>tho</a:t>
            </a:r>
            <a:r>
              <a:rPr spc="4" dirty="0"/>
              <a:t>n</a:t>
            </a:r>
            <a:r>
              <a:rPr dirty="0"/>
              <a:t>物件</a:t>
            </a:r>
          </a:p>
        </p:txBody>
      </p:sp>
      <p:pic>
        <p:nvPicPr>
          <p:cNvPr id="3" name="object 3"/>
          <p:cNvPicPr/>
          <p:nvPr/>
        </p:nvPicPr>
        <p:blipFill>
          <a:blip r:embed="rId2" cstate="print"/>
          <a:stretch>
            <a:fillRect/>
          </a:stretch>
        </p:blipFill>
        <p:spPr>
          <a:xfrm>
            <a:off x="614871" y="2273654"/>
            <a:ext cx="177777" cy="187135"/>
          </a:xfrm>
          <a:prstGeom prst="rect">
            <a:avLst/>
          </a:prstGeom>
        </p:spPr>
      </p:pic>
      <p:pic>
        <p:nvPicPr>
          <p:cNvPr id="4" name="object 4"/>
          <p:cNvPicPr/>
          <p:nvPr/>
        </p:nvPicPr>
        <p:blipFill>
          <a:blip r:embed="rId3" cstate="print"/>
          <a:stretch>
            <a:fillRect/>
          </a:stretch>
        </p:blipFill>
        <p:spPr>
          <a:xfrm>
            <a:off x="1015872" y="3280172"/>
            <a:ext cx="156391" cy="156391"/>
          </a:xfrm>
          <a:prstGeom prst="rect">
            <a:avLst/>
          </a:prstGeom>
        </p:spPr>
      </p:pic>
      <p:pic>
        <p:nvPicPr>
          <p:cNvPr id="5" name="object 5"/>
          <p:cNvPicPr/>
          <p:nvPr/>
        </p:nvPicPr>
        <p:blipFill>
          <a:blip r:embed="rId2" cstate="print"/>
          <a:stretch>
            <a:fillRect/>
          </a:stretch>
        </p:blipFill>
        <p:spPr>
          <a:xfrm>
            <a:off x="614871" y="4155694"/>
            <a:ext cx="177777" cy="187135"/>
          </a:xfrm>
          <a:prstGeom prst="rect">
            <a:avLst/>
          </a:prstGeom>
        </p:spPr>
      </p:pic>
      <p:pic>
        <p:nvPicPr>
          <p:cNvPr id="6" name="object 6"/>
          <p:cNvPicPr/>
          <p:nvPr/>
        </p:nvPicPr>
        <p:blipFill>
          <a:blip r:embed="rId3" cstate="print"/>
          <a:stretch>
            <a:fillRect/>
          </a:stretch>
        </p:blipFill>
        <p:spPr>
          <a:xfrm>
            <a:off x="1015872" y="5162210"/>
            <a:ext cx="156391" cy="156390"/>
          </a:xfrm>
          <a:prstGeom prst="rect">
            <a:avLst/>
          </a:prstGeom>
        </p:spPr>
      </p:pic>
      <p:pic>
        <p:nvPicPr>
          <p:cNvPr id="7" name="object 7"/>
          <p:cNvPicPr/>
          <p:nvPr/>
        </p:nvPicPr>
        <p:blipFill>
          <a:blip r:embed="rId3" cstate="print"/>
          <a:stretch>
            <a:fillRect/>
          </a:stretch>
        </p:blipFill>
        <p:spPr>
          <a:xfrm>
            <a:off x="1015872" y="5483012"/>
            <a:ext cx="156391" cy="156391"/>
          </a:xfrm>
          <a:prstGeom prst="rect">
            <a:avLst/>
          </a:prstGeom>
        </p:spPr>
      </p:pic>
      <p:pic>
        <p:nvPicPr>
          <p:cNvPr id="8" name="object 8"/>
          <p:cNvPicPr/>
          <p:nvPr/>
        </p:nvPicPr>
        <p:blipFill>
          <a:blip r:embed="rId3" cstate="print"/>
          <a:stretch>
            <a:fillRect/>
          </a:stretch>
        </p:blipFill>
        <p:spPr>
          <a:xfrm>
            <a:off x="1015872" y="5803814"/>
            <a:ext cx="156391" cy="156390"/>
          </a:xfrm>
          <a:prstGeom prst="rect">
            <a:avLst/>
          </a:prstGeom>
        </p:spPr>
      </p:pic>
      <p:sp>
        <p:nvSpPr>
          <p:cNvPr id="9" name="object 9"/>
          <p:cNvSpPr txBox="1"/>
          <p:nvPr/>
        </p:nvSpPr>
        <p:spPr>
          <a:xfrm>
            <a:off x="904483" y="2198912"/>
            <a:ext cx="4201058" cy="4113781"/>
          </a:xfrm>
          <a:prstGeom prst="rect">
            <a:avLst/>
          </a:prstGeom>
        </p:spPr>
        <p:txBody>
          <a:bodyPr vert="horz" wrap="square" lIns="0" tIns="11139" rIns="0" bIns="0" rtlCol="0">
            <a:spAutoFit/>
          </a:bodyPr>
          <a:lstStyle/>
          <a:p>
            <a:pPr marL="11139" marR="143138">
              <a:spcBef>
                <a:spcPts val="88"/>
              </a:spcBef>
            </a:pPr>
            <a:r>
              <a:rPr sz="2105" dirty="0">
                <a:latin typeface="Microsoft JhengHei"/>
                <a:cs typeface="Microsoft JhengHei"/>
              </a:rPr>
              <a:t>在Python中，並沒有所謂的 </a:t>
            </a:r>
            <a:r>
              <a:rPr sz="2105" spc="-4" dirty="0">
                <a:solidFill>
                  <a:srgbClr val="FF0000"/>
                </a:solidFill>
                <a:latin typeface="Microsoft JhengHei"/>
                <a:cs typeface="Microsoft JhengHei"/>
              </a:rPr>
              <a:t>primitive</a:t>
            </a:r>
            <a:r>
              <a:rPr sz="2105" spc="-88" dirty="0">
                <a:solidFill>
                  <a:srgbClr val="FF0000"/>
                </a:solidFill>
                <a:latin typeface="Microsoft JhengHei"/>
                <a:cs typeface="Microsoft JhengHei"/>
              </a:rPr>
              <a:t> </a:t>
            </a:r>
            <a:r>
              <a:rPr sz="2105" dirty="0">
                <a:solidFill>
                  <a:srgbClr val="FF0000"/>
                </a:solidFill>
                <a:latin typeface="Microsoft JhengHei"/>
                <a:cs typeface="Microsoft JhengHei"/>
              </a:rPr>
              <a:t>type(原始資料型態</a:t>
            </a:r>
            <a:r>
              <a:rPr sz="2105" spc="-4" dirty="0">
                <a:solidFill>
                  <a:srgbClr val="FF0000"/>
                </a:solidFill>
                <a:latin typeface="Microsoft JhengHei"/>
                <a:cs typeface="Microsoft JhengHei"/>
              </a:rPr>
              <a:t>)</a:t>
            </a:r>
            <a:r>
              <a:rPr sz="2105" spc="-4" dirty="0">
                <a:latin typeface="Microsoft JhengHei"/>
                <a:cs typeface="Microsoft JhengHei"/>
              </a:rPr>
              <a:t>，</a:t>
            </a:r>
            <a:r>
              <a:rPr sz="2105" dirty="0">
                <a:latin typeface="Microsoft JhengHei"/>
                <a:cs typeface="Microsoft JhengHei"/>
              </a:rPr>
              <a:t>所 有資料型態都是物件</a:t>
            </a:r>
            <a:endParaRPr sz="2105">
              <a:latin typeface="Microsoft JhengHei"/>
              <a:cs typeface="Microsoft JhengHei"/>
            </a:endParaRPr>
          </a:p>
          <a:p>
            <a:pPr marL="362579">
              <a:spcBef>
                <a:spcPts val="434"/>
              </a:spcBef>
            </a:pPr>
            <a:r>
              <a:rPr sz="1754" dirty="0">
                <a:latin typeface="Microsoft JhengHei"/>
                <a:cs typeface="Microsoft JhengHei"/>
              </a:rPr>
              <a:t>在</a:t>
            </a:r>
            <a:r>
              <a:rPr sz="1754" spc="-4" dirty="0">
                <a:latin typeface="Microsoft JhengHei"/>
                <a:cs typeface="Microsoft JhengHei"/>
              </a:rPr>
              <a:t>Python</a:t>
            </a:r>
            <a:r>
              <a:rPr sz="1754" spc="4" dirty="0">
                <a:latin typeface="Microsoft JhengHei"/>
                <a:cs typeface="Microsoft JhengHei"/>
              </a:rPr>
              <a:t>中所</a:t>
            </a:r>
            <a:r>
              <a:rPr sz="1754" spc="-18" dirty="0">
                <a:latin typeface="Microsoft JhengHei"/>
                <a:cs typeface="Microsoft JhengHei"/>
              </a:rPr>
              <a:t>有</a:t>
            </a:r>
            <a:r>
              <a:rPr sz="1754" spc="4" dirty="0">
                <a:latin typeface="Microsoft JhengHei"/>
                <a:cs typeface="Microsoft JhengHei"/>
              </a:rPr>
              <a:t>東西</a:t>
            </a:r>
            <a:r>
              <a:rPr sz="1754" spc="-18" dirty="0">
                <a:latin typeface="Microsoft JhengHei"/>
                <a:cs typeface="Microsoft JhengHei"/>
              </a:rPr>
              <a:t>都</a:t>
            </a:r>
            <a:r>
              <a:rPr sz="1754" spc="4" dirty="0">
                <a:latin typeface="Microsoft JhengHei"/>
                <a:cs typeface="Microsoft JhengHei"/>
              </a:rPr>
              <a:t>是</a:t>
            </a:r>
            <a:r>
              <a:rPr sz="1754" dirty="0">
                <a:solidFill>
                  <a:srgbClr val="FF0000"/>
                </a:solidFill>
                <a:latin typeface="Microsoft JhengHei"/>
                <a:cs typeface="Microsoft JhengHei"/>
              </a:rPr>
              <a:t>物</a:t>
            </a:r>
            <a:r>
              <a:rPr sz="1754" spc="4" dirty="0">
                <a:solidFill>
                  <a:srgbClr val="FF0000"/>
                </a:solidFill>
                <a:latin typeface="Microsoft JhengHei"/>
                <a:cs typeface="Microsoft JhengHei"/>
              </a:rPr>
              <a:t>件</a:t>
            </a:r>
            <a:r>
              <a:rPr sz="1754" spc="-79" dirty="0">
                <a:solidFill>
                  <a:srgbClr val="FF0000"/>
                </a:solidFill>
                <a:latin typeface="Microsoft JhengHei"/>
                <a:cs typeface="Microsoft JhengHei"/>
              </a:rPr>
              <a:t> </a:t>
            </a:r>
            <a:r>
              <a:rPr sz="1754" spc="-4" dirty="0">
                <a:solidFill>
                  <a:srgbClr val="FF0000"/>
                </a:solidFill>
                <a:latin typeface="Microsoft JhengHei"/>
                <a:cs typeface="Microsoft JhengHei"/>
              </a:rPr>
              <a:t>(object)</a:t>
            </a:r>
            <a:endParaRPr sz="1754">
              <a:latin typeface="Microsoft JhengHei"/>
              <a:cs typeface="Microsoft JhengHei"/>
            </a:endParaRPr>
          </a:p>
          <a:p>
            <a:pPr marL="362579" marR="85215"/>
            <a:r>
              <a:rPr sz="1754" dirty="0">
                <a:latin typeface="Microsoft JhengHei"/>
                <a:cs typeface="Microsoft JhengHei"/>
              </a:rPr>
              <a:t>，這是說</a:t>
            </a:r>
            <a:r>
              <a:rPr sz="1754" spc="-31" dirty="0">
                <a:latin typeface="Microsoft JhengHei"/>
                <a:cs typeface="Microsoft JhengHei"/>
              </a:rPr>
              <a:t> </a:t>
            </a:r>
            <a:r>
              <a:rPr sz="1754" dirty="0">
                <a:latin typeface="Microsoft JhengHei"/>
                <a:cs typeface="Microsoft JhengHei"/>
              </a:rPr>
              <a:t>Python裡的資料</a:t>
            </a:r>
            <a:r>
              <a:rPr sz="1754" spc="-53" dirty="0">
                <a:latin typeface="Microsoft JhengHei"/>
                <a:cs typeface="Microsoft JhengHei"/>
              </a:rPr>
              <a:t> </a:t>
            </a:r>
            <a:r>
              <a:rPr sz="1754" dirty="0">
                <a:latin typeface="Microsoft JhengHei"/>
                <a:cs typeface="Microsoft JhengHei"/>
              </a:rPr>
              <a:t>(data)</a:t>
            </a:r>
            <a:r>
              <a:rPr sz="1754" spc="-31" dirty="0">
                <a:latin typeface="Microsoft JhengHei"/>
                <a:cs typeface="Microsoft JhengHei"/>
              </a:rPr>
              <a:t> </a:t>
            </a:r>
            <a:r>
              <a:rPr sz="1754" dirty="0">
                <a:latin typeface="Microsoft JhengHei"/>
                <a:cs typeface="Microsoft JhengHei"/>
              </a:rPr>
              <a:t>都是 物件</a:t>
            </a:r>
            <a:endParaRPr sz="1754">
              <a:latin typeface="Microsoft JhengHei"/>
              <a:cs typeface="Microsoft JhengHei"/>
            </a:endParaRPr>
          </a:p>
          <a:p>
            <a:pPr marL="11139" marR="8354" algn="just">
              <a:spcBef>
                <a:spcPts val="491"/>
              </a:spcBef>
            </a:pPr>
            <a:r>
              <a:rPr sz="2105" dirty="0">
                <a:latin typeface="Microsoft JhengHei"/>
                <a:cs typeface="Microsoft JhengHei"/>
              </a:rPr>
              <a:t>凡是物件都有</a:t>
            </a:r>
            <a:r>
              <a:rPr sz="2105" spc="-18" dirty="0">
                <a:latin typeface="Microsoft JhengHei"/>
                <a:cs typeface="Microsoft JhengHei"/>
              </a:rPr>
              <a:t> </a:t>
            </a:r>
            <a:r>
              <a:rPr sz="2105" dirty="0">
                <a:solidFill>
                  <a:srgbClr val="FF0000"/>
                </a:solidFill>
                <a:latin typeface="Microsoft JhengHei"/>
                <a:cs typeface="Microsoft JhengHei"/>
              </a:rPr>
              <a:t>id</a:t>
            </a:r>
            <a:r>
              <a:rPr sz="2105" spc="-18" dirty="0">
                <a:solidFill>
                  <a:srgbClr val="FF0000"/>
                </a:solidFill>
                <a:latin typeface="Microsoft JhengHei"/>
                <a:cs typeface="Microsoft JhengHei"/>
              </a:rPr>
              <a:t> </a:t>
            </a:r>
            <a:r>
              <a:rPr sz="2105" dirty="0">
                <a:latin typeface="Microsoft JhengHei"/>
                <a:cs typeface="Microsoft JhengHei"/>
              </a:rPr>
              <a:t>號碼、型態 </a:t>
            </a:r>
            <a:r>
              <a:rPr sz="2105" spc="-4" dirty="0">
                <a:latin typeface="Microsoft JhengHei"/>
                <a:cs typeface="Microsoft JhengHei"/>
              </a:rPr>
              <a:t>(</a:t>
            </a:r>
            <a:r>
              <a:rPr sz="2105" spc="-4" dirty="0">
                <a:solidFill>
                  <a:srgbClr val="FF0000"/>
                </a:solidFill>
                <a:latin typeface="Microsoft JhengHei"/>
                <a:cs typeface="Microsoft JhengHei"/>
              </a:rPr>
              <a:t>type</a:t>
            </a:r>
            <a:r>
              <a:rPr sz="2105" spc="-4" dirty="0">
                <a:latin typeface="Microsoft JhengHei"/>
                <a:cs typeface="Microsoft JhengHei"/>
              </a:rPr>
              <a:t>) </a:t>
            </a:r>
            <a:r>
              <a:rPr sz="2105" spc="-513" dirty="0">
                <a:latin typeface="Microsoft JhengHei"/>
                <a:cs typeface="Microsoft JhengHei"/>
              </a:rPr>
              <a:t> </a:t>
            </a:r>
            <a:r>
              <a:rPr sz="2105" spc="-4" dirty="0">
                <a:latin typeface="Microsoft JhengHei"/>
                <a:cs typeface="Microsoft JhengHei"/>
              </a:rPr>
              <a:t>及</a:t>
            </a:r>
            <a:r>
              <a:rPr sz="2105" dirty="0">
                <a:latin typeface="Microsoft JhengHei"/>
                <a:cs typeface="Microsoft JhengHei"/>
              </a:rPr>
              <a:t>值</a:t>
            </a:r>
            <a:r>
              <a:rPr sz="2105" spc="-31" dirty="0">
                <a:latin typeface="Microsoft JhengHei"/>
                <a:cs typeface="Microsoft JhengHei"/>
              </a:rPr>
              <a:t> </a:t>
            </a:r>
            <a:r>
              <a:rPr sz="2105" spc="-9" dirty="0">
                <a:latin typeface="Microsoft JhengHei"/>
                <a:cs typeface="Microsoft JhengHei"/>
              </a:rPr>
              <a:t>(</a:t>
            </a:r>
            <a:r>
              <a:rPr sz="2105" spc="-9" dirty="0">
                <a:solidFill>
                  <a:srgbClr val="FF0000"/>
                </a:solidFill>
                <a:latin typeface="Microsoft JhengHei"/>
                <a:cs typeface="Microsoft JhengHei"/>
              </a:rPr>
              <a:t>value</a:t>
            </a:r>
            <a:r>
              <a:rPr sz="2105" spc="-9" dirty="0">
                <a:latin typeface="Microsoft JhengHei"/>
                <a:cs typeface="Microsoft JhengHei"/>
              </a:rPr>
              <a:t>)</a:t>
            </a:r>
            <a:r>
              <a:rPr sz="2105" spc="-31" dirty="0">
                <a:latin typeface="Microsoft JhengHei"/>
                <a:cs typeface="Microsoft JhengHei"/>
              </a:rPr>
              <a:t> </a:t>
            </a:r>
            <a:r>
              <a:rPr sz="2105" spc="-4" dirty="0">
                <a:latin typeface="Microsoft JhengHei"/>
                <a:cs typeface="Microsoft JhengHei"/>
              </a:rPr>
              <a:t>，分別可用以下三個內 </a:t>
            </a:r>
            <a:r>
              <a:rPr sz="2105" dirty="0">
                <a:latin typeface="Microsoft JhengHei"/>
                <a:cs typeface="Microsoft JhengHei"/>
              </a:rPr>
              <a:t>建函數取得：</a:t>
            </a:r>
            <a:endParaRPr sz="2105">
              <a:latin typeface="Microsoft JhengHei"/>
              <a:cs typeface="Microsoft JhengHei"/>
            </a:endParaRPr>
          </a:p>
          <a:p>
            <a:pPr marL="362579">
              <a:spcBef>
                <a:spcPts val="439"/>
              </a:spcBef>
            </a:pPr>
            <a:r>
              <a:rPr sz="1754" spc="-4" dirty="0">
                <a:solidFill>
                  <a:srgbClr val="FF0000"/>
                </a:solidFill>
                <a:latin typeface="Microsoft JhengHei"/>
                <a:cs typeface="Microsoft JhengHei"/>
              </a:rPr>
              <a:t>id()</a:t>
            </a:r>
            <a:r>
              <a:rPr sz="1754" spc="-31" dirty="0">
                <a:solidFill>
                  <a:srgbClr val="FF0000"/>
                </a:solidFill>
                <a:latin typeface="Microsoft JhengHei"/>
                <a:cs typeface="Microsoft JhengHei"/>
              </a:rPr>
              <a:t> </a:t>
            </a:r>
            <a:r>
              <a:rPr sz="1754" dirty="0">
                <a:latin typeface="Microsoft JhengHei"/>
                <a:cs typeface="Microsoft JhengHei"/>
              </a:rPr>
              <a:t>取得物件的</a:t>
            </a:r>
            <a:r>
              <a:rPr sz="1754" spc="-22" dirty="0">
                <a:latin typeface="Microsoft JhengHei"/>
                <a:cs typeface="Microsoft JhengHei"/>
              </a:rPr>
              <a:t> </a:t>
            </a:r>
            <a:r>
              <a:rPr sz="1754" spc="-4" dirty="0">
                <a:latin typeface="Microsoft JhengHei"/>
                <a:cs typeface="Microsoft JhengHei"/>
              </a:rPr>
              <a:t>id</a:t>
            </a:r>
            <a:r>
              <a:rPr sz="1754" spc="-31" dirty="0">
                <a:latin typeface="Microsoft JhengHei"/>
                <a:cs typeface="Microsoft JhengHei"/>
              </a:rPr>
              <a:t> </a:t>
            </a:r>
            <a:r>
              <a:rPr sz="1754" dirty="0">
                <a:latin typeface="Microsoft JhengHei"/>
                <a:cs typeface="Microsoft JhengHei"/>
              </a:rPr>
              <a:t>號碼，其為整數值，</a:t>
            </a:r>
            <a:endParaRPr sz="1754">
              <a:latin typeface="Microsoft JhengHei"/>
              <a:cs typeface="Microsoft JhengHei"/>
            </a:endParaRPr>
          </a:p>
          <a:p>
            <a:pPr marL="362579">
              <a:spcBef>
                <a:spcPts val="421"/>
              </a:spcBef>
            </a:pPr>
            <a:r>
              <a:rPr sz="1754" dirty="0">
                <a:solidFill>
                  <a:srgbClr val="FF0000"/>
                </a:solidFill>
                <a:latin typeface="Microsoft JhengHei"/>
                <a:cs typeface="Microsoft JhengHei"/>
              </a:rPr>
              <a:t>type()</a:t>
            </a:r>
            <a:r>
              <a:rPr sz="1754" spc="-44" dirty="0">
                <a:solidFill>
                  <a:srgbClr val="FF0000"/>
                </a:solidFill>
                <a:latin typeface="Microsoft JhengHei"/>
                <a:cs typeface="Microsoft JhengHei"/>
              </a:rPr>
              <a:t> </a:t>
            </a:r>
            <a:r>
              <a:rPr sz="1754" dirty="0">
                <a:latin typeface="Microsoft JhengHei"/>
                <a:cs typeface="Microsoft JhengHei"/>
              </a:rPr>
              <a:t>得</a:t>
            </a:r>
            <a:r>
              <a:rPr sz="1754" spc="4" dirty="0">
                <a:latin typeface="Microsoft JhengHei"/>
                <a:cs typeface="Microsoft JhengHei"/>
              </a:rPr>
              <a:t>到</a:t>
            </a:r>
            <a:r>
              <a:rPr sz="1754" spc="-26" dirty="0">
                <a:latin typeface="Microsoft JhengHei"/>
                <a:cs typeface="Microsoft JhengHei"/>
              </a:rPr>
              <a:t> </a:t>
            </a:r>
            <a:r>
              <a:rPr sz="1754" spc="-18" dirty="0">
                <a:latin typeface="Microsoft JhengHei"/>
                <a:cs typeface="Microsoft JhengHei"/>
              </a:rPr>
              <a:t>'type'</a:t>
            </a:r>
            <a:r>
              <a:rPr sz="1754" spc="-48" dirty="0">
                <a:latin typeface="Microsoft JhengHei"/>
                <a:cs typeface="Microsoft JhengHei"/>
              </a:rPr>
              <a:t> </a:t>
            </a:r>
            <a:r>
              <a:rPr sz="1754" dirty="0">
                <a:latin typeface="Microsoft JhengHei"/>
                <a:cs typeface="Microsoft JhengHei"/>
              </a:rPr>
              <a:t>類別的物件</a:t>
            </a:r>
            <a:endParaRPr sz="1754">
              <a:latin typeface="Microsoft JhengHei"/>
              <a:cs typeface="Microsoft JhengHei"/>
            </a:endParaRPr>
          </a:p>
          <a:p>
            <a:pPr marL="362579" marR="13367">
              <a:spcBef>
                <a:spcPts val="425"/>
              </a:spcBef>
            </a:pPr>
            <a:r>
              <a:rPr sz="1754" dirty="0">
                <a:solidFill>
                  <a:srgbClr val="FF0000"/>
                </a:solidFill>
                <a:latin typeface="Microsoft JhengHei"/>
                <a:cs typeface="Microsoft JhengHei"/>
              </a:rPr>
              <a:t>print()</a:t>
            </a:r>
            <a:r>
              <a:rPr sz="1754" spc="-66" dirty="0">
                <a:solidFill>
                  <a:srgbClr val="FF0000"/>
                </a:solidFill>
                <a:latin typeface="Microsoft JhengHei"/>
                <a:cs typeface="Microsoft JhengHei"/>
              </a:rPr>
              <a:t> </a:t>
            </a:r>
            <a:r>
              <a:rPr sz="1754" dirty="0">
                <a:latin typeface="Microsoft JhengHei"/>
                <a:cs typeface="Microsoft JhengHei"/>
              </a:rPr>
              <a:t>印出物件的數值，或</a:t>
            </a:r>
            <a:r>
              <a:rPr sz="1754" spc="-13" dirty="0">
                <a:latin typeface="Microsoft JhengHei"/>
                <a:cs typeface="Microsoft JhengHei"/>
              </a:rPr>
              <a:t>是</a:t>
            </a:r>
            <a:r>
              <a:rPr sz="1754" dirty="0">
                <a:latin typeface="Microsoft JhengHei"/>
                <a:cs typeface="Microsoft JhengHei"/>
              </a:rPr>
              <a:t>印出</a:t>
            </a:r>
            <a:r>
              <a:rPr sz="1754" spc="-13" dirty="0">
                <a:latin typeface="Microsoft JhengHei"/>
                <a:cs typeface="Microsoft JhengHei"/>
              </a:rPr>
              <a:t>物</a:t>
            </a:r>
            <a:r>
              <a:rPr sz="1754" dirty="0">
                <a:latin typeface="Microsoft JhengHei"/>
                <a:cs typeface="Microsoft JhengHei"/>
              </a:rPr>
              <a:t>件 的字</a:t>
            </a:r>
            <a:r>
              <a:rPr sz="1754" spc="430" dirty="0">
                <a:latin typeface="Microsoft JhengHei"/>
                <a:cs typeface="Microsoft JhengHei"/>
              </a:rPr>
              <a:t>串</a:t>
            </a:r>
            <a:r>
              <a:rPr sz="1754" spc="-4" dirty="0">
                <a:latin typeface="Microsoft JhengHei"/>
                <a:cs typeface="Microsoft JhengHei"/>
              </a:rPr>
              <a:t>(string)</a:t>
            </a:r>
            <a:r>
              <a:rPr sz="1754" spc="-35" dirty="0">
                <a:latin typeface="Microsoft JhengHei"/>
                <a:cs typeface="Microsoft JhengHei"/>
              </a:rPr>
              <a:t> </a:t>
            </a:r>
            <a:r>
              <a:rPr sz="1754" dirty="0">
                <a:latin typeface="Microsoft JhengHei"/>
                <a:cs typeface="Microsoft JhengHei"/>
              </a:rPr>
              <a:t>表達形式</a:t>
            </a:r>
            <a:endParaRPr sz="1754">
              <a:latin typeface="Microsoft JhengHei"/>
              <a:cs typeface="Microsoft JhengHei"/>
            </a:endParaRPr>
          </a:p>
        </p:txBody>
      </p:sp>
      <p:pic>
        <p:nvPicPr>
          <p:cNvPr id="10" name="object 10"/>
          <p:cNvPicPr/>
          <p:nvPr/>
        </p:nvPicPr>
        <p:blipFill>
          <a:blip r:embed="rId4" cstate="print"/>
          <a:stretch>
            <a:fillRect/>
          </a:stretch>
        </p:blipFill>
        <p:spPr>
          <a:xfrm>
            <a:off x="5436257" y="2780254"/>
            <a:ext cx="4722473" cy="2764244"/>
          </a:xfrm>
          <a:prstGeom prst="rect">
            <a:avLst/>
          </a:prstGeom>
        </p:spPr>
      </p:pic>
      <p:sp>
        <p:nvSpPr>
          <p:cNvPr id="11" name="object 11"/>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36</a:t>
            </a:fld>
            <a:endParaRPr sz="1053">
              <a:latin typeface="Microsoft Sans Serif"/>
              <a:cs typeface="Microsoft Sans Serif"/>
            </a:endParaRPr>
          </a:p>
        </p:txBody>
      </p:sp>
    </p:spTree>
    <p:extLst>
      <p:ext uri="{BB962C8B-B14F-4D97-AF65-F5344CB8AC3E}">
        <p14:creationId xmlns:p14="http://schemas.microsoft.com/office/powerpoint/2010/main" val="2505865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2599" y="1196408"/>
            <a:ext cx="5148983" cy="496558"/>
          </a:xfrm>
          <a:prstGeom prst="rect">
            <a:avLst/>
          </a:prstGeom>
        </p:spPr>
        <p:txBody>
          <a:bodyPr vert="horz" wrap="square" lIns="0" tIns="11696" rIns="0" bIns="0" rtlCol="0">
            <a:spAutoFit/>
          </a:bodyPr>
          <a:lstStyle/>
          <a:p>
            <a:pPr marL="11139">
              <a:spcBef>
                <a:spcPts val="92"/>
              </a:spcBef>
            </a:pPr>
            <a:r>
              <a:rPr dirty="0"/>
              <a:t>Python對大整數的支援</a:t>
            </a:r>
          </a:p>
        </p:txBody>
      </p:sp>
      <p:pic>
        <p:nvPicPr>
          <p:cNvPr id="3" name="object 3"/>
          <p:cNvPicPr/>
          <p:nvPr/>
        </p:nvPicPr>
        <p:blipFill>
          <a:blip r:embed="rId2" cstate="print"/>
          <a:stretch>
            <a:fillRect/>
          </a:stretch>
        </p:blipFill>
        <p:spPr>
          <a:xfrm>
            <a:off x="1577277" y="2701391"/>
            <a:ext cx="7538847" cy="2502256"/>
          </a:xfrm>
          <a:prstGeom prst="rect">
            <a:avLst/>
          </a:prstGeom>
        </p:spPr>
      </p:pic>
      <p:sp>
        <p:nvSpPr>
          <p:cNvPr id="4" name="object 4"/>
          <p:cNvSpPr txBox="1"/>
          <p:nvPr/>
        </p:nvSpPr>
        <p:spPr>
          <a:xfrm>
            <a:off x="1646338" y="2839960"/>
            <a:ext cx="7083821" cy="2198385"/>
          </a:xfrm>
          <a:prstGeom prst="rect">
            <a:avLst/>
          </a:prstGeom>
        </p:spPr>
        <p:txBody>
          <a:bodyPr vert="horz" wrap="square" lIns="0" tIns="11139" rIns="0" bIns="0" rtlCol="0">
            <a:spAutoFit/>
          </a:bodyPr>
          <a:lstStyle/>
          <a:p>
            <a:pPr marL="11139">
              <a:spcBef>
                <a:spcPts val="88"/>
              </a:spcBef>
            </a:pPr>
            <a:r>
              <a:rPr sz="1579" spc="-4" dirty="0">
                <a:latin typeface="Courier New"/>
                <a:cs typeface="Courier New"/>
              </a:rPr>
              <a:t>&gt;&gt;&gt;</a:t>
            </a:r>
            <a:r>
              <a:rPr sz="1579" spc="-31" dirty="0">
                <a:latin typeface="Courier New"/>
                <a:cs typeface="Courier New"/>
              </a:rPr>
              <a:t> </a:t>
            </a:r>
            <a:r>
              <a:rPr sz="1579" dirty="0">
                <a:latin typeface="Courier New"/>
                <a:cs typeface="Courier New"/>
              </a:rPr>
              <a:t>x</a:t>
            </a:r>
            <a:r>
              <a:rPr sz="1579" spc="-31" dirty="0">
                <a:latin typeface="Courier New"/>
                <a:cs typeface="Courier New"/>
              </a:rPr>
              <a:t> </a:t>
            </a:r>
            <a:r>
              <a:rPr sz="1579" dirty="0">
                <a:latin typeface="Courier New"/>
                <a:cs typeface="Courier New"/>
              </a:rPr>
              <a:t>=</a:t>
            </a:r>
            <a:r>
              <a:rPr sz="1579" spc="-31" dirty="0">
                <a:latin typeface="Courier New"/>
                <a:cs typeface="Courier New"/>
              </a:rPr>
              <a:t> </a:t>
            </a:r>
            <a:r>
              <a:rPr sz="1579" spc="-9" dirty="0">
                <a:latin typeface="Courier New"/>
                <a:cs typeface="Courier New"/>
              </a:rPr>
              <a:t>pow(99,</a:t>
            </a:r>
            <a:r>
              <a:rPr sz="1579" spc="-26" dirty="0">
                <a:latin typeface="Courier New"/>
                <a:cs typeface="Courier New"/>
              </a:rPr>
              <a:t> </a:t>
            </a:r>
            <a:r>
              <a:rPr sz="1579" spc="-4" dirty="0">
                <a:latin typeface="Courier New"/>
                <a:cs typeface="Courier New"/>
              </a:rPr>
              <a:t>99)</a:t>
            </a:r>
            <a:endParaRPr sz="1579">
              <a:latin typeface="Courier New"/>
              <a:cs typeface="Courier New"/>
            </a:endParaRPr>
          </a:p>
          <a:p>
            <a:pPr marL="11139"/>
            <a:r>
              <a:rPr sz="1579" spc="-4" dirty="0">
                <a:latin typeface="Courier New"/>
                <a:cs typeface="Courier New"/>
              </a:rPr>
              <a:t>&gt;&gt;&gt;</a:t>
            </a:r>
            <a:r>
              <a:rPr sz="1579" spc="-61" dirty="0">
                <a:latin typeface="Courier New"/>
                <a:cs typeface="Courier New"/>
              </a:rPr>
              <a:t> </a:t>
            </a:r>
            <a:r>
              <a:rPr sz="1579" spc="-9" dirty="0">
                <a:latin typeface="Courier New"/>
                <a:cs typeface="Courier New"/>
              </a:rPr>
              <a:t>type(x)</a:t>
            </a:r>
            <a:endParaRPr sz="1579">
              <a:latin typeface="Courier New"/>
              <a:cs typeface="Courier New"/>
            </a:endParaRPr>
          </a:p>
          <a:p>
            <a:pPr marL="11139"/>
            <a:r>
              <a:rPr sz="1579" spc="-9" dirty="0">
                <a:latin typeface="Courier New"/>
                <a:cs typeface="Courier New"/>
              </a:rPr>
              <a:t>&lt;class</a:t>
            </a:r>
            <a:r>
              <a:rPr sz="1579" spc="-53" dirty="0">
                <a:latin typeface="Courier New"/>
                <a:cs typeface="Courier New"/>
              </a:rPr>
              <a:t> </a:t>
            </a:r>
            <a:r>
              <a:rPr sz="1579" spc="-9" dirty="0">
                <a:latin typeface="Courier New"/>
                <a:cs typeface="Courier New"/>
              </a:rPr>
              <a:t>'int'&gt;</a:t>
            </a:r>
            <a:endParaRPr sz="1579">
              <a:latin typeface="Courier New"/>
              <a:cs typeface="Courier New"/>
            </a:endParaRPr>
          </a:p>
          <a:p>
            <a:pPr marL="11139" marR="4456"/>
            <a:r>
              <a:rPr sz="1579" spc="-4" dirty="0">
                <a:latin typeface="Courier New"/>
                <a:cs typeface="Courier New"/>
              </a:rPr>
              <a:t>&gt;&gt;&gt; </a:t>
            </a:r>
            <a:r>
              <a:rPr sz="1579" dirty="0">
                <a:latin typeface="Courier New"/>
                <a:cs typeface="Courier New"/>
              </a:rPr>
              <a:t>x </a:t>
            </a:r>
            <a:r>
              <a:rPr sz="1579" spc="4" dirty="0">
                <a:latin typeface="Courier New"/>
                <a:cs typeface="Courier New"/>
              </a:rPr>
              <a:t> </a:t>
            </a:r>
            <a:r>
              <a:rPr sz="1579" spc="-9" dirty="0">
                <a:latin typeface="Courier New"/>
                <a:cs typeface="Courier New"/>
              </a:rPr>
              <a:t>36972963764972677265718790562880544059566876428174110243025</a:t>
            </a:r>
            <a:endParaRPr sz="1579">
              <a:latin typeface="Courier New"/>
              <a:cs typeface="Courier New"/>
            </a:endParaRPr>
          </a:p>
          <a:p>
            <a:pPr marL="11139"/>
            <a:r>
              <a:rPr sz="1579" spc="-9" dirty="0">
                <a:latin typeface="Courier New"/>
                <a:cs typeface="Courier New"/>
              </a:rPr>
              <a:t>99724235525704552775234214106500101282327279409788895483265</a:t>
            </a:r>
            <a:endParaRPr sz="1579">
              <a:latin typeface="Courier New"/>
              <a:cs typeface="Courier New"/>
            </a:endParaRPr>
          </a:p>
          <a:p>
            <a:pPr marL="11139">
              <a:spcBef>
                <a:spcPts val="4"/>
              </a:spcBef>
            </a:pPr>
            <a:r>
              <a:rPr sz="1579" spc="-9" dirty="0">
                <a:latin typeface="Courier New"/>
                <a:cs typeface="Courier New"/>
              </a:rPr>
              <a:t>40119429996769494359451621570193644014418071060667659301384</a:t>
            </a:r>
            <a:endParaRPr sz="1579">
              <a:latin typeface="Courier New"/>
              <a:cs typeface="Courier New"/>
            </a:endParaRPr>
          </a:p>
          <a:p>
            <a:pPr marL="11139"/>
            <a:r>
              <a:rPr sz="1579" spc="-9" dirty="0">
                <a:latin typeface="Courier New"/>
                <a:cs typeface="Courier New"/>
              </a:rPr>
              <a:t>999779999159200499899</a:t>
            </a:r>
            <a:endParaRPr sz="1579">
              <a:latin typeface="Courier New"/>
              <a:cs typeface="Courier New"/>
            </a:endParaRPr>
          </a:p>
          <a:p>
            <a:pPr marL="11139"/>
            <a:r>
              <a:rPr sz="1579" spc="-4" dirty="0">
                <a:latin typeface="Courier New"/>
                <a:cs typeface="Courier New"/>
              </a:rPr>
              <a:t>&gt;&gt;&gt;</a:t>
            </a:r>
            <a:endParaRPr sz="1579">
              <a:latin typeface="Courier New"/>
              <a:cs typeface="Courier New"/>
            </a:endParaRPr>
          </a:p>
        </p:txBody>
      </p:sp>
      <p:grpSp>
        <p:nvGrpSpPr>
          <p:cNvPr id="5" name="object 5"/>
          <p:cNvGrpSpPr/>
          <p:nvPr/>
        </p:nvGrpSpPr>
        <p:grpSpPr>
          <a:xfrm>
            <a:off x="1645447" y="2011668"/>
            <a:ext cx="4587580" cy="677806"/>
            <a:chOff x="1876044" y="1411224"/>
            <a:chExt cx="5230495" cy="772795"/>
          </a:xfrm>
        </p:grpSpPr>
        <p:pic>
          <p:nvPicPr>
            <p:cNvPr id="6" name="object 6"/>
            <p:cNvPicPr/>
            <p:nvPr/>
          </p:nvPicPr>
          <p:blipFill>
            <a:blip r:embed="rId3" cstate="print"/>
            <a:stretch>
              <a:fillRect/>
            </a:stretch>
          </p:blipFill>
          <p:spPr>
            <a:xfrm>
              <a:off x="1908048" y="1426438"/>
              <a:ext cx="5198363" cy="687349"/>
            </a:xfrm>
            <a:prstGeom prst="rect">
              <a:avLst/>
            </a:prstGeom>
          </p:spPr>
        </p:pic>
        <p:pic>
          <p:nvPicPr>
            <p:cNvPr id="7" name="object 7"/>
            <p:cNvPicPr/>
            <p:nvPr/>
          </p:nvPicPr>
          <p:blipFill>
            <a:blip r:embed="rId4" cstate="print"/>
            <a:stretch>
              <a:fillRect/>
            </a:stretch>
          </p:blipFill>
          <p:spPr>
            <a:xfrm>
              <a:off x="1876044" y="1411224"/>
              <a:ext cx="5079491" cy="772667"/>
            </a:xfrm>
            <a:prstGeom prst="rect">
              <a:avLst/>
            </a:prstGeom>
          </p:spPr>
        </p:pic>
        <p:sp>
          <p:nvSpPr>
            <p:cNvPr id="8" name="object 8"/>
            <p:cNvSpPr/>
            <p:nvPr/>
          </p:nvSpPr>
          <p:spPr>
            <a:xfrm>
              <a:off x="1933956" y="1452372"/>
              <a:ext cx="5096510" cy="585470"/>
            </a:xfrm>
            <a:custGeom>
              <a:avLst/>
              <a:gdLst/>
              <a:ahLst/>
              <a:cxnLst/>
              <a:rect l="l" t="t" r="r" b="b"/>
              <a:pathLst>
                <a:path w="5096509" h="585469">
                  <a:moveTo>
                    <a:pt x="5096256" y="0"/>
                  </a:moveTo>
                  <a:lnTo>
                    <a:pt x="0" y="0"/>
                  </a:lnTo>
                  <a:lnTo>
                    <a:pt x="0" y="585215"/>
                  </a:lnTo>
                  <a:lnTo>
                    <a:pt x="5096256" y="585215"/>
                  </a:lnTo>
                  <a:lnTo>
                    <a:pt x="5096256" y="0"/>
                  </a:lnTo>
                  <a:close/>
                </a:path>
              </a:pathLst>
            </a:custGeom>
            <a:solidFill>
              <a:srgbClr val="FFFF00"/>
            </a:solidFill>
          </p:spPr>
          <p:txBody>
            <a:bodyPr wrap="square" lIns="0" tIns="0" rIns="0" bIns="0" rtlCol="0"/>
            <a:lstStyle/>
            <a:p>
              <a:endParaRPr sz="1579"/>
            </a:p>
          </p:txBody>
        </p:sp>
      </p:grpSp>
      <p:sp>
        <p:nvSpPr>
          <p:cNvPr id="9" name="object 9"/>
          <p:cNvSpPr txBox="1"/>
          <p:nvPr/>
        </p:nvSpPr>
        <p:spPr>
          <a:xfrm>
            <a:off x="1696240" y="2047758"/>
            <a:ext cx="4470064" cy="466653"/>
          </a:xfrm>
          <a:prstGeom prst="rect">
            <a:avLst/>
          </a:prstGeom>
        </p:spPr>
        <p:txBody>
          <a:bodyPr vert="horz" wrap="square" lIns="0" tIns="34531" rIns="0" bIns="0" rtlCol="0">
            <a:spAutoFit/>
          </a:bodyPr>
          <a:lstStyle/>
          <a:p>
            <a:pPr marL="79645" marR="231138">
              <a:spcBef>
                <a:spcPts val="272"/>
              </a:spcBef>
            </a:pPr>
            <a:r>
              <a:rPr sz="1403" spc="-9" dirty="0">
                <a:latin typeface="Microsoft JhengHei"/>
                <a:cs typeface="Microsoft JhengHei"/>
              </a:rPr>
              <a:t>Pytho</a:t>
            </a:r>
            <a:r>
              <a:rPr sz="1403" spc="-4" dirty="0">
                <a:latin typeface="Microsoft JhengHei"/>
                <a:cs typeface="Microsoft JhengHei"/>
              </a:rPr>
              <a:t>n所有的東西都是物件，在儲</a:t>
            </a:r>
            <a:r>
              <a:rPr sz="1403" spc="4" dirty="0">
                <a:latin typeface="Microsoft JhengHei"/>
                <a:cs typeface="Microsoft JhengHei"/>
              </a:rPr>
              <a:t>存</a:t>
            </a:r>
            <a:r>
              <a:rPr sz="1403" spc="-4" dirty="0">
                <a:latin typeface="Microsoft JhengHei"/>
                <a:cs typeface="Microsoft JhengHei"/>
              </a:rPr>
              <a:t>一個</a:t>
            </a:r>
            <a:r>
              <a:rPr sz="1403" spc="4" dirty="0">
                <a:latin typeface="Microsoft JhengHei"/>
                <a:cs typeface="Microsoft JhengHei"/>
              </a:rPr>
              <a:t>整</a:t>
            </a:r>
            <a:r>
              <a:rPr sz="1403" spc="-4" dirty="0">
                <a:latin typeface="Microsoft JhengHei"/>
                <a:cs typeface="Microsoft JhengHei"/>
              </a:rPr>
              <a:t>數時</a:t>
            </a:r>
            <a:r>
              <a:rPr sz="1403" spc="4" dirty="0">
                <a:latin typeface="Microsoft JhengHei"/>
                <a:cs typeface="Microsoft JhengHei"/>
              </a:rPr>
              <a:t>，</a:t>
            </a:r>
            <a:r>
              <a:rPr sz="1403" spc="-4" dirty="0">
                <a:latin typeface="Microsoft JhengHei"/>
                <a:cs typeface="Microsoft JhengHei"/>
              </a:rPr>
              <a:t>不 會受限於一個值的區域</a:t>
            </a:r>
            <a:endParaRPr sz="1403">
              <a:latin typeface="Microsoft JhengHei"/>
              <a:cs typeface="Microsoft JhengHei"/>
            </a:endParaRPr>
          </a:p>
        </p:txBody>
      </p:sp>
      <p:grpSp>
        <p:nvGrpSpPr>
          <p:cNvPr id="10" name="object 10"/>
          <p:cNvGrpSpPr/>
          <p:nvPr/>
        </p:nvGrpSpPr>
        <p:grpSpPr>
          <a:xfrm>
            <a:off x="5381453" y="2532993"/>
            <a:ext cx="395989" cy="416040"/>
            <a:chOff x="6135623" y="2005609"/>
            <a:chExt cx="451484" cy="474345"/>
          </a:xfrm>
        </p:grpSpPr>
        <p:pic>
          <p:nvPicPr>
            <p:cNvPr id="11" name="object 11"/>
            <p:cNvPicPr/>
            <p:nvPr/>
          </p:nvPicPr>
          <p:blipFill>
            <a:blip r:embed="rId5" cstate="print"/>
            <a:stretch>
              <a:fillRect/>
            </a:stretch>
          </p:blipFill>
          <p:spPr>
            <a:xfrm>
              <a:off x="6135623" y="2005609"/>
              <a:ext cx="451116" cy="473938"/>
            </a:xfrm>
            <a:prstGeom prst="rect">
              <a:avLst/>
            </a:prstGeom>
          </p:spPr>
        </p:pic>
        <p:sp>
          <p:nvSpPr>
            <p:cNvPr id="12" name="object 12"/>
            <p:cNvSpPr/>
            <p:nvPr/>
          </p:nvSpPr>
          <p:spPr>
            <a:xfrm>
              <a:off x="6161531" y="2031491"/>
              <a:ext cx="349250" cy="372110"/>
            </a:xfrm>
            <a:custGeom>
              <a:avLst/>
              <a:gdLst/>
              <a:ahLst/>
              <a:cxnLst/>
              <a:rect l="l" t="t" r="r" b="b"/>
              <a:pathLst>
                <a:path w="349250" h="372110">
                  <a:moveTo>
                    <a:pt x="348995" y="0"/>
                  </a:moveTo>
                  <a:lnTo>
                    <a:pt x="0" y="0"/>
                  </a:lnTo>
                  <a:lnTo>
                    <a:pt x="174497" y="371856"/>
                  </a:lnTo>
                  <a:lnTo>
                    <a:pt x="348995" y="0"/>
                  </a:lnTo>
                  <a:close/>
                </a:path>
              </a:pathLst>
            </a:custGeom>
            <a:solidFill>
              <a:srgbClr val="FFFF00"/>
            </a:solidFill>
          </p:spPr>
          <p:txBody>
            <a:bodyPr wrap="square" lIns="0" tIns="0" rIns="0" bIns="0" rtlCol="0"/>
            <a:lstStyle/>
            <a:p>
              <a:endParaRPr sz="1579"/>
            </a:p>
          </p:txBody>
        </p:sp>
      </p:grpSp>
    </p:spTree>
    <p:extLst>
      <p:ext uri="{BB962C8B-B14F-4D97-AF65-F5344CB8AC3E}">
        <p14:creationId xmlns:p14="http://schemas.microsoft.com/office/powerpoint/2010/main" val="1404953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0100" y="1196408"/>
            <a:ext cx="2613200" cy="496558"/>
          </a:xfrm>
          <a:prstGeom prst="rect">
            <a:avLst/>
          </a:prstGeom>
        </p:spPr>
        <p:txBody>
          <a:bodyPr vert="horz" wrap="square" lIns="0" tIns="11696" rIns="0" bIns="0" rtlCol="0">
            <a:spAutoFit/>
          </a:bodyPr>
          <a:lstStyle/>
          <a:p>
            <a:pPr marL="11139">
              <a:spcBef>
                <a:spcPts val="92"/>
              </a:spcBef>
            </a:pPr>
            <a:r>
              <a:rPr dirty="0"/>
              <a:t>print()</a:t>
            </a:r>
            <a:r>
              <a:rPr spc="-66" dirty="0"/>
              <a:t> </a:t>
            </a:r>
            <a:r>
              <a:rPr dirty="0"/>
              <a:t>函數</a:t>
            </a:r>
          </a:p>
        </p:txBody>
      </p:sp>
      <p:sp>
        <p:nvSpPr>
          <p:cNvPr id="3" name="object 3"/>
          <p:cNvSpPr txBox="1"/>
          <p:nvPr/>
        </p:nvSpPr>
        <p:spPr>
          <a:xfrm>
            <a:off x="312069" y="2043246"/>
            <a:ext cx="6566416" cy="896019"/>
          </a:xfrm>
          <a:prstGeom prst="rect">
            <a:avLst/>
          </a:prstGeom>
        </p:spPr>
        <p:txBody>
          <a:bodyPr vert="horz" wrap="square" lIns="0" tIns="101921" rIns="0" bIns="0" rtlCol="0">
            <a:spAutoFit/>
          </a:bodyPr>
          <a:lstStyle/>
          <a:p>
            <a:pPr marL="11139">
              <a:spcBef>
                <a:spcPts val="803"/>
              </a:spcBef>
            </a:pPr>
            <a:r>
              <a:rPr sz="2807" b="1" dirty="0">
                <a:latin typeface="Microsoft JhengHei"/>
                <a:cs typeface="Microsoft JhengHei"/>
              </a:rPr>
              <a:t>語法</a:t>
            </a:r>
            <a:endParaRPr sz="2807">
              <a:latin typeface="Microsoft JhengHei"/>
              <a:cs typeface="Microsoft JhengHei"/>
            </a:endParaRPr>
          </a:p>
          <a:p>
            <a:pPr marL="11139">
              <a:spcBef>
                <a:spcPts val="487"/>
              </a:spcBef>
              <a:tabLst>
                <a:tab pos="3002563" algn="l"/>
              </a:tabLst>
            </a:pPr>
            <a:r>
              <a:rPr sz="1930" b="1" spc="-9" dirty="0">
                <a:latin typeface="Microsoft JhengHei"/>
                <a:cs typeface="Microsoft JhengHei"/>
              </a:rPr>
              <a:t>print(</a:t>
            </a:r>
            <a:r>
              <a:rPr sz="1930" b="1" spc="13" dirty="0">
                <a:latin typeface="Microsoft JhengHei"/>
                <a:cs typeface="Microsoft JhengHei"/>
              </a:rPr>
              <a:t> </a:t>
            </a:r>
            <a:r>
              <a:rPr sz="1930" b="1" spc="-9" dirty="0">
                <a:latin typeface="Microsoft JhengHei"/>
                <a:cs typeface="Microsoft JhengHei"/>
              </a:rPr>
              <a:t>項目</a:t>
            </a:r>
            <a:r>
              <a:rPr sz="1930" b="1" spc="-4" dirty="0">
                <a:latin typeface="Microsoft JhengHei"/>
                <a:cs typeface="Microsoft JhengHei"/>
              </a:rPr>
              <a:t>1</a:t>
            </a:r>
            <a:r>
              <a:rPr sz="1930" b="1" spc="18" dirty="0">
                <a:latin typeface="Microsoft JhengHei"/>
                <a:cs typeface="Microsoft JhengHei"/>
              </a:rPr>
              <a:t> </a:t>
            </a:r>
            <a:r>
              <a:rPr sz="1930" b="1" spc="-4" dirty="0">
                <a:solidFill>
                  <a:srgbClr val="FF0000"/>
                </a:solidFill>
                <a:latin typeface="Microsoft JhengHei"/>
                <a:cs typeface="Microsoft JhengHei"/>
              </a:rPr>
              <a:t>[,</a:t>
            </a:r>
            <a:r>
              <a:rPr sz="1930" b="1" spc="22" dirty="0">
                <a:solidFill>
                  <a:srgbClr val="FF0000"/>
                </a:solidFill>
                <a:latin typeface="Microsoft JhengHei"/>
                <a:cs typeface="Microsoft JhengHei"/>
              </a:rPr>
              <a:t> </a:t>
            </a:r>
            <a:r>
              <a:rPr sz="1930" b="1" spc="-9" dirty="0">
                <a:latin typeface="Microsoft JhengHei"/>
                <a:cs typeface="Microsoft JhengHei"/>
              </a:rPr>
              <a:t>項目</a:t>
            </a:r>
            <a:r>
              <a:rPr sz="1930" b="1" spc="-4" dirty="0">
                <a:latin typeface="Microsoft JhengHei"/>
                <a:cs typeface="Microsoft JhengHei"/>
              </a:rPr>
              <a:t>2</a:t>
            </a:r>
            <a:r>
              <a:rPr sz="1930" b="1" spc="-4" dirty="0">
                <a:solidFill>
                  <a:srgbClr val="FF0000"/>
                </a:solidFill>
                <a:latin typeface="Microsoft JhengHei"/>
                <a:cs typeface="Microsoft JhengHei"/>
              </a:rPr>
              <a:t>,</a:t>
            </a:r>
            <a:r>
              <a:rPr sz="1930" b="1" spc="13" dirty="0">
                <a:solidFill>
                  <a:srgbClr val="FF0000"/>
                </a:solidFill>
                <a:latin typeface="Microsoft JhengHei"/>
                <a:cs typeface="Microsoft JhengHei"/>
              </a:rPr>
              <a:t> </a:t>
            </a:r>
            <a:r>
              <a:rPr sz="1930" b="1" spc="-9" dirty="0">
                <a:latin typeface="Microsoft JhengHei"/>
                <a:cs typeface="Microsoft JhengHei"/>
              </a:rPr>
              <a:t>……</a:t>
            </a:r>
            <a:r>
              <a:rPr sz="1930" b="1" spc="-9" dirty="0">
                <a:solidFill>
                  <a:srgbClr val="FF0000"/>
                </a:solidFill>
                <a:latin typeface="Microsoft JhengHei"/>
                <a:cs typeface="Microsoft JhengHei"/>
              </a:rPr>
              <a:t>,	sep=</a:t>
            </a:r>
            <a:r>
              <a:rPr sz="1930" b="1" spc="-9" dirty="0">
                <a:latin typeface="Microsoft JhengHei"/>
                <a:cs typeface="Microsoft JhengHei"/>
              </a:rPr>
              <a:t>分隔字元</a:t>
            </a:r>
            <a:r>
              <a:rPr sz="1930" b="1" spc="-4" dirty="0">
                <a:solidFill>
                  <a:srgbClr val="FF0000"/>
                </a:solidFill>
                <a:latin typeface="Microsoft JhengHei"/>
                <a:cs typeface="Microsoft JhengHei"/>
              </a:rPr>
              <a:t>,</a:t>
            </a:r>
            <a:r>
              <a:rPr sz="1930" b="1" spc="13" dirty="0">
                <a:solidFill>
                  <a:srgbClr val="FF0000"/>
                </a:solidFill>
                <a:latin typeface="Microsoft JhengHei"/>
                <a:cs typeface="Microsoft JhengHei"/>
              </a:rPr>
              <a:t> </a:t>
            </a:r>
            <a:r>
              <a:rPr sz="1930" b="1" spc="-4" dirty="0">
                <a:solidFill>
                  <a:srgbClr val="FF0000"/>
                </a:solidFill>
                <a:latin typeface="Microsoft JhengHei"/>
                <a:cs typeface="Microsoft JhengHei"/>
              </a:rPr>
              <a:t>end=</a:t>
            </a:r>
            <a:r>
              <a:rPr sz="1930" b="1" spc="-9" dirty="0">
                <a:latin typeface="Microsoft JhengHei"/>
                <a:cs typeface="Microsoft JhengHei"/>
              </a:rPr>
              <a:t>結束字元</a:t>
            </a:r>
            <a:r>
              <a:rPr sz="1930" b="1" spc="-4" dirty="0">
                <a:solidFill>
                  <a:srgbClr val="FF0000"/>
                </a:solidFill>
                <a:latin typeface="Microsoft JhengHei"/>
                <a:cs typeface="Microsoft JhengHei"/>
              </a:rPr>
              <a:t>]</a:t>
            </a:r>
            <a:r>
              <a:rPr sz="1930" b="1" spc="13" dirty="0">
                <a:solidFill>
                  <a:srgbClr val="FF0000"/>
                </a:solidFill>
                <a:latin typeface="Microsoft JhengHei"/>
                <a:cs typeface="Microsoft JhengHei"/>
              </a:rPr>
              <a:t> </a:t>
            </a:r>
            <a:r>
              <a:rPr sz="1930" b="1" spc="-4" dirty="0">
                <a:latin typeface="Microsoft JhengHei"/>
                <a:cs typeface="Microsoft JhengHei"/>
              </a:rPr>
              <a:t>)</a:t>
            </a:r>
            <a:endParaRPr sz="1930">
              <a:latin typeface="Microsoft JhengHei"/>
              <a:cs typeface="Microsoft JhengHei"/>
            </a:endParaRPr>
          </a:p>
        </p:txBody>
      </p:sp>
      <p:sp>
        <p:nvSpPr>
          <p:cNvPr id="4" name="object 4"/>
          <p:cNvSpPr txBox="1"/>
          <p:nvPr/>
        </p:nvSpPr>
        <p:spPr>
          <a:xfrm>
            <a:off x="264662" y="3638401"/>
            <a:ext cx="1622945" cy="765039"/>
          </a:xfrm>
          <a:prstGeom prst="rect">
            <a:avLst/>
          </a:prstGeom>
          <a:ln w="9144">
            <a:solidFill>
              <a:srgbClr val="F79546"/>
            </a:solidFill>
          </a:ln>
        </p:spPr>
        <p:txBody>
          <a:bodyPr vert="horz" wrap="square" lIns="0" tIns="35645" rIns="0" bIns="0" rtlCol="0">
            <a:spAutoFit/>
          </a:bodyPr>
          <a:lstStyle/>
          <a:p>
            <a:pPr marL="80202" marR="84658" algn="just">
              <a:spcBef>
                <a:spcPts val="281"/>
              </a:spcBef>
            </a:pPr>
            <a:r>
              <a:rPr sz="1579" dirty="0">
                <a:latin typeface="Microsoft JhengHei"/>
                <a:cs typeface="Microsoft JhengHei"/>
              </a:rPr>
              <a:t>可一次輸出多個 項目資料，項目 </a:t>
            </a:r>
            <a:r>
              <a:rPr sz="1579" spc="-4" dirty="0">
                <a:latin typeface="Microsoft JhengHei"/>
                <a:cs typeface="Microsoft JhengHei"/>
              </a:rPr>
              <a:t>之間以</a:t>
            </a:r>
            <a:r>
              <a:rPr sz="1579" dirty="0">
                <a:latin typeface="Microsoft JhengHei"/>
                <a:cs typeface="Microsoft JhengHei"/>
              </a:rPr>
              <a:t>［</a:t>
            </a:r>
            <a:r>
              <a:rPr sz="1579" dirty="0">
                <a:solidFill>
                  <a:srgbClr val="FF0000"/>
                </a:solidFill>
                <a:latin typeface="Microsoft JhengHei"/>
                <a:cs typeface="Microsoft JhengHei"/>
              </a:rPr>
              <a:t>,</a:t>
            </a:r>
            <a:r>
              <a:rPr sz="1579" spc="-4" dirty="0">
                <a:latin typeface="Microsoft JhengHei"/>
                <a:cs typeface="Microsoft JhengHei"/>
              </a:rPr>
              <a:t>］分開</a:t>
            </a:r>
            <a:endParaRPr sz="1579">
              <a:latin typeface="Microsoft JhengHei"/>
              <a:cs typeface="Microsoft JhengHei"/>
            </a:endParaRPr>
          </a:p>
        </p:txBody>
      </p:sp>
      <p:grpSp>
        <p:nvGrpSpPr>
          <p:cNvPr id="5" name="object 5"/>
          <p:cNvGrpSpPr/>
          <p:nvPr/>
        </p:nvGrpSpPr>
        <p:grpSpPr>
          <a:xfrm>
            <a:off x="995767" y="2486131"/>
            <a:ext cx="2206071" cy="1156781"/>
            <a:chOff x="1135316" y="1952180"/>
            <a:chExt cx="2515235" cy="1318895"/>
          </a:xfrm>
        </p:grpSpPr>
        <p:sp>
          <p:nvSpPr>
            <p:cNvPr id="6" name="object 6"/>
            <p:cNvSpPr/>
            <p:nvPr/>
          </p:nvSpPr>
          <p:spPr>
            <a:xfrm>
              <a:off x="1148333" y="1965197"/>
              <a:ext cx="2489200" cy="513715"/>
            </a:xfrm>
            <a:custGeom>
              <a:avLst/>
              <a:gdLst/>
              <a:ahLst/>
              <a:cxnLst/>
              <a:rect l="l" t="t" r="r" b="b"/>
              <a:pathLst>
                <a:path w="2489200" h="513714">
                  <a:moveTo>
                    <a:pt x="0" y="192150"/>
                  </a:moveTo>
                  <a:lnTo>
                    <a:pt x="5074" y="148076"/>
                  </a:lnTo>
                  <a:lnTo>
                    <a:pt x="19530" y="107626"/>
                  </a:lnTo>
                  <a:lnTo>
                    <a:pt x="42213" y="71949"/>
                  </a:lnTo>
                  <a:lnTo>
                    <a:pt x="71970" y="42197"/>
                  </a:lnTo>
                  <a:lnTo>
                    <a:pt x="107648" y="19521"/>
                  </a:lnTo>
                  <a:lnTo>
                    <a:pt x="148092" y="5072"/>
                  </a:lnTo>
                  <a:lnTo>
                    <a:pt x="192150" y="0"/>
                  </a:lnTo>
                  <a:lnTo>
                    <a:pt x="2296541" y="0"/>
                  </a:lnTo>
                  <a:lnTo>
                    <a:pt x="2340615" y="5072"/>
                  </a:lnTo>
                  <a:lnTo>
                    <a:pt x="2381065" y="19521"/>
                  </a:lnTo>
                  <a:lnTo>
                    <a:pt x="2416742" y="42197"/>
                  </a:lnTo>
                  <a:lnTo>
                    <a:pt x="2446494" y="71949"/>
                  </a:lnTo>
                  <a:lnTo>
                    <a:pt x="2469170" y="107626"/>
                  </a:lnTo>
                  <a:lnTo>
                    <a:pt x="2483619" y="148076"/>
                  </a:lnTo>
                  <a:lnTo>
                    <a:pt x="2488691" y="192150"/>
                  </a:lnTo>
                  <a:lnTo>
                    <a:pt x="2488691" y="321437"/>
                  </a:lnTo>
                  <a:lnTo>
                    <a:pt x="2483619" y="365511"/>
                  </a:lnTo>
                  <a:lnTo>
                    <a:pt x="2469170" y="405961"/>
                  </a:lnTo>
                  <a:lnTo>
                    <a:pt x="2446494" y="441638"/>
                  </a:lnTo>
                  <a:lnTo>
                    <a:pt x="2416742" y="471390"/>
                  </a:lnTo>
                  <a:lnTo>
                    <a:pt x="2381065" y="494066"/>
                  </a:lnTo>
                  <a:lnTo>
                    <a:pt x="2340615" y="508515"/>
                  </a:lnTo>
                  <a:lnTo>
                    <a:pt x="2296541" y="513588"/>
                  </a:lnTo>
                  <a:lnTo>
                    <a:pt x="192150" y="513588"/>
                  </a:lnTo>
                  <a:lnTo>
                    <a:pt x="148092" y="508515"/>
                  </a:lnTo>
                  <a:lnTo>
                    <a:pt x="107648" y="494066"/>
                  </a:lnTo>
                  <a:lnTo>
                    <a:pt x="71970" y="471390"/>
                  </a:lnTo>
                  <a:lnTo>
                    <a:pt x="42213" y="441638"/>
                  </a:lnTo>
                  <a:lnTo>
                    <a:pt x="19530" y="405961"/>
                  </a:lnTo>
                  <a:lnTo>
                    <a:pt x="5074" y="365511"/>
                  </a:lnTo>
                  <a:lnTo>
                    <a:pt x="0" y="321437"/>
                  </a:lnTo>
                  <a:lnTo>
                    <a:pt x="0" y="192150"/>
                  </a:lnTo>
                  <a:close/>
                </a:path>
              </a:pathLst>
            </a:custGeom>
            <a:ln w="25908">
              <a:solidFill>
                <a:srgbClr val="F79546"/>
              </a:solidFill>
            </a:ln>
          </p:spPr>
          <p:txBody>
            <a:bodyPr wrap="square" lIns="0" tIns="0" rIns="0" bIns="0" rtlCol="0"/>
            <a:lstStyle/>
            <a:p>
              <a:endParaRPr sz="1579"/>
            </a:p>
          </p:txBody>
        </p:sp>
        <p:sp>
          <p:nvSpPr>
            <p:cNvPr id="7" name="object 7"/>
            <p:cNvSpPr/>
            <p:nvPr/>
          </p:nvSpPr>
          <p:spPr>
            <a:xfrm>
              <a:off x="1226819" y="2478023"/>
              <a:ext cx="1165860" cy="788670"/>
            </a:xfrm>
            <a:custGeom>
              <a:avLst/>
              <a:gdLst/>
              <a:ahLst/>
              <a:cxnLst/>
              <a:rect l="l" t="t" r="r" b="b"/>
              <a:pathLst>
                <a:path w="1165860" h="788670">
                  <a:moveTo>
                    <a:pt x="0" y="788288"/>
                  </a:moveTo>
                  <a:lnTo>
                    <a:pt x="0" y="394080"/>
                  </a:lnTo>
                  <a:lnTo>
                    <a:pt x="1165860" y="394080"/>
                  </a:lnTo>
                  <a:lnTo>
                    <a:pt x="1165860" y="0"/>
                  </a:lnTo>
                </a:path>
              </a:pathLst>
            </a:custGeom>
            <a:ln w="9144">
              <a:solidFill>
                <a:srgbClr val="F79546"/>
              </a:solidFill>
            </a:ln>
          </p:spPr>
          <p:txBody>
            <a:bodyPr wrap="square" lIns="0" tIns="0" rIns="0" bIns="0" rtlCol="0"/>
            <a:lstStyle/>
            <a:p>
              <a:endParaRPr sz="1579"/>
            </a:p>
          </p:txBody>
        </p:sp>
      </p:grpSp>
      <p:sp>
        <p:nvSpPr>
          <p:cNvPr id="8" name="object 8"/>
          <p:cNvSpPr txBox="1"/>
          <p:nvPr/>
        </p:nvSpPr>
        <p:spPr>
          <a:xfrm>
            <a:off x="2221554" y="3638401"/>
            <a:ext cx="2615984" cy="765039"/>
          </a:xfrm>
          <a:prstGeom prst="rect">
            <a:avLst/>
          </a:prstGeom>
          <a:ln w="9144">
            <a:solidFill>
              <a:srgbClr val="F79546"/>
            </a:solidFill>
          </a:ln>
        </p:spPr>
        <p:txBody>
          <a:bodyPr vert="horz" wrap="square" lIns="0" tIns="35645" rIns="0" bIns="0" rtlCol="0">
            <a:spAutoFit/>
          </a:bodyPr>
          <a:lstStyle/>
          <a:p>
            <a:pPr marL="80759" marR="121974">
              <a:spcBef>
                <a:spcPts val="281"/>
              </a:spcBef>
            </a:pPr>
            <a:r>
              <a:rPr sz="1579" dirty="0">
                <a:latin typeface="Microsoft JhengHei"/>
                <a:cs typeface="Microsoft JhengHei"/>
              </a:rPr>
              <a:t>輸出多個項目資料時，項目 之間以「分隔字元」區隔開</a:t>
            </a:r>
            <a:endParaRPr sz="1579">
              <a:latin typeface="Microsoft JhengHei"/>
              <a:cs typeface="Microsoft JhengHei"/>
            </a:endParaRPr>
          </a:p>
          <a:p>
            <a:pPr marL="80759"/>
            <a:r>
              <a:rPr sz="1579" spc="-4" dirty="0">
                <a:latin typeface="Microsoft JhengHei"/>
                <a:cs typeface="Microsoft JhengHei"/>
              </a:rPr>
              <a:t>，預設值為一個空白字元(</a:t>
            </a:r>
            <a:r>
              <a:rPr sz="1579" dirty="0">
                <a:solidFill>
                  <a:srgbClr val="FF0000"/>
                </a:solidFill>
                <a:latin typeface="Microsoft JhengHei"/>
                <a:cs typeface="Microsoft JhengHei"/>
              </a:rPr>
              <a:t>"</a:t>
            </a:r>
            <a:endParaRPr sz="1579">
              <a:latin typeface="Microsoft JhengHei"/>
              <a:cs typeface="Microsoft JhengHei"/>
            </a:endParaRPr>
          </a:p>
        </p:txBody>
      </p:sp>
      <p:grpSp>
        <p:nvGrpSpPr>
          <p:cNvPr id="9" name="object 9"/>
          <p:cNvGrpSpPr/>
          <p:nvPr/>
        </p:nvGrpSpPr>
        <p:grpSpPr>
          <a:xfrm>
            <a:off x="3220049" y="2471482"/>
            <a:ext cx="1730994" cy="1170705"/>
            <a:chOff x="3671315" y="1935479"/>
            <a:chExt cx="1973580" cy="1334770"/>
          </a:xfrm>
        </p:grpSpPr>
        <p:sp>
          <p:nvSpPr>
            <p:cNvPr id="10" name="object 10"/>
            <p:cNvSpPr/>
            <p:nvPr/>
          </p:nvSpPr>
          <p:spPr>
            <a:xfrm>
              <a:off x="3684269" y="1948433"/>
              <a:ext cx="1948180" cy="512445"/>
            </a:xfrm>
            <a:custGeom>
              <a:avLst/>
              <a:gdLst/>
              <a:ahLst/>
              <a:cxnLst/>
              <a:rect l="l" t="t" r="r" b="b"/>
              <a:pathLst>
                <a:path w="1948179" h="512444">
                  <a:moveTo>
                    <a:pt x="0" y="191642"/>
                  </a:moveTo>
                  <a:lnTo>
                    <a:pt x="5057" y="147676"/>
                  </a:lnTo>
                  <a:lnTo>
                    <a:pt x="19465" y="107329"/>
                  </a:lnTo>
                  <a:lnTo>
                    <a:pt x="42077" y="71747"/>
                  </a:lnTo>
                  <a:lnTo>
                    <a:pt x="71747" y="42077"/>
                  </a:lnTo>
                  <a:lnTo>
                    <a:pt x="107329" y="19465"/>
                  </a:lnTo>
                  <a:lnTo>
                    <a:pt x="147676" y="5057"/>
                  </a:lnTo>
                  <a:lnTo>
                    <a:pt x="191642" y="0"/>
                  </a:lnTo>
                  <a:lnTo>
                    <a:pt x="1756028" y="0"/>
                  </a:lnTo>
                  <a:lnTo>
                    <a:pt x="1799995" y="5057"/>
                  </a:lnTo>
                  <a:lnTo>
                    <a:pt x="1840342" y="19465"/>
                  </a:lnTo>
                  <a:lnTo>
                    <a:pt x="1875924" y="42077"/>
                  </a:lnTo>
                  <a:lnTo>
                    <a:pt x="1905594" y="71747"/>
                  </a:lnTo>
                  <a:lnTo>
                    <a:pt x="1928206" y="107329"/>
                  </a:lnTo>
                  <a:lnTo>
                    <a:pt x="1942614" y="147676"/>
                  </a:lnTo>
                  <a:lnTo>
                    <a:pt x="1947671" y="191642"/>
                  </a:lnTo>
                  <a:lnTo>
                    <a:pt x="1947671" y="320420"/>
                  </a:lnTo>
                  <a:lnTo>
                    <a:pt x="1942614" y="364387"/>
                  </a:lnTo>
                  <a:lnTo>
                    <a:pt x="1928206" y="404734"/>
                  </a:lnTo>
                  <a:lnTo>
                    <a:pt x="1905594" y="440316"/>
                  </a:lnTo>
                  <a:lnTo>
                    <a:pt x="1875924" y="469986"/>
                  </a:lnTo>
                  <a:lnTo>
                    <a:pt x="1840342" y="492598"/>
                  </a:lnTo>
                  <a:lnTo>
                    <a:pt x="1799995" y="507006"/>
                  </a:lnTo>
                  <a:lnTo>
                    <a:pt x="1756028" y="512063"/>
                  </a:lnTo>
                  <a:lnTo>
                    <a:pt x="191642" y="512063"/>
                  </a:lnTo>
                  <a:lnTo>
                    <a:pt x="147676" y="507006"/>
                  </a:lnTo>
                  <a:lnTo>
                    <a:pt x="107329" y="492598"/>
                  </a:lnTo>
                  <a:lnTo>
                    <a:pt x="71747" y="469986"/>
                  </a:lnTo>
                  <a:lnTo>
                    <a:pt x="42077" y="440316"/>
                  </a:lnTo>
                  <a:lnTo>
                    <a:pt x="19465" y="404734"/>
                  </a:lnTo>
                  <a:lnTo>
                    <a:pt x="5057" y="364387"/>
                  </a:lnTo>
                  <a:lnTo>
                    <a:pt x="0" y="320420"/>
                  </a:lnTo>
                  <a:lnTo>
                    <a:pt x="0" y="191642"/>
                  </a:lnTo>
                  <a:close/>
                </a:path>
              </a:pathLst>
            </a:custGeom>
            <a:ln w="25908">
              <a:solidFill>
                <a:srgbClr val="F79546"/>
              </a:solidFill>
            </a:ln>
          </p:spPr>
          <p:txBody>
            <a:bodyPr wrap="square" lIns="0" tIns="0" rIns="0" bIns="0" rtlCol="0"/>
            <a:lstStyle/>
            <a:p>
              <a:endParaRPr sz="1579"/>
            </a:p>
          </p:txBody>
        </p:sp>
        <p:sp>
          <p:nvSpPr>
            <p:cNvPr id="11" name="object 11"/>
            <p:cNvSpPr/>
            <p:nvPr/>
          </p:nvSpPr>
          <p:spPr>
            <a:xfrm>
              <a:off x="4023359" y="2459735"/>
              <a:ext cx="633730" cy="805815"/>
            </a:xfrm>
            <a:custGeom>
              <a:avLst/>
              <a:gdLst/>
              <a:ahLst/>
              <a:cxnLst/>
              <a:rect l="l" t="t" r="r" b="b"/>
              <a:pathLst>
                <a:path w="633729" h="805814">
                  <a:moveTo>
                    <a:pt x="0" y="805561"/>
                  </a:moveTo>
                  <a:lnTo>
                    <a:pt x="0" y="402843"/>
                  </a:lnTo>
                  <a:lnTo>
                    <a:pt x="633476" y="402843"/>
                  </a:lnTo>
                  <a:lnTo>
                    <a:pt x="633476" y="0"/>
                  </a:lnTo>
                </a:path>
              </a:pathLst>
            </a:custGeom>
            <a:ln w="9144">
              <a:solidFill>
                <a:srgbClr val="F79546"/>
              </a:solidFill>
            </a:ln>
          </p:spPr>
          <p:txBody>
            <a:bodyPr wrap="square" lIns="0" tIns="0" rIns="0" bIns="0" rtlCol="0"/>
            <a:lstStyle/>
            <a:p>
              <a:endParaRPr sz="1579"/>
            </a:p>
          </p:txBody>
        </p:sp>
      </p:grpSp>
      <p:sp>
        <p:nvSpPr>
          <p:cNvPr id="12" name="object 12"/>
          <p:cNvSpPr txBox="1"/>
          <p:nvPr/>
        </p:nvSpPr>
        <p:spPr>
          <a:xfrm>
            <a:off x="5190308" y="3638401"/>
            <a:ext cx="2010582" cy="765039"/>
          </a:xfrm>
          <a:prstGeom prst="rect">
            <a:avLst/>
          </a:prstGeom>
          <a:ln w="9144">
            <a:solidFill>
              <a:srgbClr val="F79546"/>
            </a:solidFill>
          </a:ln>
        </p:spPr>
        <p:txBody>
          <a:bodyPr vert="horz" wrap="square" lIns="0" tIns="35645" rIns="0" bIns="0" rtlCol="0">
            <a:spAutoFit/>
          </a:bodyPr>
          <a:lstStyle/>
          <a:p>
            <a:pPr marL="80202" marR="118632" algn="just">
              <a:spcBef>
                <a:spcPts val="281"/>
              </a:spcBef>
            </a:pPr>
            <a:r>
              <a:rPr sz="1579" dirty="0">
                <a:latin typeface="Microsoft JhengHei"/>
                <a:cs typeface="Microsoft JhengHei"/>
              </a:rPr>
              <a:t>輸出完畢後自動加入 的字元，預設值為換 </a:t>
            </a:r>
            <a:r>
              <a:rPr sz="1579" spc="-4" dirty="0">
                <a:latin typeface="Microsoft JhengHei"/>
                <a:cs typeface="Microsoft JhengHei"/>
              </a:rPr>
              <a:t>列字元［</a:t>
            </a:r>
            <a:r>
              <a:rPr sz="1579" spc="-4" dirty="0">
                <a:solidFill>
                  <a:srgbClr val="FF0000"/>
                </a:solidFill>
                <a:latin typeface="Microsoft JhengHei"/>
                <a:cs typeface="Microsoft JhengHei"/>
              </a:rPr>
              <a:t>\n</a:t>
            </a:r>
            <a:r>
              <a:rPr sz="1579" spc="-4" dirty="0">
                <a:latin typeface="Microsoft JhengHei"/>
                <a:cs typeface="Microsoft JhengHei"/>
              </a:rPr>
              <a:t>］</a:t>
            </a:r>
            <a:endParaRPr sz="1579">
              <a:latin typeface="Microsoft JhengHei"/>
              <a:cs typeface="Microsoft JhengHei"/>
            </a:endParaRPr>
          </a:p>
        </p:txBody>
      </p:sp>
      <p:grpSp>
        <p:nvGrpSpPr>
          <p:cNvPr id="13" name="object 13"/>
          <p:cNvGrpSpPr/>
          <p:nvPr/>
        </p:nvGrpSpPr>
        <p:grpSpPr>
          <a:xfrm>
            <a:off x="5004510" y="2471482"/>
            <a:ext cx="1730994" cy="1170705"/>
            <a:chOff x="5705855" y="1935479"/>
            <a:chExt cx="1973580" cy="1334770"/>
          </a:xfrm>
        </p:grpSpPr>
        <p:sp>
          <p:nvSpPr>
            <p:cNvPr id="14" name="object 14"/>
            <p:cNvSpPr/>
            <p:nvPr/>
          </p:nvSpPr>
          <p:spPr>
            <a:xfrm>
              <a:off x="5718809" y="1948433"/>
              <a:ext cx="1948180" cy="512445"/>
            </a:xfrm>
            <a:custGeom>
              <a:avLst/>
              <a:gdLst/>
              <a:ahLst/>
              <a:cxnLst/>
              <a:rect l="l" t="t" r="r" b="b"/>
              <a:pathLst>
                <a:path w="1948179" h="512444">
                  <a:moveTo>
                    <a:pt x="0" y="256031"/>
                  </a:moveTo>
                  <a:lnTo>
                    <a:pt x="4126" y="210023"/>
                  </a:lnTo>
                  <a:lnTo>
                    <a:pt x="16023" y="166714"/>
                  </a:lnTo>
                  <a:lnTo>
                    <a:pt x="34967" y="126830"/>
                  </a:lnTo>
                  <a:lnTo>
                    <a:pt x="60232" y="91095"/>
                  </a:lnTo>
                  <a:lnTo>
                    <a:pt x="91095" y="60232"/>
                  </a:lnTo>
                  <a:lnTo>
                    <a:pt x="126830" y="34967"/>
                  </a:lnTo>
                  <a:lnTo>
                    <a:pt x="166714" y="16023"/>
                  </a:lnTo>
                  <a:lnTo>
                    <a:pt x="210023" y="4126"/>
                  </a:lnTo>
                  <a:lnTo>
                    <a:pt x="256031" y="0"/>
                  </a:lnTo>
                  <a:lnTo>
                    <a:pt x="1691639" y="0"/>
                  </a:lnTo>
                  <a:lnTo>
                    <a:pt x="1737648" y="4126"/>
                  </a:lnTo>
                  <a:lnTo>
                    <a:pt x="1780957" y="16023"/>
                  </a:lnTo>
                  <a:lnTo>
                    <a:pt x="1820841" y="34967"/>
                  </a:lnTo>
                  <a:lnTo>
                    <a:pt x="1856576" y="60232"/>
                  </a:lnTo>
                  <a:lnTo>
                    <a:pt x="1887439" y="91095"/>
                  </a:lnTo>
                  <a:lnTo>
                    <a:pt x="1912704" y="126830"/>
                  </a:lnTo>
                  <a:lnTo>
                    <a:pt x="1931648" y="166714"/>
                  </a:lnTo>
                  <a:lnTo>
                    <a:pt x="1943545" y="210023"/>
                  </a:lnTo>
                  <a:lnTo>
                    <a:pt x="1947671" y="256031"/>
                  </a:lnTo>
                  <a:lnTo>
                    <a:pt x="1943545" y="302040"/>
                  </a:lnTo>
                  <a:lnTo>
                    <a:pt x="1931648" y="345349"/>
                  </a:lnTo>
                  <a:lnTo>
                    <a:pt x="1912704" y="385233"/>
                  </a:lnTo>
                  <a:lnTo>
                    <a:pt x="1887439" y="420968"/>
                  </a:lnTo>
                  <a:lnTo>
                    <a:pt x="1856576" y="451831"/>
                  </a:lnTo>
                  <a:lnTo>
                    <a:pt x="1820841" y="477096"/>
                  </a:lnTo>
                  <a:lnTo>
                    <a:pt x="1780957" y="496040"/>
                  </a:lnTo>
                  <a:lnTo>
                    <a:pt x="1737648" y="507937"/>
                  </a:lnTo>
                  <a:lnTo>
                    <a:pt x="1691639" y="512063"/>
                  </a:lnTo>
                  <a:lnTo>
                    <a:pt x="256031" y="512063"/>
                  </a:lnTo>
                  <a:lnTo>
                    <a:pt x="210023" y="507937"/>
                  </a:lnTo>
                  <a:lnTo>
                    <a:pt x="166714" y="496040"/>
                  </a:lnTo>
                  <a:lnTo>
                    <a:pt x="126830" y="477096"/>
                  </a:lnTo>
                  <a:lnTo>
                    <a:pt x="91095" y="451831"/>
                  </a:lnTo>
                  <a:lnTo>
                    <a:pt x="60232" y="420968"/>
                  </a:lnTo>
                  <a:lnTo>
                    <a:pt x="34967" y="385233"/>
                  </a:lnTo>
                  <a:lnTo>
                    <a:pt x="16023" y="345349"/>
                  </a:lnTo>
                  <a:lnTo>
                    <a:pt x="4126" y="302040"/>
                  </a:lnTo>
                  <a:lnTo>
                    <a:pt x="0" y="256031"/>
                  </a:lnTo>
                  <a:close/>
                </a:path>
              </a:pathLst>
            </a:custGeom>
            <a:ln w="25908">
              <a:solidFill>
                <a:srgbClr val="F79546"/>
              </a:solidFill>
            </a:ln>
          </p:spPr>
          <p:txBody>
            <a:bodyPr wrap="square" lIns="0" tIns="0" rIns="0" bIns="0" rtlCol="0"/>
            <a:lstStyle/>
            <a:p>
              <a:endParaRPr sz="1579"/>
            </a:p>
          </p:txBody>
        </p:sp>
        <p:sp>
          <p:nvSpPr>
            <p:cNvPr id="15" name="object 15"/>
            <p:cNvSpPr/>
            <p:nvPr/>
          </p:nvSpPr>
          <p:spPr>
            <a:xfrm>
              <a:off x="6691883" y="2459735"/>
              <a:ext cx="371475" cy="805815"/>
            </a:xfrm>
            <a:custGeom>
              <a:avLst/>
              <a:gdLst/>
              <a:ahLst/>
              <a:cxnLst/>
              <a:rect l="l" t="t" r="r" b="b"/>
              <a:pathLst>
                <a:path w="371475" h="805814">
                  <a:moveTo>
                    <a:pt x="371475" y="805561"/>
                  </a:moveTo>
                  <a:lnTo>
                    <a:pt x="371475" y="402843"/>
                  </a:lnTo>
                  <a:lnTo>
                    <a:pt x="0" y="402843"/>
                  </a:lnTo>
                  <a:lnTo>
                    <a:pt x="0" y="0"/>
                  </a:lnTo>
                </a:path>
              </a:pathLst>
            </a:custGeom>
            <a:ln w="9144">
              <a:solidFill>
                <a:srgbClr val="F79546"/>
              </a:solidFill>
            </a:ln>
          </p:spPr>
          <p:txBody>
            <a:bodyPr wrap="square" lIns="0" tIns="0" rIns="0" bIns="0" rtlCol="0"/>
            <a:lstStyle/>
            <a:p>
              <a:endParaRPr sz="1579"/>
            </a:p>
          </p:txBody>
        </p:sp>
      </p:grpSp>
      <p:pic>
        <p:nvPicPr>
          <p:cNvPr id="16" name="object 16"/>
          <p:cNvPicPr/>
          <p:nvPr/>
        </p:nvPicPr>
        <p:blipFill>
          <a:blip r:embed="rId2" cstate="print"/>
          <a:stretch>
            <a:fillRect/>
          </a:stretch>
        </p:blipFill>
        <p:spPr>
          <a:xfrm>
            <a:off x="1795155" y="4547338"/>
            <a:ext cx="8344862" cy="2225564"/>
          </a:xfrm>
          <a:prstGeom prst="rect">
            <a:avLst/>
          </a:prstGeom>
        </p:spPr>
      </p:pic>
      <p:sp>
        <p:nvSpPr>
          <p:cNvPr id="17" name="object 17"/>
          <p:cNvSpPr txBox="1"/>
          <p:nvPr/>
        </p:nvSpPr>
        <p:spPr>
          <a:xfrm>
            <a:off x="1955889" y="4277899"/>
            <a:ext cx="7514898" cy="1963257"/>
          </a:xfrm>
          <a:prstGeom prst="rect">
            <a:avLst/>
          </a:prstGeom>
        </p:spPr>
        <p:txBody>
          <a:bodyPr vert="horz" wrap="square" lIns="0" tIns="118073" rIns="0" bIns="0" rtlCol="0">
            <a:spAutoFit/>
          </a:bodyPr>
          <a:lstStyle/>
          <a:p>
            <a:pPr marL="345871">
              <a:spcBef>
                <a:spcPts val="930"/>
              </a:spcBef>
            </a:pPr>
            <a:r>
              <a:rPr sz="1579" spc="-4" dirty="0">
                <a:solidFill>
                  <a:srgbClr val="FF0000"/>
                </a:solidFill>
                <a:latin typeface="Microsoft JhengHei"/>
                <a:cs typeface="Microsoft JhengHei"/>
              </a:rPr>
              <a:t>"</a:t>
            </a:r>
            <a:r>
              <a:rPr sz="1579" spc="-4" dirty="0">
                <a:latin typeface="Microsoft JhengHei"/>
                <a:cs typeface="Microsoft JhengHei"/>
              </a:rPr>
              <a:t>)</a:t>
            </a:r>
            <a:endParaRPr sz="1579">
              <a:latin typeface="Microsoft JhengHei"/>
              <a:cs typeface="Microsoft JhengHei"/>
            </a:endParaRPr>
          </a:p>
          <a:p>
            <a:pPr marL="11139" marR="966880">
              <a:spcBef>
                <a:spcPts val="740"/>
              </a:spcBef>
            </a:pPr>
            <a:r>
              <a:rPr sz="1403" spc="-4" dirty="0">
                <a:latin typeface="Courier New"/>
                <a:cs typeface="Courier New"/>
              </a:rPr>
              <a:t>&gt;&gt;&gt;</a:t>
            </a:r>
            <a:r>
              <a:rPr sz="1403" dirty="0">
                <a:latin typeface="Courier New"/>
                <a:cs typeface="Courier New"/>
              </a:rPr>
              <a:t> </a:t>
            </a:r>
            <a:r>
              <a:rPr sz="1403" spc="-4" dirty="0">
                <a:latin typeface="Courier New"/>
                <a:cs typeface="Courier New"/>
              </a:rPr>
              <a:t>print("How",</a:t>
            </a:r>
            <a:r>
              <a:rPr sz="1403" spc="4" dirty="0">
                <a:latin typeface="Courier New"/>
                <a:cs typeface="Courier New"/>
              </a:rPr>
              <a:t> </a:t>
            </a:r>
            <a:r>
              <a:rPr sz="1403" spc="-4" dirty="0">
                <a:latin typeface="Courier New"/>
                <a:cs typeface="Courier New"/>
              </a:rPr>
              <a:t>"are",</a:t>
            </a:r>
            <a:r>
              <a:rPr sz="1403" spc="9" dirty="0">
                <a:latin typeface="Courier New"/>
                <a:cs typeface="Courier New"/>
              </a:rPr>
              <a:t> </a:t>
            </a:r>
            <a:r>
              <a:rPr sz="1403" spc="-4" dirty="0">
                <a:latin typeface="Courier New"/>
                <a:cs typeface="Courier New"/>
              </a:rPr>
              <a:t>"you",</a:t>
            </a:r>
            <a:r>
              <a:rPr sz="1403" spc="13" dirty="0">
                <a:latin typeface="Courier New"/>
                <a:cs typeface="Courier New"/>
              </a:rPr>
              <a:t> </a:t>
            </a:r>
            <a:r>
              <a:rPr sz="1403" spc="-4" dirty="0">
                <a:latin typeface="Courier New"/>
                <a:cs typeface="Courier New"/>
              </a:rPr>
              <a:t>sep="+");</a:t>
            </a:r>
            <a:r>
              <a:rPr sz="1403" dirty="0">
                <a:latin typeface="Courier New"/>
                <a:cs typeface="Courier New"/>
              </a:rPr>
              <a:t> </a:t>
            </a:r>
            <a:r>
              <a:rPr sz="1403" spc="-4" dirty="0">
                <a:latin typeface="Courier New"/>
                <a:cs typeface="Courier New"/>
              </a:rPr>
              <a:t>print("As",</a:t>
            </a:r>
            <a:r>
              <a:rPr sz="1403" spc="4" dirty="0">
                <a:latin typeface="Courier New"/>
                <a:cs typeface="Courier New"/>
              </a:rPr>
              <a:t> </a:t>
            </a:r>
            <a:r>
              <a:rPr sz="1403" spc="-4" dirty="0">
                <a:latin typeface="Courier New"/>
                <a:cs typeface="Courier New"/>
              </a:rPr>
              <a:t>"usual") </a:t>
            </a:r>
            <a:r>
              <a:rPr sz="1403" spc="-828" dirty="0">
                <a:latin typeface="Courier New"/>
                <a:cs typeface="Courier New"/>
              </a:rPr>
              <a:t> </a:t>
            </a:r>
            <a:r>
              <a:rPr sz="1403" spc="-4" dirty="0">
                <a:latin typeface="Courier New"/>
                <a:cs typeface="Courier New"/>
              </a:rPr>
              <a:t>How+are+you</a:t>
            </a:r>
            <a:endParaRPr sz="1403">
              <a:latin typeface="Courier New"/>
              <a:cs typeface="Courier New"/>
            </a:endParaRPr>
          </a:p>
          <a:p>
            <a:pPr marL="11139"/>
            <a:r>
              <a:rPr sz="1403" spc="-4" dirty="0">
                <a:latin typeface="Courier New"/>
                <a:cs typeface="Courier New"/>
              </a:rPr>
              <a:t>As</a:t>
            </a:r>
            <a:r>
              <a:rPr sz="1403" spc="-48" dirty="0">
                <a:latin typeface="Courier New"/>
                <a:cs typeface="Courier New"/>
              </a:rPr>
              <a:t> </a:t>
            </a:r>
            <a:r>
              <a:rPr sz="1403" spc="-4" dirty="0">
                <a:latin typeface="Courier New"/>
                <a:cs typeface="Courier New"/>
              </a:rPr>
              <a:t>usual</a:t>
            </a:r>
            <a:endParaRPr sz="1403">
              <a:latin typeface="Courier New"/>
              <a:cs typeface="Courier New"/>
            </a:endParaRPr>
          </a:p>
          <a:p>
            <a:pPr marL="11139"/>
            <a:r>
              <a:rPr sz="1403" spc="-4" dirty="0">
                <a:latin typeface="Courier New"/>
                <a:cs typeface="Courier New"/>
              </a:rPr>
              <a:t>&gt;&gt;&gt;</a:t>
            </a:r>
            <a:r>
              <a:rPr sz="1403" dirty="0">
                <a:latin typeface="Courier New"/>
                <a:cs typeface="Courier New"/>
              </a:rPr>
              <a:t> </a:t>
            </a:r>
            <a:r>
              <a:rPr sz="1403" spc="-4" dirty="0">
                <a:latin typeface="Courier New"/>
                <a:cs typeface="Courier New"/>
              </a:rPr>
              <a:t>print("How",</a:t>
            </a:r>
            <a:r>
              <a:rPr sz="1403" spc="4" dirty="0">
                <a:latin typeface="Courier New"/>
                <a:cs typeface="Courier New"/>
              </a:rPr>
              <a:t> </a:t>
            </a:r>
            <a:r>
              <a:rPr sz="1403" spc="-4" dirty="0">
                <a:latin typeface="Courier New"/>
                <a:cs typeface="Courier New"/>
              </a:rPr>
              <a:t>"are",</a:t>
            </a:r>
            <a:r>
              <a:rPr sz="1403" spc="13" dirty="0">
                <a:latin typeface="Courier New"/>
                <a:cs typeface="Courier New"/>
              </a:rPr>
              <a:t> </a:t>
            </a:r>
            <a:r>
              <a:rPr sz="1403" spc="-4" dirty="0">
                <a:latin typeface="Courier New"/>
                <a:cs typeface="Courier New"/>
              </a:rPr>
              <a:t>"you",</a:t>
            </a:r>
            <a:r>
              <a:rPr sz="1403" spc="13" dirty="0">
                <a:latin typeface="Courier New"/>
                <a:cs typeface="Courier New"/>
              </a:rPr>
              <a:t> </a:t>
            </a:r>
            <a:r>
              <a:rPr sz="1403" spc="-4" dirty="0">
                <a:latin typeface="Courier New"/>
                <a:cs typeface="Courier New"/>
              </a:rPr>
              <a:t>sep="+",</a:t>
            </a:r>
            <a:r>
              <a:rPr sz="1403" spc="4" dirty="0">
                <a:latin typeface="Courier New"/>
                <a:cs typeface="Courier New"/>
              </a:rPr>
              <a:t> </a:t>
            </a:r>
            <a:r>
              <a:rPr sz="1403" spc="-4" dirty="0">
                <a:latin typeface="Courier New"/>
                <a:cs typeface="Courier New"/>
              </a:rPr>
              <a:t>end="?");</a:t>
            </a:r>
            <a:r>
              <a:rPr sz="1403" spc="4" dirty="0">
                <a:latin typeface="Courier New"/>
                <a:cs typeface="Courier New"/>
              </a:rPr>
              <a:t> </a:t>
            </a:r>
            <a:r>
              <a:rPr sz="1403" spc="-4" dirty="0">
                <a:latin typeface="Courier New"/>
                <a:cs typeface="Courier New"/>
              </a:rPr>
              <a:t>print("As",</a:t>
            </a:r>
            <a:r>
              <a:rPr sz="1403" spc="4" dirty="0">
                <a:latin typeface="Courier New"/>
                <a:cs typeface="Courier New"/>
              </a:rPr>
              <a:t> </a:t>
            </a:r>
            <a:r>
              <a:rPr sz="1403" spc="-4" dirty="0">
                <a:latin typeface="Courier New"/>
                <a:cs typeface="Courier New"/>
              </a:rPr>
              <a:t>"usual")</a:t>
            </a:r>
            <a:endParaRPr sz="1403">
              <a:latin typeface="Courier New"/>
              <a:cs typeface="Courier New"/>
            </a:endParaRPr>
          </a:p>
          <a:p>
            <a:pPr marL="11139"/>
            <a:r>
              <a:rPr sz="1403" spc="-4" dirty="0">
                <a:latin typeface="Courier New"/>
                <a:cs typeface="Courier New"/>
              </a:rPr>
              <a:t>How+are+you?As</a:t>
            </a:r>
            <a:r>
              <a:rPr sz="1403" spc="-35" dirty="0">
                <a:latin typeface="Courier New"/>
                <a:cs typeface="Courier New"/>
              </a:rPr>
              <a:t> </a:t>
            </a:r>
            <a:r>
              <a:rPr sz="1403" spc="-4" dirty="0">
                <a:latin typeface="Courier New"/>
                <a:cs typeface="Courier New"/>
              </a:rPr>
              <a:t>usual</a:t>
            </a:r>
            <a:endParaRPr sz="1403">
              <a:latin typeface="Courier New"/>
              <a:cs typeface="Courier New"/>
            </a:endParaRPr>
          </a:p>
          <a:p>
            <a:pPr marL="11139">
              <a:spcBef>
                <a:spcPts val="26"/>
              </a:spcBef>
            </a:pPr>
            <a:r>
              <a:rPr sz="1403" spc="-4" dirty="0">
                <a:latin typeface="Courier New"/>
                <a:cs typeface="Courier New"/>
              </a:rPr>
              <a:t>&gt;&gt;&gt;</a:t>
            </a:r>
            <a:r>
              <a:rPr sz="1403" spc="-9" dirty="0">
                <a:latin typeface="Courier New"/>
                <a:cs typeface="Courier New"/>
              </a:rPr>
              <a:t> </a:t>
            </a:r>
            <a:r>
              <a:rPr sz="1403" spc="-4" dirty="0">
                <a:latin typeface="Courier New"/>
                <a:cs typeface="Courier New"/>
              </a:rPr>
              <a:t>print("</a:t>
            </a:r>
            <a:r>
              <a:rPr sz="1403" spc="-4" dirty="0">
                <a:latin typeface="SimSun"/>
                <a:cs typeface="SimSun"/>
              </a:rPr>
              <a:t>單價</a:t>
            </a:r>
            <a:r>
              <a:rPr sz="1403" spc="-4" dirty="0">
                <a:latin typeface="Courier New"/>
                <a:cs typeface="Courier New"/>
              </a:rPr>
              <a:t>",</a:t>
            </a:r>
            <a:r>
              <a:rPr sz="1403" spc="18" dirty="0">
                <a:latin typeface="Courier New"/>
                <a:cs typeface="Courier New"/>
              </a:rPr>
              <a:t> </a:t>
            </a:r>
            <a:r>
              <a:rPr sz="1403" spc="-4" dirty="0">
                <a:latin typeface="Courier New"/>
                <a:cs typeface="Courier New"/>
              </a:rPr>
              <a:t>180,</a:t>
            </a:r>
            <a:r>
              <a:rPr sz="1403" dirty="0">
                <a:latin typeface="Courier New"/>
                <a:cs typeface="Courier New"/>
              </a:rPr>
              <a:t> </a:t>
            </a:r>
            <a:r>
              <a:rPr sz="1403" spc="-4" dirty="0">
                <a:latin typeface="Courier New"/>
                <a:cs typeface="Courier New"/>
              </a:rPr>
              <a:t>sep="=")</a:t>
            </a:r>
            <a:endParaRPr sz="1403">
              <a:latin typeface="Courier New"/>
              <a:cs typeface="Courier New"/>
            </a:endParaRPr>
          </a:p>
          <a:p>
            <a:pPr marL="11139"/>
            <a:r>
              <a:rPr sz="1403" spc="-4" dirty="0">
                <a:latin typeface="SimSun"/>
                <a:cs typeface="SimSun"/>
              </a:rPr>
              <a:t>單價</a:t>
            </a:r>
            <a:r>
              <a:rPr sz="1403" spc="-4" dirty="0">
                <a:latin typeface="Courier New"/>
                <a:cs typeface="Courier New"/>
              </a:rPr>
              <a:t>=180</a:t>
            </a:r>
            <a:endParaRPr sz="1403">
              <a:latin typeface="Courier New"/>
              <a:cs typeface="Courier New"/>
            </a:endParaRPr>
          </a:p>
        </p:txBody>
      </p:sp>
    </p:spTree>
    <p:extLst>
      <p:ext uri="{BB962C8B-B14F-4D97-AF65-F5344CB8AC3E}">
        <p14:creationId xmlns:p14="http://schemas.microsoft.com/office/powerpoint/2010/main" val="432538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48413" y="1038225"/>
            <a:ext cx="2895600" cy="496558"/>
          </a:xfrm>
          <a:prstGeom prst="rect">
            <a:avLst/>
          </a:prstGeom>
        </p:spPr>
        <p:txBody>
          <a:bodyPr vert="horz" wrap="square" lIns="0" tIns="11696" rIns="0" bIns="0" rtlCol="0">
            <a:spAutoFit/>
          </a:bodyPr>
          <a:lstStyle/>
          <a:p>
            <a:pPr marL="11139">
              <a:spcBef>
                <a:spcPts val="92"/>
              </a:spcBef>
            </a:pPr>
            <a:r>
              <a:rPr dirty="0"/>
              <a:t>決策指令</a:t>
            </a:r>
          </a:p>
        </p:txBody>
      </p:sp>
      <p:pic>
        <p:nvPicPr>
          <p:cNvPr id="3" name="object 3"/>
          <p:cNvPicPr/>
          <p:nvPr/>
        </p:nvPicPr>
        <p:blipFill>
          <a:blip r:embed="rId2" cstate="print"/>
          <a:stretch>
            <a:fillRect/>
          </a:stretch>
        </p:blipFill>
        <p:spPr>
          <a:xfrm>
            <a:off x="815371" y="2067473"/>
            <a:ext cx="244611" cy="249958"/>
          </a:xfrm>
          <a:prstGeom prst="rect">
            <a:avLst/>
          </a:prstGeom>
        </p:spPr>
      </p:pic>
      <p:pic>
        <p:nvPicPr>
          <p:cNvPr id="4" name="object 4"/>
          <p:cNvPicPr/>
          <p:nvPr/>
        </p:nvPicPr>
        <p:blipFill>
          <a:blip r:embed="rId2" cstate="print"/>
          <a:stretch>
            <a:fillRect/>
          </a:stretch>
        </p:blipFill>
        <p:spPr>
          <a:xfrm>
            <a:off x="815371" y="3008493"/>
            <a:ext cx="244611" cy="249958"/>
          </a:xfrm>
          <a:prstGeom prst="rect">
            <a:avLst/>
          </a:prstGeom>
        </p:spPr>
      </p:pic>
      <p:pic>
        <p:nvPicPr>
          <p:cNvPr id="5" name="object 5"/>
          <p:cNvPicPr/>
          <p:nvPr/>
        </p:nvPicPr>
        <p:blipFill>
          <a:blip r:embed="rId2" cstate="print"/>
          <a:stretch>
            <a:fillRect/>
          </a:stretch>
        </p:blipFill>
        <p:spPr>
          <a:xfrm>
            <a:off x="815371" y="3521776"/>
            <a:ext cx="244611" cy="249958"/>
          </a:xfrm>
          <a:prstGeom prst="rect">
            <a:avLst/>
          </a:prstGeom>
        </p:spPr>
      </p:pic>
      <p:sp>
        <p:nvSpPr>
          <p:cNvPr id="6" name="object 6"/>
          <p:cNvSpPr txBox="1"/>
          <p:nvPr/>
        </p:nvSpPr>
        <p:spPr>
          <a:xfrm>
            <a:off x="1105208" y="1970854"/>
            <a:ext cx="8582010" cy="1914511"/>
          </a:xfrm>
          <a:prstGeom prst="rect">
            <a:avLst/>
          </a:prstGeom>
        </p:spPr>
        <p:txBody>
          <a:bodyPr vert="horz" wrap="square" lIns="0" tIns="11696" rIns="0" bIns="0" rtlCol="0">
            <a:spAutoFit/>
          </a:bodyPr>
          <a:lstStyle/>
          <a:p>
            <a:pPr marL="11139" marR="4456">
              <a:spcBef>
                <a:spcPts val="92"/>
              </a:spcBef>
            </a:pPr>
            <a:r>
              <a:rPr sz="2807" dirty="0">
                <a:latin typeface="Microsoft JhengHei"/>
                <a:cs typeface="Microsoft JhengHei"/>
              </a:rPr>
              <a:t>決策指令可根</a:t>
            </a:r>
            <a:r>
              <a:rPr sz="2807" spc="4" dirty="0">
                <a:latin typeface="Microsoft JhengHei"/>
                <a:cs typeface="Microsoft JhengHei"/>
              </a:rPr>
              <a:t>據</a:t>
            </a:r>
            <a:r>
              <a:rPr sz="2807" dirty="0">
                <a:solidFill>
                  <a:srgbClr val="FF0000"/>
                </a:solidFill>
                <a:latin typeface="Microsoft JhengHei"/>
                <a:cs typeface="Microsoft JhengHei"/>
              </a:rPr>
              <a:t>關係運</a:t>
            </a:r>
            <a:r>
              <a:rPr sz="2807" spc="-9" dirty="0">
                <a:solidFill>
                  <a:srgbClr val="FF0000"/>
                </a:solidFill>
                <a:latin typeface="Microsoft JhengHei"/>
                <a:cs typeface="Microsoft JhengHei"/>
              </a:rPr>
              <a:t>算</a:t>
            </a:r>
            <a:r>
              <a:rPr sz="2807" dirty="0">
                <a:latin typeface="Microsoft JhengHei"/>
                <a:cs typeface="Microsoft JhengHei"/>
              </a:rPr>
              <a:t>或</a:t>
            </a:r>
            <a:r>
              <a:rPr sz="2807" spc="4" dirty="0">
                <a:solidFill>
                  <a:srgbClr val="FF0000"/>
                </a:solidFill>
                <a:latin typeface="Microsoft JhengHei"/>
                <a:cs typeface="Microsoft JhengHei"/>
              </a:rPr>
              <a:t>邏</a:t>
            </a:r>
            <a:r>
              <a:rPr sz="2807" spc="-13" dirty="0">
                <a:solidFill>
                  <a:srgbClr val="FF0000"/>
                </a:solidFill>
                <a:latin typeface="Microsoft JhengHei"/>
                <a:cs typeface="Microsoft JhengHei"/>
              </a:rPr>
              <a:t>輯</a:t>
            </a:r>
            <a:r>
              <a:rPr sz="2807" spc="4" dirty="0">
                <a:solidFill>
                  <a:srgbClr val="FF0000"/>
                </a:solidFill>
                <a:latin typeface="Microsoft JhengHei"/>
                <a:cs typeface="Microsoft JhengHei"/>
              </a:rPr>
              <a:t>運</a:t>
            </a:r>
            <a:r>
              <a:rPr sz="2807" dirty="0">
                <a:solidFill>
                  <a:srgbClr val="FF0000"/>
                </a:solidFill>
                <a:latin typeface="Microsoft JhengHei"/>
                <a:cs typeface="Microsoft JhengHei"/>
              </a:rPr>
              <a:t>算</a:t>
            </a:r>
            <a:r>
              <a:rPr sz="2807" spc="-9" dirty="0">
                <a:latin typeface="Microsoft JhengHei"/>
                <a:cs typeface="Microsoft JhengHei"/>
              </a:rPr>
              <a:t>的</a:t>
            </a:r>
            <a:r>
              <a:rPr sz="2807" spc="4" dirty="0">
                <a:latin typeface="Microsoft JhengHei"/>
                <a:cs typeface="Microsoft JhengHei"/>
              </a:rPr>
              <a:t>條件</a:t>
            </a:r>
            <a:r>
              <a:rPr sz="2807" spc="-13" dirty="0">
                <a:latin typeface="Microsoft JhengHei"/>
                <a:cs typeface="Microsoft JhengHei"/>
              </a:rPr>
              <a:t>式</a:t>
            </a:r>
            <a:r>
              <a:rPr sz="2807" spc="4" dirty="0">
                <a:latin typeface="Microsoft JhengHei"/>
                <a:cs typeface="Microsoft JhengHei"/>
              </a:rPr>
              <a:t>來改</a:t>
            </a:r>
            <a:r>
              <a:rPr sz="2807" spc="-13" dirty="0">
                <a:latin typeface="Microsoft JhengHei"/>
                <a:cs typeface="Microsoft JhengHei"/>
              </a:rPr>
              <a:t>程</a:t>
            </a:r>
            <a:r>
              <a:rPr sz="2807" dirty="0">
                <a:latin typeface="Microsoft JhengHei"/>
                <a:cs typeface="Microsoft JhengHei"/>
              </a:rPr>
              <a:t>式 執行的流程</a:t>
            </a:r>
            <a:endParaRPr sz="2807">
              <a:latin typeface="Microsoft JhengHei"/>
              <a:cs typeface="Microsoft JhengHei"/>
            </a:endParaRPr>
          </a:p>
          <a:p>
            <a:pPr marL="11139" marR="1240347">
              <a:lnSpc>
                <a:spcPts val="4043"/>
              </a:lnSpc>
              <a:spcBef>
                <a:spcPts val="88"/>
              </a:spcBef>
            </a:pPr>
            <a:r>
              <a:rPr sz="2807" dirty="0">
                <a:solidFill>
                  <a:srgbClr val="FF0000"/>
                </a:solidFill>
                <a:latin typeface="Microsoft JhengHei"/>
                <a:cs typeface="Microsoft JhengHei"/>
              </a:rPr>
              <a:t>關係運算：&gt;、&gt;=、&lt;、&lt;=</a:t>
            </a:r>
            <a:r>
              <a:rPr sz="2807" spc="-9" dirty="0">
                <a:solidFill>
                  <a:srgbClr val="FF0000"/>
                </a:solidFill>
                <a:latin typeface="Microsoft JhengHei"/>
                <a:cs typeface="Microsoft JhengHei"/>
              </a:rPr>
              <a:t>、</a:t>
            </a:r>
            <a:r>
              <a:rPr sz="2807" dirty="0">
                <a:solidFill>
                  <a:srgbClr val="FF0000"/>
                </a:solidFill>
                <a:latin typeface="Microsoft JhengHei"/>
                <a:cs typeface="Microsoft JhengHei"/>
              </a:rPr>
              <a:t>==、</a:t>
            </a:r>
            <a:r>
              <a:rPr sz="2807" spc="-4" dirty="0">
                <a:solidFill>
                  <a:srgbClr val="FF0000"/>
                </a:solidFill>
                <a:latin typeface="Microsoft JhengHei"/>
                <a:cs typeface="Microsoft JhengHei"/>
              </a:rPr>
              <a:t>!=</a:t>
            </a:r>
            <a:r>
              <a:rPr sz="2807" spc="-13" dirty="0">
                <a:solidFill>
                  <a:srgbClr val="FF0000"/>
                </a:solidFill>
                <a:latin typeface="Microsoft JhengHei"/>
                <a:cs typeface="Microsoft JhengHei"/>
              </a:rPr>
              <a:t>、</a:t>
            </a:r>
            <a:r>
              <a:rPr sz="2807" spc="-4" dirty="0">
                <a:solidFill>
                  <a:srgbClr val="FF0000"/>
                </a:solidFill>
                <a:latin typeface="Microsoft JhengHei"/>
                <a:cs typeface="Microsoft JhengHei"/>
              </a:rPr>
              <a:t>is</a:t>
            </a:r>
            <a:r>
              <a:rPr sz="2807" dirty="0">
                <a:solidFill>
                  <a:srgbClr val="FF0000"/>
                </a:solidFill>
                <a:latin typeface="Microsoft JhengHei"/>
                <a:cs typeface="Microsoft JhengHei"/>
              </a:rPr>
              <a:t>、</a:t>
            </a:r>
            <a:r>
              <a:rPr sz="2807" spc="-4" dirty="0">
                <a:solidFill>
                  <a:srgbClr val="FF0000"/>
                </a:solidFill>
                <a:latin typeface="Microsoft JhengHei"/>
                <a:cs typeface="Microsoft JhengHei"/>
              </a:rPr>
              <a:t>in </a:t>
            </a:r>
            <a:r>
              <a:rPr sz="2807" spc="-689" dirty="0">
                <a:solidFill>
                  <a:srgbClr val="FF0000"/>
                </a:solidFill>
                <a:latin typeface="Microsoft JhengHei"/>
                <a:cs typeface="Microsoft JhengHei"/>
              </a:rPr>
              <a:t> </a:t>
            </a:r>
            <a:r>
              <a:rPr sz="2807" dirty="0">
                <a:solidFill>
                  <a:srgbClr val="FF0000"/>
                </a:solidFill>
                <a:latin typeface="Microsoft JhengHei"/>
                <a:cs typeface="Microsoft JhengHei"/>
              </a:rPr>
              <a:t>邏輯運算</a:t>
            </a:r>
            <a:r>
              <a:rPr sz="2807" spc="-4" dirty="0">
                <a:solidFill>
                  <a:srgbClr val="FF0000"/>
                </a:solidFill>
                <a:latin typeface="Microsoft JhengHei"/>
                <a:cs typeface="Microsoft JhengHei"/>
              </a:rPr>
              <a:t>：and</a:t>
            </a:r>
            <a:r>
              <a:rPr sz="2807" dirty="0">
                <a:solidFill>
                  <a:srgbClr val="FF0000"/>
                </a:solidFill>
                <a:latin typeface="Microsoft JhengHei"/>
                <a:cs typeface="Microsoft JhengHei"/>
              </a:rPr>
              <a:t>、</a:t>
            </a:r>
            <a:r>
              <a:rPr sz="2807" spc="-9" dirty="0">
                <a:solidFill>
                  <a:srgbClr val="FF0000"/>
                </a:solidFill>
                <a:latin typeface="Microsoft JhengHei"/>
                <a:cs typeface="Microsoft JhengHei"/>
              </a:rPr>
              <a:t>or</a:t>
            </a:r>
            <a:r>
              <a:rPr sz="2807" dirty="0">
                <a:solidFill>
                  <a:srgbClr val="FF0000"/>
                </a:solidFill>
                <a:latin typeface="Microsoft JhengHei"/>
                <a:cs typeface="Microsoft JhengHei"/>
              </a:rPr>
              <a:t>、</a:t>
            </a:r>
            <a:r>
              <a:rPr sz="2807" spc="-4" dirty="0">
                <a:solidFill>
                  <a:srgbClr val="FF0000"/>
                </a:solidFill>
                <a:latin typeface="Microsoft JhengHei"/>
                <a:cs typeface="Microsoft JhengHei"/>
              </a:rPr>
              <a:t>not</a:t>
            </a:r>
            <a:endParaRPr sz="2807">
              <a:latin typeface="Microsoft JhengHei"/>
              <a:cs typeface="Microsoft JhengHei"/>
            </a:endParaRPr>
          </a:p>
        </p:txBody>
      </p:sp>
    </p:spTree>
    <p:extLst>
      <p:ext uri="{BB962C8B-B14F-4D97-AF65-F5344CB8AC3E}">
        <p14:creationId xmlns:p14="http://schemas.microsoft.com/office/powerpoint/2010/main" val="1705081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0442" y="1196408"/>
            <a:ext cx="6871623" cy="496558"/>
          </a:xfrm>
          <a:prstGeom prst="rect">
            <a:avLst/>
          </a:prstGeom>
        </p:spPr>
        <p:txBody>
          <a:bodyPr vert="horz" wrap="square" lIns="0" tIns="11696" rIns="0" bIns="0" rtlCol="0">
            <a:spAutoFit/>
          </a:bodyPr>
          <a:lstStyle/>
          <a:p>
            <a:pPr marL="11139">
              <a:spcBef>
                <a:spcPts val="92"/>
              </a:spcBef>
            </a:pPr>
            <a:r>
              <a:rPr dirty="0"/>
              <a:t>檢視電腦</a:t>
            </a:r>
            <a:r>
              <a:rPr spc="-9" dirty="0"/>
              <a:t>O</a:t>
            </a:r>
            <a:r>
              <a:rPr spc="4" dirty="0"/>
              <a:t>S</a:t>
            </a:r>
            <a:r>
              <a:rPr dirty="0"/>
              <a:t>版本</a:t>
            </a:r>
            <a:r>
              <a:rPr spc="-4" dirty="0"/>
              <a:t>-</a:t>
            </a:r>
            <a:r>
              <a:rPr dirty="0"/>
              <a:t>以Win10</a:t>
            </a:r>
            <a:r>
              <a:rPr spc="-9" dirty="0"/>
              <a:t>為例</a:t>
            </a:r>
          </a:p>
        </p:txBody>
      </p:sp>
      <p:grpSp>
        <p:nvGrpSpPr>
          <p:cNvPr id="3" name="object 3"/>
          <p:cNvGrpSpPr/>
          <p:nvPr/>
        </p:nvGrpSpPr>
        <p:grpSpPr>
          <a:xfrm>
            <a:off x="511946" y="2250932"/>
            <a:ext cx="4812030" cy="3867446"/>
            <a:chOff x="583691" y="1684020"/>
            <a:chExt cx="5486400" cy="4409440"/>
          </a:xfrm>
        </p:grpSpPr>
        <p:pic>
          <p:nvPicPr>
            <p:cNvPr id="4" name="object 4"/>
            <p:cNvPicPr/>
            <p:nvPr/>
          </p:nvPicPr>
          <p:blipFill>
            <a:blip r:embed="rId2" cstate="print"/>
            <a:stretch>
              <a:fillRect/>
            </a:stretch>
          </p:blipFill>
          <p:spPr>
            <a:xfrm>
              <a:off x="583691" y="1684020"/>
              <a:ext cx="5486400" cy="4408932"/>
            </a:xfrm>
            <a:prstGeom prst="rect">
              <a:avLst/>
            </a:prstGeom>
          </p:spPr>
        </p:pic>
        <p:pic>
          <p:nvPicPr>
            <p:cNvPr id="5" name="object 5"/>
            <p:cNvPicPr/>
            <p:nvPr/>
          </p:nvPicPr>
          <p:blipFill>
            <a:blip r:embed="rId3" cstate="print"/>
            <a:stretch>
              <a:fillRect/>
            </a:stretch>
          </p:blipFill>
          <p:spPr>
            <a:xfrm>
              <a:off x="609599" y="1709928"/>
              <a:ext cx="5384292" cy="4306824"/>
            </a:xfrm>
            <a:prstGeom prst="rect">
              <a:avLst/>
            </a:prstGeom>
          </p:spPr>
        </p:pic>
      </p:grpSp>
      <p:grpSp>
        <p:nvGrpSpPr>
          <p:cNvPr id="6" name="object 6"/>
          <p:cNvGrpSpPr/>
          <p:nvPr/>
        </p:nvGrpSpPr>
        <p:grpSpPr>
          <a:xfrm>
            <a:off x="5413534" y="2250932"/>
            <a:ext cx="4812030" cy="3867446"/>
            <a:chOff x="6172200" y="1684020"/>
            <a:chExt cx="5486400" cy="4409440"/>
          </a:xfrm>
        </p:grpSpPr>
        <p:pic>
          <p:nvPicPr>
            <p:cNvPr id="7" name="object 7"/>
            <p:cNvPicPr/>
            <p:nvPr/>
          </p:nvPicPr>
          <p:blipFill>
            <a:blip r:embed="rId2" cstate="print"/>
            <a:stretch>
              <a:fillRect/>
            </a:stretch>
          </p:blipFill>
          <p:spPr>
            <a:xfrm>
              <a:off x="6172200" y="1684020"/>
              <a:ext cx="5486400" cy="4408932"/>
            </a:xfrm>
            <a:prstGeom prst="rect">
              <a:avLst/>
            </a:prstGeom>
          </p:spPr>
        </p:pic>
        <p:pic>
          <p:nvPicPr>
            <p:cNvPr id="8" name="object 8"/>
            <p:cNvPicPr/>
            <p:nvPr/>
          </p:nvPicPr>
          <p:blipFill>
            <a:blip r:embed="rId4" cstate="print"/>
            <a:stretch>
              <a:fillRect/>
            </a:stretch>
          </p:blipFill>
          <p:spPr>
            <a:xfrm>
              <a:off x="6198107" y="1709928"/>
              <a:ext cx="5384292" cy="4306824"/>
            </a:xfrm>
            <a:prstGeom prst="rect">
              <a:avLst/>
            </a:prstGeom>
          </p:spPr>
        </p:pic>
      </p:grpSp>
      <p:sp>
        <p:nvSpPr>
          <p:cNvPr id="9" name="object 9"/>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4</a:t>
            </a:fld>
            <a:endParaRPr sz="1053">
              <a:latin typeface="Microsoft Sans Serif"/>
              <a:cs typeface="Microsoft Sans Serif"/>
            </a:endParaRPr>
          </a:p>
        </p:txBody>
      </p:sp>
    </p:spTree>
    <p:extLst>
      <p:ext uri="{BB962C8B-B14F-4D97-AF65-F5344CB8AC3E}">
        <p14:creationId xmlns:p14="http://schemas.microsoft.com/office/powerpoint/2010/main" val="3163502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8104" y="1196408"/>
            <a:ext cx="3678084" cy="496558"/>
          </a:xfrm>
          <a:prstGeom prst="rect">
            <a:avLst/>
          </a:prstGeom>
        </p:spPr>
        <p:txBody>
          <a:bodyPr vert="horz" wrap="square" lIns="0" tIns="11696" rIns="0" bIns="0" rtlCol="0">
            <a:spAutoFit/>
          </a:bodyPr>
          <a:lstStyle/>
          <a:p>
            <a:pPr marL="11139">
              <a:spcBef>
                <a:spcPts val="92"/>
              </a:spcBef>
            </a:pPr>
            <a:r>
              <a:rPr dirty="0"/>
              <a:t>Python程式區塊</a:t>
            </a:r>
          </a:p>
        </p:txBody>
      </p:sp>
      <p:pic>
        <p:nvPicPr>
          <p:cNvPr id="3" name="object 3"/>
          <p:cNvPicPr/>
          <p:nvPr/>
        </p:nvPicPr>
        <p:blipFill>
          <a:blip r:embed="rId2" cstate="print"/>
          <a:stretch>
            <a:fillRect/>
          </a:stretch>
        </p:blipFill>
        <p:spPr>
          <a:xfrm>
            <a:off x="614871" y="2292369"/>
            <a:ext cx="244611" cy="249958"/>
          </a:xfrm>
          <a:prstGeom prst="rect">
            <a:avLst/>
          </a:prstGeom>
        </p:spPr>
      </p:pic>
      <p:pic>
        <p:nvPicPr>
          <p:cNvPr id="4" name="object 4"/>
          <p:cNvPicPr/>
          <p:nvPr/>
        </p:nvPicPr>
        <p:blipFill>
          <a:blip r:embed="rId2" cstate="print"/>
          <a:stretch>
            <a:fillRect/>
          </a:stretch>
        </p:blipFill>
        <p:spPr>
          <a:xfrm>
            <a:off x="614871" y="3661124"/>
            <a:ext cx="244611" cy="249958"/>
          </a:xfrm>
          <a:prstGeom prst="rect">
            <a:avLst/>
          </a:prstGeom>
        </p:spPr>
      </p:pic>
      <p:sp>
        <p:nvSpPr>
          <p:cNvPr id="5" name="object 5"/>
          <p:cNvSpPr txBox="1"/>
          <p:nvPr/>
        </p:nvSpPr>
        <p:spPr>
          <a:xfrm>
            <a:off x="904483" y="2196240"/>
            <a:ext cx="9057087" cy="1829487"/>
          </a:xfrm>
          <a:prstGeom prst="rect">
            <a:avLst/>
          </a:prstGeom>
        </p:spPr>
        <p:txBody>
          <a:bodyPr vert="horz" wrap="square" lIns="0" tIns="11696" rIns="0" bIns="0" rtlCol="0">
            <a:spAutoFit/>
          </a:bodyPr>
          <a:lstStyle/>
          <a:p>
            <a:pPr marL="11139" marR="4456">
              <a:spcBef>
                <a:spcPts val="92"/>
              </a:spcBef>
            </a:pPr>
            <a:r>
              <a:rPr sz="2807" spc="-4" dirty="0">
                <a:latin typeface="Microsoft JhengHei"/>
                <a:cs typeface="Microsoft JhengHei"/>
              </a:rPr>
              <a:t>Python</a:t>
            </a:r>
            <a:r>
              <a:rPr sz="2807" spc="13" dirty="0">
                <a:latin typeface="Microsoft JhengHei"/>
                <a:cs typeface="Microsoft JhengHei"/>
              </a:rPr>
              <a:t> </a:t>
            </a:r>
            <a:r>
              <a:rPr sz="2807" dirty="0">
                <a:latin typeface="Microsoft JhengHei"/>
                <a:cs typeface="Microsoft JhengHei"/>
              </a:rPr>
              <a:t>中一個程式區塊是使用</a:t>
            </a:r>
            <a:r>
              <a:rPr sz="2807" spc="-13" dirty="0">
                <a:latin typeface="Microsoft JhengHei"/>
                <a:cs typeface="Microsoft JhengHei"/>
              </a:rPr>
              <a:t>冒</a:t>
            </a:r>
            <a:r>
              <a:rPr sz="2807" dirty="0">
                <a:latin typeface="Microsoft JhengHei"/>
                <a:cs typeface="Microsoft JhengHei"/>
              </a:rPr>
              <a:t>號</a:t>
            </a:r>
            <a:r>
              <a:rPr sz="2807" spc="4" dirty="0">
                <a:latin typeface="Microsoft JhengHei"/>
                <a:cs typeface="Microsoft JhengHei"/>
              </a:rPr>
              <a:t>「</a:t>
            </a:r>
            <a:r>
              <a:rPr sz="2807" spc="-9" dirty="0">
                <a:solidFill>
                  <a:srgbClr val="FF0000"/>
                </a:solidFill>
                <a:latin typeface="Microsoft JhengHei"/>
                <a:cs typeface="Microsoft JhengHei"/>
              </a:rPr>
              <a:t>:</a:t>
            </a:r>
            <a:r>
              <a:rPr sz="2807" dirty="0">
                <a:latin typeface="Microsoft JhengHei"/>
                <a:cs typeface="Microsoft JhengHei"/>
              </a:rPr>
              <a:t>」開</a:t>
            </a:r>
            <a:r>
              <a:rPr sz="2807" spc="-13" dirty="0">
                <a:latin typeface="Microsoft JhengHei"/>
                <a:cs typeface="Microsoft JhengHei"/>
              </a:rPr>
              <a:t>頭</a:t>
            </a:r>
            <a:r>
              <a:rPr sz="2807" dirty="0">
                <a:latin typeface="Microsoft JhengHei"/>
                <a:cs typeface="Microsoft JhengHei"/>
              </a:rPr>
              <a:t>，之</a:t>
            </a:r>
            <a:r>
              <a:rPr sz="2807" spc="-13" dirty="0">
                <a:latin typeface="Microsoft JhengHei"/>
                <a:cs typeface="Microsoft JhengHei"/>
              </a:rPr>
              <a:t>後</a:t>
            </a:r>
            <a:r>
              <a:rPr sz="2807" dirty="0">
                <a:latin typeface="Microsoft JhengHei"/>
                <a:cs typeface="Microsoft JhengHei"/>
              </a:rPr>
              <a:t>同一 區塊範圍要有相同</a:t>
            </a:r>
            <a:r>
              <a:rPr sz="2807" spc="-13" dirty="0">
                <a:latin typeface="Microsoft JhengHei"/>
                <a:cs typeface="Microsoft JhengHei"/>
              </a:rPr>
              <a:t>的</a:t>
            </a:r>
            <a:r>
              <a:rPr sz="2807" dirty="0">
                <a:solidFill>
                  <a:srgbClr val="FF0000"/>
                </a:solidFill>
                <a:latin typeface="Microsoft JhengHei"/>
                <a:cs typeface="Microsoft JhengHei"/>
              </a:rPr>
              <a:t>縮</a:t>
            </a:r>
            <a:r>
              <a:rPr sz="2807" spc="-13" dirty="0">
                <a:solidFill>
                  <a:srgbClr val="FF0000"/>
                </a:solidFill>
                <a:latin typeface="Microsoft JhengHei"/>
                <a:cs typeface="Microsoft JhengHei"/>
              </a:rPr>
              <a:t>排</a:t>
            </a:r>
            <a:r>
              <a:rPr sz="2807" spc="-4" dirty="0">
                <a:solidFill>
                  <a:srgbClr val="FF0000"/>
                </a:solidFill>
                <a:latin typeface="Microsoft JhengHei"/>
                <a:cs typeface="Microsoft JhengHei"/>
              </a:rPr>
              <a:t>（indent</a:t>
            </a:r>
            <a:r>
              <a:rPr sz="2807" spc="-39" dirty="0">
                <a:solidFill>
                  <a:srgbClr val="FF0000"/>
                </a:solidFill>
                <a:latin typeface="Microsoft JhengHei"/>
                <a:cs typeface="Microsoft JhengHei"/>
              </a:rPr>
              <a:t> </a:t>
            </a:r>
            <a:r>
              <a:rPr sz="2807" spc="-9" dirty="0">
                <a:solidFill>
                  <a:srgbClr val="FF0000"/>
                </a:solidFill>
                <a:latin typeface="Microsoft JhengHei"/>
                <a:cs typeface="Microsoft JhengHei"/>
              </a:rPr>
              <a:t>region）</a:t>
            </a:r>
            <a:r>
              <a:rPr sz="2807" spc="-9" dirty="0">
                <a:latin typeface="Microsoft JhengHei"/>
                <a:cs typeface="Microsoft JhengHei"/>
              </a:rPr>
              <a:t>，</a:t>
            </a:r>
            <a:r>
              <a:rPr sz="2807" dirty="0">
                <a:solidFill>
                  <a:srgbClr val="FF0000"/>
                </a:solidFill>
                <a:latin typeface="Microsoft JhengHei"/>
                <a:cs typeface="Microsoft JhengHei"/>
              </a:rPr>
              <a:t>不可混用不 </a:t>
            </a:r>
            <a:r>
              <a:rPr sz="2807" spc="4" dirty="0">
                <a:solidFill>
                  <a:srgbClr val="FF0000"/>
                </a:solidFill>
                <a:latin typeface="Microsoft JhengHei"/>
                <a:cs typeface="Microsoft JhengHei"/>
              </a:rPr>
              <a:t>同空白數</a:t>
            </a:r>
            <a:r>
              <a:rPr sz="2807" spc="-4" dirty="0">
                <a:solidFill>
                  <a:srgbClr val="FF0000"/>
                </a:solidFill>
                <a:latin typeface="Microsoft JhengHei"/>
                <a:cs typeface="Microsoft JhengHei"/>
              </a:rPr>
              <a:t>量</a:t>
            </a:r>
            <a:r>
              <a:rPr sz="2807" dirty="0">
                <a:latin typeface="Microsoft JhengHei"/>
                <a:cs typeface="Microsoft JhengHei"/>
              </a:rPr>
              <a:t>，</a:t>
            </a:r>
            <a:r>
              <a:rPr sz="2807" spc="4" dirty="0">
                <a:solidFill>
                  <a:srgbClr val="FF0000"/>
                </a:solidFill>
                <a:latin typeface="Microsoft JhengHei"/>
                <a:cs typeface="Microsoft JhengHei"/>
              </a:rPr>
              <a:t>不可混用</a:t>
            </a:r>
            <a:r>
              <a:rPr sz="2807" spc="-18" dirty="0">
                <a:solidFill>
                  <a:srgbClr val="FF0000"/>
                </a:solidFill>
                <a:latin typeface="Microsoft JhengHei"/>
                <a:cs typeface="Microsoft JhengHei"/>
              </a:rPr>
              <a:t>空</a:t>
            </a:r>
            <a:r>
              <a:rPr sz="2807" spc="4" dirty="0">
                <a:solidFill>
                  <a:srgbClr val="FF0000"/>
                </a:solidFill>
                <a:latin typeface="Microsoft JhengHei"/>
                <a:cs typeface="Microsoft JhengHei"/>
              </a:rPr>
              <a:t>白與</a:t>
            </a:r>
            <a:r>
              <a:rPr sz="2807" spc="-48" dirty="0">
                <a:solidFill>
                  <a:srgbClr val="FF0000"/>
                </a:solidFill>
                <a:latin typeface="Microsoft JhengHei"/>
                <a:cs typeface="Microsoft JhengHei"/>
              </a:rPr>
              <a:t> </a:t>
            </a:r>
            <a:r>
              <a:rPr sz="2807" spc="-105" dirty="0">
                <a:solidFill>
                  <a:srgbClr val="FF0000"/>
                </a:solidFill>
                <a:latin typeface="Microsoft JhengHei"/>
                <a:cs typeface="Microsoft JhengHei"/>
              </a:rPr>
              <a:t>Tab</a:t>
            </a:r>
            <a:endParaRPr sz="2807">
              <a:latin typeface="Microsoft JhengHei"/>
              <a:cs typeface="Microsoft JhengHei"/>
            </a:endParaRPr>
          </a:p>
          <a:p>
            <a:pPr marL="11139">
              <a:spcBef>
                <a:spcPts val="671"/>
              </a:spcBef>
            </a:pPr>
            <a:r>
              <a:rPr sz="2807" spc="-4" dirty="0">
                <a:latin typeface="Microsoft JhengHei"/>
                <a:cs typeface="Microsoft JhengHei"/>
              </a:rPr>
              <a:t>Google</a:t>
            </a:r>
            <a:r>
              <a:rPr sz="2807" spc="-9" dirty="0">
                <a:latin typeface="Microsoft JhengHei"/>
                <a:cs typeface="Microsoft JhengHei"/>
              </a:rPr>
              <a:t> </a:t>
            </a:r>
            <a:r>
              <a:rPr sz="2807" dirty="0">
                <a:latin typeface="Microsoft JhengHei"/>
                <a:cs typeface="Microsoft JhengHei"/>
              </a:rPr>
              <a:t>的建議是使用</a:t>
            </a:r>
            <a:r>
              <a:rPr sz="2807" dirty="0">
                <a:solidFill>
                  <a:srgbClr val="FF0000"/>
                </a:solidFill>
                <a:latin typeface="Microsoft JhengHei"/>
                <a:cs typeface="Microsoft JhengHei"/>
              </a:rPr>
              <a:t>四個空</a:t>
            </a:r>
            <a:r>
              <a:rPr sz="2807" spc="-9" dirty="0">
                <a:solidFill>
                  <a:srgbClr val="FF0000"/>
                </a:solidFill>
                <a:latin typeface="Microsoft JhengHei"/>
                <a:cs typeface="Microsoft JhengHei"/>
              </a:rPr>
              <a:t>白</a:t>
            </a:r>
            <a:r>
              <a:rPr sz="2807" dirty="0">
                <a:latin typeface="Microsoft JhengHei"/>
                <a:cs typeface="Microsoft JhengHei"/>
              </a:rPr>
              <a:t>作為</a:t>
            </a:r>
            <a:r>
              <a:rPr sz="2807" spc="-13" dirty="0">
                <a:latin typeface="Microsoft JhengHei"/>
                <a:cs typeface="Microsoft JhengHei"/>
              </a:rPr>
              <a:t>縮</a:t>
            </a:r>
            <a:r>
              <a:rPr sz="2807" dirty="0">
                <a:latin typeface="Microsoft JhengHei"/>
                <a:cs typeface="Microsoft JhengHei"/>
              </a:rPr>
              <a:t>排</a:t>
            </a:r>
            <a:endParaRPr sz="2807">
              <a:latin typeface="Microsoft JhengHei"/>
              <a:cs typeface="Microsoft JhengHei"/>
            </a:endParaRPr>
          </a:p>
        </p:txBody>
      </p:sp>
    </p:spTree>
    <p:extLst>
      <p:ext uri="{BB962C8B-B14F-4D97-AF65-F5344CB8AC3E}">
        <p14:creationId xmlns:p14="http://schemas.microsoft.com/office/powerpoint/2010/main" val="2803735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6836" y="593269"/>
            <a:ext cx="2415264" cy="496558"/>
          </a:xfrm>
          <a:prstGeom prst="rect">
            <a:avLst/>
          </a:prstGeom>
        </p:spPr>
        <p:txBody>
          <a:bodyPr vert="horz" wrap="square" lIns="0" tIns="11696" rIns="0" bIns="0" rtlCol="0">
            <a:spAutoFit/>
          </a:bodyPr>
          <a:lstStyle/>
          <a:p>
            <a:pPr marL="11139">
              <a:spcBef>
                <a:spcPts val="92"/>
              </a:spcBef>
            </a:pPr>
            <a:r>
              <a:rPr dirty="0"/>
              <a:t>判斷閏年</a:t>
            </a:r>
          </a:p>
        </p:txBody>
      </p:sp>
      <p:grpSp>
        <p:nvGrpSpPr>
          <p:cNvPr id="3" name="object 3"/>
          <p:cNvGrpSpPr/>
          <p:nvPr/>
        </p:nvGrpSpPr>
        <p:grpSpPr>
          <a:xfrm>
            <a:off x="1587969" y="1908743"/>
            <a:ext cx="7518797" cy="4081314"/>
            <a:chOff x="1810511" y="1293875"/>
            <a:chExt cx="8572500" cy="4653280"/>
          </a:xfrm>
        </p:grpSpPr>
        <p:pic>
          <p:nvPicPr>
            <p:cNvPr id="4" name="object 4"/>
            <p:cNvPicPr/>
            <p:nvPr/>
          </p:nvPicPr>
          <p:blipFill>
            <a:blip r:embed="rId2" cstate="print"/>
            <a:stretch>
              <a:fillRect/>
            </a:stretch>
          </p:blipFill>
          <p:spPr>
            <a:xfrm>
              <a:off x="1810511" y="1810511"/>
              <a:ext cx="4285488" cy="3238500"/>
            </a:xfrm>
            <a:prstGeom prst="rect">
              <a:avLst/>
            </a:prstGeom>
          </p:spPr>
        </p:pic>
        <p:pic>
          <p:nvPicPr>
            <p:cNvPr id="5" name="object 5"/>
            <p:cNvPicPr/>
            <p:nvPr/>
          </p:nvPicPr>
          <p:blipFill>
            <a:blip r:embed="rId3" cstate="print"/>
            <a:stretch>
              <a:fillRect/>
            </a:stretch>
          </p:blipFill>
          <p:spPr>
            <a:xfrm>
              <a:off x="6096000" y="1293875"/>
              <a:ext cx="4287011" cy="4652772"/>
            </a:xfrm>
            <a:prstGeom prst="rect">
              <a:avLst/>
            </a:prstGeom>
          </p:spPr>
        </p:pic>
      </p:grpSp>
      <p:sp>
        <p:nvSpPr>
          <p:cNvPr id="6" name="object 6"/>
          <p:cNvSpPr txBox="1"/>
          <p:nvPr/>
        </p:nvSpPr>
        <p:spPr>
          <a:xfrm>
            <a:off x="5416319" y="1967668"/>
            <a:ext cx="3420774" cy="3055592"/>
          </a:xfrm>
          <a:prstGeom prst="rect">
            <a:avLst/>
          </a:prstGeom>
        </p:spPr>
        <p:txBody>
          <a:bodyPr vert="horz" wrap="square" lIns="0" tIns="11696" rIns="0" bIns="0" rtlCol="0">
            <a:spAutoFit/>
          </a:bodyPr>
          <a:lstStyle/>
          <a:p>
            <a:pPr marL="11139">
              <a:spcBef>
                <a:spcPts val="92"/>
              </a:spcBef>
            </a:pPr>
            <a:r>
              <a:rPr sz="1228" spc="-4" dirty="0">
                <a:latin typeface="Courier New"/>
                <a:cs typeface="Courier New"/>
              </a:rPr>
              <a:t>example.py</a:t>
            </a:r>
            <a:endParaRPr sz="1228">
              <a:latin typeface="Courier New"/>
              <a:cs typeface="Courier New"/>
            </a:endParaRPr>
          </a:p>
          <a:p>
            <a:pPr marL="11139" marR="658325">
              <a:lnSpc>
                <a:spcPts val="1456"/>
              </a:lnSpc>
              <a:spcBef>
                <a:spcPts val="83"/>
              </a:spcBef>
            </a:pPr>
            <a:r>
              <a:rPr sz="1228" spc="-4" dirty="0">
                <a:latin typeface="Courier New"/>
                <a:cs typeface="Courier New"/>
              </a:rPr>
              <a:t>year</a:t>
            </a:r>
            <a:r>
              <a:rPr sz="1228" spc="-35" dirty="0">
                <a:latin typeface="Courier New"/>
                <a:cs typeface="Courier New"/>
              </a:rPr>
              <a:t> </a:t>
            </a:r>
            <a:r>
              <a:rPr sz="1228" dirty="0">
                <a:latin typeface="Courier New"/>
                <a:cs typeface="Courier New"/>
              </a:rPr>
              <a:t>=</a:t>
            </a:r>
            <a:r>
              <a:rPr sz="1228" spc="-18" dirty="0">
                <a:latin typeface="Courier New"/>
                <a:cs typeface="Courier New"/>
              </a:rPr>
              <a:t> </a:t>
            </a:r>
            <a:r>
              <a:rPr sz="1228" spc="-4" dirty="0">
                <a:latin typeface="Courier New"/>
                <a:cs typeface="Courier New"/>
              </a:rPr>
              <a:t>int(input("</a:t>
            </a:r>
            <a:r>
              <a:rPr sz="1228" dirty="0">
                <a:latin typeface="SimSun"/>
                <a:cs typeface="SimSun"/>
              </a:rPr>
              <a:t>請輸</a:t>
            </a:r>
            <a:r>
              <a:rPr sz="1228" spc="-13" dirty="0">
                <a:latin typeface="SimSun"/>
                <a:cs typeface="SimSun"/>
              </a:rPr>
              <a:t>入</a:t>
            </a:r>
            <a:r>
              <a:rPr sz="1228" dirty="0">
                <a:latin typeface="SimSun"/>
                <a:cs typeface="SimSun"/>
              </a:rPr>
              <a:t>年</a:t>
            </a:r>
            <a:r>
              <a:rPr sz="1228" spc="-4" dirty="0">
                <a:latin typeface="SimSun"/>
                <a:cs typeface="SimSun"/>
              </a:rPr>
              <a:t>：</a:t>
            </a:r>
            <a:r>
              <a:rPr sz="1228" spc="-4" dirty="0">
                <a:latin typeface="Courier New"/>
                <a:cs typeface="Courier New"/>
              </a:rPr>
              <a:t>")) </a:t>
            </a:r>
            <a:r>
              <a:rPr sz="1228" spc="-724" dirty="0">
                <a:latin typeface="Courier New"/>
                <a:cs typeface="Courier New"/>
              </a:rPr>
              <a:t> </a:t>
            </a:r>
            <a:r>
              <a:rPr sz="1228" spc="-4" dirty="0">
                <a:latin typeface="Courier New"/>
                <a:cs typeface="Courier New"/>
              </a:rPr>
              <a:t>if</a:t>
            </a:r>
            <a:r>
              <a:rPr sz="1228" spc="-9" dirty="0">
                <a:latin typeface="Courier New"/>
                <a:cs typeface="Courier New"/>
              </a:rPr>
              <a:t> </a:t>
            </a:r>
            <a:r>
              <a:rPr sz="1228" spc="-4" dirty="0">
                <a:latin typeface="Courier New"/>
                <a:cs typeface="Courier New"/>
              </a:rPr>
              <a:t>year</a:t>
            </a:r>
            <a:r>
              <a:rPr sz="1228" spc="-18" dirty="0">
                <a:latin typeface="Courier New"/>
                <a:cs typeface="Courier New"/>
              </a:rPr>
              <a:t> </a:t>
            </a:r>
            <a:r>
              <a:rPr sz="1228" dirty="0">
                <a:latin typeface="Courier New"/>
                <a:cs typeface="Courier New"/>
              </a:rPr>
              <a:t>%</a:t>
            </a:r>
            <a:r>
              <a:rPr sz="1228" spc="-4" dirty="0">
                <a:latin typeface="Courier New"/>
                <a:cs typeface="Courier New"/>
              </a:rPr>
              <a:t> </a:t>
            </a:r>
            <a:r>
              <a:rPr sz="1228" dirty="0">
                <a:latin typeface="Courier New"/>
                <a:cs typeface="Courier New"/>
              </a:rPr>
              <a:t>4</a:t>
            </a:r>
            <a:r>
              <a:rPr sz="1228" spc="-18" dirty="0">
                <a:latin typeface="Courier New"/>
                <a:cs typeface="Courier New"/>
              </a:rPr>
              <a:t> </a:t>
            </a:r>
            <a:r>
              <a:rPr sz="1228" spc="-4" dirty="0">
                <a:latin typeface="Courier New"/>
                <a:cs typeface="Courier New"/>
              </a:rPr>
              <a:t>==</a:t>
            </a:r>
            <a:r>
              <a:rPr sz="1228" spc="-13" dirty="0">
                <a:latin typeface="Courier New"/>
                <a:cs typeface="Courier New"/>
              </a:rPr>
              <a:t> </a:t>
            </a:r>
            <a:r>
              <a:rPr sz="1228" spc="-4" dirty="0">
                <a:latin typeface="Courier New"/>
                <a:cs typeface="Courier New"/>
              </a:rPr>
              <a:t>0:</a:t>
            </a:r>
            <a:endParaRPr sz="1228">
              <a:latin typeface="Courier New"/>
              <a:cs typeface="Courier New"/>
            </a:endParaRPr>
          </a:p>
          <a:p>
            <a:pPr marL="385415">
              <a:lnSpc>
                <a:spcPts val="1425"/>
              </a:lnSpc>
            </a:pPr>
            <a:r>
              <a:rPr sz="1228" dirty="0">
                <a:latin typeface="Courier New"/>
                <a:cs typeface="Courier New"/>
              </a:rPr>
              <a:t>if</a:t>
            </a:r>
            <a:r>
              <a:rPr sz="1228" spc="-31" dirty="0">
                <a:latin typeface="Courier New"/>
                <a:cs typeface="Courier New"/>
              </a:rPr>
              <a:t> </a:t>
            </a:r>
            <a:r>
              <a:rPr sz="1228" spc="-4" dirty="0">
                <a:latin typeface="Courier New"/>
                <a:cs typeface="Courier New"/>
              </a:rPr>
              <a:t>year</a:t>
            </a:r>
            <a:r>
              <a:rPr sz="1228" spc="-26" dirty="0">
                <a:latin typeface="Courier New"/>
                <a:cs typeface="Courier New"/>
              </a:rPr>
              <a:t> </a:t>
            </a:r>
            <a:r>
              <a:rPr sz="1228" dirty="0">
                <a:latin typeface="Courier New"/>
                <a:cs typeface="Courier New"/>
              </a:rPr>
              <a:t>%</a:t>
            </a:r>
            <a:r>
              <a:rPr sz="1228" spc="-26" dirty="0">
                <a:latin typeface="Courier New"/>
                <a:cs typeface="Courier New"/>
              </a:rPr>
              <a:t> </a:t>
            </a:r>
            <a:r>
              <a:rPr sz="1228" spc="-4" dirty="0">
                <a:latin typeface="Courier New"/>
                <a:cs typeface="Courier New"/>
              </a:rPr>
              <a:t>100</a:t>
            </a:r>
            <a:r>
              <a:rPr sz="1228" spc="-13" dirty="0">
                <a:latin typeface="Courier New"/>
                <a:cs typeface="Courier New"/>
              </a:rPr>
              <a:t> </a:t>
            </a:r>
            <a:r>
              <a:rPr sz="1228" dirty="0">
                <a:latin typeface="Courier New"/>
                <a:cs typeface="Courier New"/>
              </a:rPr>
              <a:t>==</a:t>
            </a:r>
            <a:r>
              <a:rPr sz="1228" spc="-26" dirty="0">
                <a:latin typeface="Courier New"/>
                <a:cs typeface="Courier New"/>
              </a:rPr>
              <a:t> </a:t>
            </a:r>
            <a:r>
              <a:rPr sz="1228" spc="-4" dirty="0">
                <a:latin typeface="Courier New"/>
                <a:cs typeface="Courier New"/>
              </a:rPr>
              <a:t>0:</a:t>
            </a:r>
            <a:endParaRPr sz="1228">
              <a:latin typeface="Courier New"/>
              <a:cs typeface="Courier New"/>
            </a:endParaRPr>
          </a:p>
          <a:p>
            <a:pPr marL="1131183" marR="602629" indent="-373162"/>
            <a:r>
              <a:rPr sz="1228" spc="-4" dirty="0">
                <a:latin typeface="Courier New"/>
                <a:cs typeface="Courier New"/>
              </a:rPr>
              <a:t>if year </a:t>
            </a:r>
            <a:r>
              <a:rPr sz="1228" dirty="0">
                <a:latin typeface="Courier New"/>
                <a:cs typeface="Courier New"/>
              </a:rPr>
              <a:t>% </a:t>
            </a:r>
            <a:r>
              <a:rPr sz="1228" spc="-4" dirty="0">
                <a:latin typeface="Courier New"/>
                <a:cs typeface="Courier New"/>
              </a:rPr>
              <a:t>400 == 0: </a:t>
            </a:r>
            <a:r>
              <a:rPr sz="1228" dirty="0">
                <a:latin typeface="Courier New"/>
                <a:cs typeface="Courier New"/>
              </a:rPr>
              <a:t> </a:t>
            </a:r>
            <a:r>
              <a:rPr sz="1228" spc="-4" dirty="0">
                <a:latin typeface="Courier New"/>
                <a:cs typeface="Courier New"/>
              </a:rPr>
              <a:t>isLeapYear</a:t>
            </a:r>
            <a:r>
              <a:rPr sz="1228" spc="-44" dirty="0">
                <a:latin typeface="Courier New"/>
                <a:cs typeface="Courier New"/>
              </a:rPr>
              <a:t> </a:t>
            </a:r>
            <a:r>
              <a:rPr sz="1228" dirty="0">
                <a:latin typeface="Courier New"/>
                <a:cs typeface="Courier New"/>
              </a:rPr>
              <a:t>=</a:t>
            </a:r>
            <a:r>
              <a:rPr sz="1228" spc="-53" dirty="0">
                <a:latin typeface="Courier New"/>
                <a:cs typeface="Courier New"/>
              </a:rPr>
              <a:t> </a:t>
            </a:r>
            <a:r>
              <a:rPr sz="1228" spc="-4" dirty="0">
                <a:latin typeface="Courier New"/>
                <a:cs typeface="Courier New"/>
              </a:rPr>
              <a:t>False</a:t>
            </a:r>
            <a:endParaRPr sz="1228">
              <a:latin typeface="Courier New"/>
              <a:cs typeface="Courier New"/>
            </a:endParaRPr>
          </a:p>
          <a:p>
            <a:pPr marL="758577"/>
            <a:r>
              <a:rPr sz="1228" spc="-4" dirty="0">
                <a:latin typeface="Courier New"/>
                <a:cs typeface="Courier New"/>
              </a:rPr>
              <a:t>else:</a:t>
            </a:r>
            <a:endParaRPr sz="1228">
              <a:latin typeface="Courier New"/>
              <a:cs typeface="Courier New"/>
            </a:endParaRPr>
          </a:p>
          <a:p>
            <a:pPr marL="1131183"/>
            <a:r>
              <a:rPr sz="1228" spc="-4" dirty="0">
                <a:latin typeface="Courier New"/>
                <a:cs typeface="Courier New"/>
              </a:rPr>
              <a:t>isLeapYear</a:t>
            </a:r>
            <a:r>
              <a:rPr sz="1228" spc="-35" dirty="0">
                <a:latin typeface="Courier New"/>
                <a:cs typeface="Courier New"/>
              </a:rPr>
              <a:t> </a:t>
            </a:r>
            <a:r>
              <a:rPr sz="1228" dirty="0">
                <a:latin typeface="Courier New"/>
                <a:cs typeface="Courier New"/>
              </a:rPr>
              <a:t>=</a:t>
            </a:r>
            <a:r>
              <a:rPr sz="1228" spc="-44" dirty="0">
                <a:latin typeface="Courier New"/>
                <a:cs typeface="Courier New"/>
              </a:rPr>
              <a:t> </a:t>
            </a:r>
            <a:r>
              <a:rPr sz="1228" spc="-4" dirty="0">
                <a:latin typeface="Courier New"/>
                <a:cs typeface="Courier New"/>
              </a:rPr>
              <a:t>True</a:t>
            </a:r>
            <a:endParaRPr sz="1228">
              <a:latin typeface="Courier New"/>
              <a:cs typeface="Courier New"/>
            </a:endParaRPr>
          </a:p>
          <a:p>
            <a:pPr marL="385415"/>
            <a:r>
              <a:rPr sz="1228" spc="-4" dirty="0">
                <a:latin typeface="Courier New"/>
                <a:cs typeface="Courier New"/>
              </a:rPr>
              <a:t>else:</a:t>
            </a:r>
            <a:endParaRPr sz="1228">
              <a:latin typeface="Courier New"/>
              <a:cs typeface="Courier New"/>
            </a:endParaRPr>
          </a:p>
          <a:p>
            <a:pPr marL="758577"/>
            <a:r>
              <a:rPr sz="1228" spc="-9" dirty="0">
                <a:latin typeface="Courier New"/>
                <a:cs typeface="Courier New"/>
              </a:rPr>
              <a:t>isLeapYear</a:t>
            </a:r>
            <a:r>
              <a:rPr sz="1228" spc="-26" dirty="0">
                <a:latin typeface="Courier New"/>
                <a:cs typeface="Courier New"/>
              </a:rPr>
              <a:t> </a:t>
            </a:r>
            <a:r>
              <a:rPr sz="1228" dirty="0">
                <a:latin typeface="Courier New"/>
                <a:cs typeface="Courier New"/>
              </a:rPr>
              <a:t>=</a:t>
            </a:r>
            <a:r>
              <a:rPr sz="1228" spc="-31" dirty="0">
                <a:latin typeface="Courier New"/>
                <a:cs typeface="Courier New"/>
              </a:rPr>
              <a:t> </a:t>
            </a:r>
            <a:r>
              <a:rPr sz="1228" spc="-4" dirty="0">
                <a:latin typeface="Courier New"/>
                <a:cs typeface="Courier New"/>
              </a:rPr>
              <a:t>True</a:t>
            </a:r>
            <a:endParaRPr sz="1228">
              <a:latin typeface="Courier New"/>
              <a:cs typeface="Courier New"/>
            </a:endParaRPr>
          </a:p>
          <a:p>
            <a:pPr marL="11139">
              <a:spcBef>
                <a:spcPts val="4"/>
              </a:spcBef>
            </a:pPr>
            <a:r>
              <a:rPr sz="1228" spc="-4" dirty="0">
                <a:latin typeface="Courier New"/>
                <a:cs typeface="Courier New"/>
              </a:rPr>
              <a:t>else:</a:t>
            </a:r>
            <a:endParaRPr sz="1228">
              <a:latin typeface="Courier New"/>
              <a:cs typeface="Courier New"/>
            </a:endParaRPr>
          </a:p>
          <a:p>
            <a:pPr marL="11139" marR="1348397" indent="374276"/>
            <a:r>
              <a:rPr sz="1228" spc="-4" dirty="0">
                <a:latin typeface="Courier New"/>
                <a:cs typeface="Courier New"/>
              </a:rPr>
              <a:t>isLeapYear</a:t>
            </a:r>
            <a:r>
              <a:rPr sz="1228" spc="-57" dirty="0">
                <a:latin typeface="Courier New"/>
                <a:cs typeface="Courier New"/>
              </a:rPr>
              <a:t> </a:t>
            </a:r>
            <a:r>
              <a:rPr sz="1228" dirty="0">
                <a:latin typeface="Courier New"/>
                <a:cs typeface="Courier New"/>
              </a:rPr>
              <a:t>=</a:t>
            </a:r>
            <a:r>
              <a:rPr sz="1228" spc="-44" dirty="0">
                <a:latin typeface="Courier New"/>
                <a:cs typeface="Courier New"/>
              </a:rPr>
              <a:t> </a:t>
            </a:r>
            <a:r>
              <a:rPr sz="1228" spc="-4" dirty="0">
                <a:latin typeface="Courier New"/>
                <a:cs typeface="Courier New"/>
              </a:rPr>
              <a:t>False </a:t>
            </a:r>
            <a:r>
              <a:rPr sz="1228" spc="-724" dirty="0">
                <a:latin typeface="Courier New"/>
                <a:cs typeface="Courier New"/>
              </a:rPr>
              <a:t> </a:t>
            </a:r>
            <a:r>
              <a:rPr sz="1228" spc="-4" dirty="0">
                <a:latin typeface="Courier New"/>
                <a:cs typeface="Courier New"/>
              </a:rPr>
              <a:t>if</a:t>
            </a:r>
            <a:r>
              <a:rPr sz="1228" spc="-13" dirty="0">
                <a:latin typeface="Courier New"/>
                <a:cs typeface="Courier New"/>
              </a:rPr>
              <a:t> </a:t>
            </a:r>
            <a:r>
              <a:rPr sz="1228" spc="-4" dirty="0">
                <a:latin typeface="Courier New"/>
                <a:cs typeface="Courier New"/>
              </a:rPr>
              <a:t>isLeapYear:</a:t>
            </a:r>
            <a:endParaRPr sz="1228">
              <a:latin typeface="Courier New"/>
              <a:cs typeface="Courier New"/>
            </a:endParaRPr>
          </a:p>
          <a:p>
            <a:pPr marL="11139" marR="160961" indent="373162">
              <a:lnSpc>
                <a:spcPts val="1456"/>
              </a:lnSpc>
              <a:spcBef>
                <a:spcPts val="83"/>
              </a:spcBef>
            </a:pPr>
            <a:r>
              <a:rPr sz="1228" spc="-4" dirty="0">
                <a:latin typeface="Courier New"/>
                <a:cs typeface="Courier New"/>
              </a:rPr>
              <a:t>print("{}</a:t>
            </a:r>
            <a:r>
              <a:rPr sz="1228" dirty="0">
                <a:latin typeface="SimSun"/>
                <a:cs typeface="SimSun"/>
              </a:rPr>
              <a:t>年是閏年</a:t>
            </a:r>
            <a:r>
              <a:rPr sz="1228" spc="-4" dirty="0">
                <a:latin typeface="Courier New"/>
                <a:cs typeface="Courier New"/>
              </a:rPr>
              <a:t>".</a:t>
            </a:r>
            <a:r>
              <a:rPr sz="1228" spc="-13" dirty="0">
                <a:latin typeface="Courier New"/>
                <a:cs typeface="Courier New"/>
              </a:rPr>
              <a:t>f</a:t>
            </a:r>
            <a:r>
              <a:rPr sz="1228" spc="-4" dirty="0">
                <a:latin typeface="Courier New"/>
                <a:cs typeface="Courier New"/>
              </a:rPr>
              <a:t>orma</a:t>
            </a:r>
            <a:r>
              <a:rPr sz="1228" spc="-13" dirty="0">
                <a:latin typeface="Courier New"/>
                <a:cs typeface="Courier New"/>
              </a:rPr>
              <a:t>t</a:t>
            </a:r>
            <a:r>
              <a:rPr sz="1228" spc="-4" dirty="0">
                <a:latin typeface="Courier New"/>
                <a:cs typeface="Courier New"/>
              </a:rPr>
              <a:t>(ye</a:t>
            </a:r>
            <a:r>
              <a:rPr sz="1228" spc="-18" dirty="0">
                <a:latin typeface="Courier New"/>
                <a:cs typeface="Courier New"/>
              </a:rPr>
              <a:t>a</a:t>
            </a:r>
            <a:r>
              <a:rPr sz="1228" spc="-4" dirty="0">
                <a:latin typeface="Courier New"/>
                <a:cs typeface="Courier New"/>
              </a:rPr>
              <a:t>r)</a:t>
            </a:r>
            <a:r>
              <a:rPr sz="1228" dirty="0">
                <a:latin typeface="Courier New"/>
                <a:cs typeface="Courier New"/>
              </a:rPr>
              <a:t>)  </a:t>
            </a:r>
            <a:r>
              <a:rPr sz="1228" spc="-4" dirty="0">
                <a:latin typeface="Courier New"/>
                <a:cs typeface="Courier New"/>
              </a:rPr>
              <a:t>else:</a:t>
            </a:r>
            <a:endParaRPr sz="1228">
              <a:latin typeface="Courier New"/>
              <a:cs typeface="Courier New"/>
            </a:endParaRPr>
          </a:p>
          <a:p>
            <a:pPr marL="384301">
              <a:lnSpc>
                <a:spcPts val="1447"/>
              </a:lnSpc>
            </a:pPr>
            <a:r>
              <a:rPr sz="1228" spc="-4" dirty="0">
                <a:latin typeface="Courier New"/>
                <a:cs typeface="Courier New"/>
              </a:rPr>
              <a:t>print("{}</a:t>
            </a:r>
            <a:r>
              <a:rPr sz="1228" dirty="0">
                <a:latin typeface="SimSun"/>
                <a:cs typeface="SimSun"/>
              </a:rPr>
              <a:t>年不是閏年</a:t>
            </a:r>
            <a:r>
              <a:rPr sz="1228" spc="-9" dirty="0">
                <a:latin typeface="Courier New"/>
                <a:cs typeface="Courier New"/>
              </a:rPr>
              <a:t>".format(year))</a:t>
            </a:r>
            <a:endParaRPr sz="1228">
              <a:latin typeface="Courier New"/>
              <a:cs typeface="Courier New"/>
            </a:endParaRPr>
          </a:p>
        </p:txBody>
      </p:sp>
    </p:spTree>
    <p:extLst>
      <p:ext uri="{BB962C8B-B14F-4D97-AF65-F5344CB8AC3E}">
        <p14:creationId xmlns:p14="http://schemas.microsoft.com/office/powerpoint/2010/main" val="1478322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0978" y="1196408"/>
            <a:ext cx="3512671" cy="496558"/>
          </a:xfrm>
          <a:prstGeom prst="rect">
            <a:avLst/>
          </a:prstGeom>
        </p:spPr>
        <p:txBody>
          <a:bodyPr vert="horz" wrap="square" lIns="0" tIns="11696" rIns="0" bIns="0" rtlCol="0">
            <a:spAutoFit/>
          </a:bodyPr>
          <a:lstStyle/>
          <a:p>
            <a:pPr marL="11139">
              <a:spcBef>
                <a:spcPts val="92"/>
              </a:spcBef>
            </a:pPr>
            <a:r>
              <a:rPr dirty="0"/>
              <a:t>1+2+…</a:t>
            </a:r>
            <a:r>
              <a:rPr spc="-13" dirty="0"/>
              <a:t>+</a:t>
            </a:r>
            <a:r>
              <a:rPr spc="-4" dirty="0"/>
              <a:t>N</a:t>
            </a:r>
            <a:r>
              <a:rPr dirty="0"/>
              <a:t>練習</a:t>
            </a:r>
          </a:p>
        </p:txBody>
      </p:sp>
      <p:grpSp>
        <p:nvGrpSpPr>
          <p:cNvPr id="3" name="object 3"/>
          <p:cNvGrpSpPr/>
          <p:nvPr/>
        </p:nvGrpSpPr>
        <p:grpSpPr>
          <a:xfrm>
            <a:off x="1959565" y="1887355"/>
            <a:ext cx="7056530" cy="4463381"/>
            <a:chOff x="2234183" y="1269491"/>
            <a:chExt cx="8045450" cy="5088890"/>
          </a:xfrm>
        </p:grpSpPr>
        <p:pic>
          <p:nvPicPr>
            <p:cNvPr id="4" name="object 4"/>
            <p:cNvPicPr/>
            <p:nvPr/>
          </p:nvPicPr>
          <p:blipFill>
            <a:blip r:embed="rId2" cstate="print"/>
            <a:stretch>
              <a:fillRect/>
            </a:stretch>
          </p:blipFill>
          <p:spPr>
            <a:xfrm>
              <a:off x="2234183" y="1269491"/>
              <a:ext cx="8045196" cy="3148583"/>
            </a:xfrm>
            <a:prstGeom prst="rect">
              <a:avLst/>
            </a:prstGeom>
          </p:spPr>
        </p:pic>
        <p:pic>
          <p:nvPicPr>
            <p:cNvPr id="5" name="object 5"/>
            <p:cNvPicPr/>
            <p:nvPr/>
          </p:nvPicPr>
          <p:blipFill>
            <a:blip r:embed="rId2" cstate="print"/>
            <a:stretch>
              <a:fillRect/>
            </a:stretch>
          </p:blipFill>
          <p:spPr>
            <a:xfrm>
              <a:off x="2234183" y="4418075"/>
              <a:ext cx="8045196" cy="1940052"/>
            </a:xfrm>
            <a:prstGeom prst="rect">
              <a:avLst/>
            </a:prstGeom>
          </p:spPr>
        </p:pic>
      </p:grpSp>
      <p:sp>
        <p:nvSpPr>
          <p:cNvPr id="6" name="object 6"/>
          <p:cNvSpPr txBox="1"/>
          <p:nvPr/>
        </p:nvSpPr>
        <p:spPr>
          <a:xfrm>
            <a:off x="2028404" y="2021425"/>
            <a:ext cx="4787524" cy="3294391"/>
          </a:xfrm>
          <a:prstGeom prst="rect">
            <a:avLst/>
          </a:prstGeom>
        </p:spPr>
        <p:txBody>
          <a:bodyPr vert="horz" wrap="square" lIns="0" tIns="11139" rIns="0" bIns="0" rtlCol="0">
            <a:spAutoFit/>
          </a:bodyPr>
          <a:lstStyle/>
          <a:p>
            <a:pPr marL="11139">
              <a:lnSpc>
                <a:spcPts val="1881"/>
              </a:lnSpc>
              <a:spcBef>
                <a:spcPts val="88"/>
              </a:spcBef>
            </a:pPr>
            <a:r>
              <a:rPr sz="1579" dirty="0">
                <a:latin typeface="Courier New"/>
                <a:cs typeface="Courier New"/>
              </a:rPr>
              <a:t>n</a:t>
            </a:r>
            <a:r>
              <a:rPr sz="1579" spc="-35" dirty="0">
                <a:latin typeface="Courier New"/>
                <a:cs typeface="Courier New"/>
              </a:rPr>
              <a:t> </a:t>
            </a:r>
            <a:r>
              <a:rPr sz="1579" dirty="0">
                <a:latin typeface="Courier New"/>
                <a:cs typeface="Courier New"/>
              </a:rPr>
              <a:t>=</a:t>
            </a:r>
            <a:r>
              <a:rPr sz="1579" spc="-35" dirty="0">
                <a:latin typeface="Courier New"/>
                <a:cs typeface="Courier New"/>
              </a:rPr>
              <a:t> </a:t>
            </a:r>
            <a:r>
              <a:rPr sz="1579" spc="-4" dirty="0">
                <a:latin typeface="Courier New"/>
                <a:cs typeface="Courier New"/>
              </a:rPr>
              <a:t>int(input("</a:t>
            </a:r>
            <a:r>
              <a:rPr sz="1579" spc="-4" dirty="0">
                <a:latin typeface="SimSun"/>
                <a:cs typeface="SimSun"/>
              </a:rPr>
              <a:t>求</a:t>
            </a:r>
            <a:r>
              <a:rPr sz="1579" spc="-9" dirty="0">
                <a:latin typeface="Courier New"/>
                <a:cs typeface="Courier New"/>
              </a:rPr>
              <a:t>1~k</a:t>
            </a:r>
            <a:r>
              <a:rPr sz="1579" spc="-4" dirty="0">
                <a:latin typeface="SimSun"/>
                <a:cs typeface="SimSun"/>
              </a:rPr>
              <a:t>的和，請輸入正整數</a:t>
            </a:r>
            <a:r>
              <a:rPr sz="1579" spc="-9" dirty="0">
                <a:latin typeface="Courier New"/>
                <a:cs typeface="Courier New"/>
              </a:rPr>
              <a:t>k:"))</a:t>
            </a:r>
            <a:endParaRPr sz="1579">
              <a:latin typeface="Courier New"/>
              <a:cs typeface="Courier New"/>
            </a:endParaRPr>
          </a:p>
          <a:p>
            <a:pPr marL="11139">
              <a:lnSpc>
                <a:spcPts val="1881"/>
              </a:lnSpc>
            </a:pPr>
            <a:r>
              <a:rPr sz="1579" spc="-4" dirty="0">
                <a:latin typeface="Courier New"/>
                <a:cs typeface="Courier New"/>
              </a:rPr>
              <a:t>sum</a:t>
            </a:r>
            <a:r>
              <a:rPr sz="1579" spc="-48" dirty="0">
                <a:latin typeface="Courier New"/>
                <a:cs typeface="Courier New"/>
              </a:rPr>
              <a:t> </a:t>
            </a:r>
            <a:r>
              <a:rPr sz="1579" dirty="0">
                <a:latin typeface="Courier New"/>
                <a:cs typeface="Courier New"/>
              </a:rPr>
              <a:t>=</a:t>
            </a:r>
            <a:r>
              <a:rPr sz="1579" spc="-44" dirty="0">
                <a:latin typeface="Courier New"/>
                <a:cs typeface="Courier New"/>
              </a:rPr>
              <a:t> </a:t>
            </a:r>
            <a:r>
              <a:rPr sz="1579" dirty="0">
                <a:latin typeface="Courier New"/>
                <a:cs typeface="Courier New"/>
              </a:rPr>
              <a:t>0</a:t>
            </a:r>
            <a:endParaRPr sz="1579">
              <a:latin typeface="Courier New"/>
              <a:cs typeface="Courier New"/>
            </a:endParaRPr>
          </a:p>
          <a:p>
            <a:pPr marL="490680" marR="2016190" indent="-480098"/>
            <a:r>
              <a:rPr sz="1579" spc="-4" dirty="0">
                <a:latin typeface="Courier New"/>
                <a:cs typeface="Courier New"/>
              </a:rPr>
              <a:t>for</a:t>
            </a:r>
            <a:r>
              <a:rPr sz="1579" spc="-35" dirty="0">
                <a:latin typeface="Courier New"/>
                <a:cs typeface="Courier New"/>
              </a:rPr>
              <a:t> </a:t>
            </a:r>
            <a:r>
              <a:rPr sz="1579" dirty="0">
                <a:latin typeface="Courier New"/>
                <a:cs typeface="Courier New"/>
              </a:rPr>
              <a:t>x</a:t>
            </a:r>
            <a:r>
              <a:rPr sz="1579" spc="-31" dirty="0">
                <a:latin typeface="Courier New"/>
                <a:cs typeface="Courier New"/>
              </a:rPr>
              <a:t> </a:t>
            </a:r>
            <a:r>
              <a:rPr sz="1579" spc="-4" dirty="0">
                <a:latin typeface="Courier New"/>
                <a:cs typeface="Courier New"/>
              </a:rPr>
              <a:t>in</a:t>
            </a:r>
            <a:r>
              <a:rPr sz="1579" spc="-31" dirty="0">
                <a:latin typeface="Courier New"/>
                <a:cs typeface="Courier New"/>
              </a:rPr>
              <a:t> </a:t>
            </a:r>
            <a:r>
              <a:rPr sz="1579" spc="-9" dirty="0">
                <a:latin typeface="Courier New"/>
                <a:cs typeface="Courier New"/>
              </a:rPr>
              <a:t>range(1,</a:t>
            </a:r>
            <a:r>
              <a:rPr sz="1579" spc="-22" dirty="0">
                <a:latin typeface="Courier New"/>
                <a:cs typeface="Courier New"/>
              </a:rPr>
              <a:t> </a:t>
            </a:r>
            <a:r>
              <a:rPr sz="1579" spc="-9" dirty="0">
                <a:latin typeface="Courier New"/>
                <a:cs typeface="Courier New"/>
              </a:rPr>
              <a:t>n+1): </a:t>
            </a:r>
            <a:r>
              <a:rPr sz="1579" spc="-934" dirty="0">
                <a:latin typeface="Courier New"/>
                <a:cs typeface="Courier New"/>
              </a:rPr>
              <a:t> </a:t>
            </a:r>
            <a:r>
              <a:rPr sz="1579" spc="-9" dirty="0">
                <a:latin typeface="Courier New"/>
                <a:cs typeface="Courier New"/>
              </a:rPr>
              <a:t>if</a:t>
            </a:r>
            <a:r>
              <a:rPr sz="1579" spc="-13" dirty="0">
                <a:latin typeface="Courier New"/>
                <a:cs typeface="Courier New"/>
              </a:rPr>
              <a:t> </a:t>
            </a:r>
            <a:r>
              <a:rPr sz="1579" dirty="0">
                <a:latin typeface="Courier New"/>
                <a:cs typeface="Courier New"/>
              </a:rPr>
              <a:t>x</a:t>
            </a:r>
            <a:r>
              <a:rPr sz="1579" spc="-18" dirty="0">
                <a:latin typeface="Courier New"/>
                <a:cs typeface="Courier New"/>
              </a:rPr>
              <a:t> </a:t>
            </a:r>
            <a:r>
              <a:rPr sz="1579" spc="-9" dirty="0">
                <a:latin typeface="Courier New"/>
                <a:cs typeface="Courier New"/>
              </a:rPr>
              <a:t>!=</a:t>
            </a:r>
            <a:r>
              <a:rPr sz="1579" spc="-22" dirty="0">
                <a:latin typeface="Courier New"/>
                <a:cs typeface="Courier New"/>
              </a:rPr>
              <a:t> </a:t>
            </a:r>
            <a:r>
              <a:rPr sz="1579" spc="-4" dirty="0">
                <a:latin typeface="Courier New"/>
                <a:cs typeface="Courier New"/>
              </a:rPr>
              <a:t>n:</a:t>
            </a:r>
            <a:endParaRPr sz="1579">
              <a:latin typeface="Courier New"/>
              <a:cs typeface="Courier New"/>
            </a:endParaRPr>
          </a:p>
          <a:p>
            <a:pPr marL="969665"/>
            <a:r>
              <a:rPr sz="1579" spc="-9" dirty="0">
                <a:latin typeface="Courier New"/>
                <a:cs typeface="Courier New"/>
              </a:rPr>
              <a:t>print("{}+".format(x),</a:t>
            </a:r>
            <a:r>
              <a:rPr sz="1579" spc="-53" dirty="0">
                <a:latin typeface="Courier New"/>
                <a:cs typeface="Courier New"/>
              </a:rPr>
              <a:t> </a:t>
            </a:r>
            <a:r>
              <a:rPr sz="1579" spc="-9" dirty="0">
                <a:latin typeface="Courier New"/>
                <a:cs typeface="Courier New"/>
              </a:rPr>
              <a:t>end="")</a:t>
            </a:r>
            <a:endParaRPr sz="1579">
              <a:latin typeface="Courier New"/>
              <a:cs typeface="Courier New"/>
            </a:endParaRPr>
          </a:p>
          <a:p>
            <a:pPr marL="490680"/>
            <a:r>
              <a:rPr sz="1579" spc="-9" dirty="0">
                <a:latin typeface="Courier New"/>
                <a:cs typeface="Courier New"/>
              </a:rPr>
              <a:t>else:</a:t>
            </a:r>
            <a:endParaRPr sz="1579">
              <a:latin typeface="Courier New"/>
              <a:cs typeface="Courier New"/>
            </a:endParaRPr>
          </a:p>
          <a:p>
            <a:pPr marL="490680" marR="219442" indent="478427">
              <a:spcBef>
                <a:spcPts val="4"/>
              </a:spcBef>
            </a:pPr>
            <a:r>
              <a:rPr sz="1579" spc="-9" dirty="0">
                <a:latin typeface="Courier New"/>
                <a:cs typeface="Courier New"/>
              </a:rPr>
              <a:t>print("{}=".format(x), end="") </a:t>
            </a:r>
            <a:r>
              <a:rPr sz="1579" spc="-938" dirty="0">
                <a:latin typeface="Courier New"/>
                <a:cs typeface="Courier New"/>
              </a:rPr>
              <a:t> </a:t>
            </a:r>
            <a:r>
              <a:rPr sz="1579" spc="-9" dirty="0">
                <a:latin typeface="Courier New"/>
                <a:cs typeface="Courier New"/>
              </a:rPr>
              <a:t>#sum</a:t>
            </a:r>
            <a:r>
              <a:rPr sz="1579" spc="-18" dirty="0">
                <a:latin typeface="Courier New"/>
                <a:cs typeface="Courier New"/>
              </a:rPr>
              <a:t> </a:t>
            </a:r>
            <a:r>
              <a:rPr sz="1579" dirty="0">
                <a:latin typeface="Courier New"/>
                <a:cs typeface="Courier New"/>
              </a:rPr>
              <a:t>=</a:t>
            </a:r>
            <a:r>
              <a:rPr sz="1579" spc="-31" dirty="0">
                <a:latin typeface="Courier New"/>
                <a:cs typeface="Courier New"/>
              </a:rPr>
              <a:t> </a:t>
            </a:r>
            <a:r>
              <a:rPr sz="1579" spc="-4" dirty="0">
                <a:latin typeface="Courier New"/>
                <a:cs typeface="Courier New"/>
              </a:rPr>
              <a:t>sum</a:t>
            </a:r>
            <a:r>
              <a:rPr sz="1579" spc="-13" dirty="0">
                <a:latin typeface="Courier New"/>
                <a:cs typeface="Courier New"/>
              </a:rPr>
              <a:t> </a:t>
            </a:r>
            <a:r>
              <a:rPr sz="1579" dirty="0">
                <a:latin typeface="Courier New"/>
                <a:cs typeface="Courier New"/>
              </a:rPr>
              <a:t>+</a:t>
            </a:r>
            <a:r>
              <a:rPr sz="1579" spc="-18" dirty="0">
                <a:latin typeface="Courier New"/>
                <a:cs typeface="Courier New"/>
              </a:rPr>
              <a:t> </a:t>
            </a:r>
            <a:r>
              <a:rPr sz="1579" dirty="0">
                <a:latin typeface="Courier New"/>
                <a:cs typeface="Courier New"/>
              </a:rPr>
              <a:t>x</a:t>
            </a:r>
            <a:endParaRPr sz="1579">
              <a:latin typeface="Courier New"/>
              <a:cs typeface="Courier New"/>
            </a:endParaRPr>
          </a:p>
          <a:p>
            <a:pPr marL="11139" marR="3332282" indent="479541"/>
            <a:r>
              <a:rPr sz="1579" spc="-9" dirty="0">
                <a:latin typeface="Courier New"/>
                <a:cs typeface="Courier New"/>
              </a:rPr>
              <a:t>sum</a:t>
            </a:r>
            <a:r>
              <a:rPr sz="1579" spc="-53" dirty="0">
                <a:latin typeface="Courier New"/>
                <a:cs typeface="Courier New"/>
              </a:rPr>
              <a:t> </a:t>
            </a:r>
            <a:r>
              <a:rPr sz="1579" spc="-4" dirty="0">
                <a:latin typeface="Courier New"/>
                <a:cs typeface="Courier New"/>
              </a:rPr>
              <a:t>+=</a:t>
            </a:r>
            <a:r>
              <a:rPr sz="1579" spc="-61" dirty="0">
                <a:latin typeface="Courier New"/>
                <a:cs typeface="Courier New"/>
              </a:rPr>
              <a:t> </a:t>
            </a:r>
            <a:r>
              <a:rPr sz="1579" dirty="0">
                <a:latin typeface="Courier New"/>
                <a:cs typeface="Courier New"/>
              </a:rPr>
              <a:t>x </a:t>
            </a:r>
            <a:r>
              <a:rPr sz="1579" spc="-934" dirty="0">
                <a:latin typeface="Courier New"/>
                <a:cs typeface="Courier New"/>
              </a:rPr>
              <a:t> </a:t>
            </a:r>
            <a:r>
              <a:rPr sz="1579" spc="-9" dirty="0">
                <a:latin typeface="Courier New"/>
                <a:cs typeface="Courier New"/>
              </a:rPr>
              <a:t>print(sum)</a:t>
            </a:r>
            <a:endParaRPr sz="1579">
              <a:latin typeface="Courier New"/>
              <a:cs typeface="Courier New"/>
            </a:endParaRPr>
          </a:p>
          <a:p>
            <a:pPr>
              <a:spcBef>
                <a:spcPts val="22"/>
              </a:spcBef>
            </a:pPr>
            <a:endParaRPr sz="2368">
              <a:latin typeface="Courier New"/>
              <a:cs typeface="Courier New"/>
            </a:endParaRPr>
          </a:p>
          <a:p>
            <a:pPr marL="11139" marR="1921507">
              <a:lnSpc>
                <a:spcPts val="1859"/>
              </a:lnSpc>
            </a:pPr>
            <a:r>
              <a:rPr sz="1579" dirty="0">
                <a:latin typeface="SimSun"/>
                <a:cs typeface="SimSun"/>
              </a:rPr>
              <a:t>求</a:t>
            </a:r>
            <a:r>
              <a:rPr sz="1579" spc="-4" dirty="0">
                <a:latin typeface="Courier New"/>
                <a:cs typeface="Courier New"/>
              </a:rPr>
              <a:t>1~k</a:t>
            </a:r>
            <a:r>
              <a:rPr sz="1579" dirty="0">
                <a:latin typeface="SimSun"/>
                <a:cs typeface="SimSun"/>
              </a:rPr>
              <a:t>的和，請輸入正整</a:t>
            </a:r>
            <a:r>
              <a:rPr sz="1579" spc="-18" dirty="0">
                <a:latin typeface="SimSun"/>
                <a:cs typeface="SimSun"/>
              </a:rPr>
              <a:t>數</a:t>
            </a:r>
            <a:r>
              <a:rPr sz="1579" spc="-4" dirty="0">
                <a:latin typeface="Courier New"/>
                <a:cs typeface="Courier New"/>
              </a:rPr>
              <a:t>k:10  </a:t>
            </a:r>
            <a:r>
              <a:rPr sz="1579" spc="-9" dirty="0">
                <a:latin typeface="Courier New"/>
                <a:cs typeface="Courier New"/>
              </a:rPr>
              <a:t>1+2+3+4+5+6+7+8+9+10=55</a:t>
            </a:r>
            <a:endParaRPr sz="1579">
              <a:latin typeface="Courier New"/>
              <a:cs typeface="Courier New"/>
            </a:endParaRPr>
          </a:p>
        </p:txBody>
      </p:sp>
    </p:spTree>
    <p:extLst>
      <p:ext uri="{BB962C8B-B14F-4D97-AF65-F5344CB8AC3E}">
        <p14:creationId xmlns:p14="http://schemas.microsoft.com/office/powerpoint/2010/main" val="499290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7761" y="1196408"/>
            <a:ext cx="3417989" cy="496558"/>
          </a:xfrm>
          <a:prstGeom prst="rect">
            <a:avLst/>
          </a:prstGeom>
        </p:spPr>
        <p:txBody>
          <a:bodyPr vert="horz" wrap="square" lIns="0" tIns="11696" rIns="0" bIns="0" rtlCol="0">
            <a:spAutoFit/>
          </a:bodyPr>
          <a:lstStyle/>
          <a:p>
            <a:pPr marL="11139">
              <a:spcBef>
                <a:spcPts val="92"/>
              </a:spcBef>
            </a:pPr>
            <a:r>
              <a:rPr dirty="0"/>
              <a:t>1╳2</a:t>
            </a:r>
            <a:r>
              <a:rPr spc="-61" dirty="0"/>
              <a:t> </a:t>
            </a:r>
            <a:r>
              <a:rPr spc="-9" dirty="0"/>
              <a:t>╳…╳N</a:t>
            </a:r>
            <a:r>
              <a:rPr dirty="0"/>
              <a:t>練習</a:t>
            </a:r>
          </a:p>
        </p:txBody>
      </p:sp>
      <p:grpSp>
        <p:nvGrpSpPr>
          <p:cNvPr id="3" name="object 3"/>
          <p:cNvGrpSpPr/>
          <p:nvPr/>
        </p:nvGrpSpPr>
        <p:grpSpPr>
          <a:xfrm>
            <a:off x="1959565" y="1887355"/>
            <a:ext cx="7056530" cy="4463381"/>
            <a:chOff x="2234183" y="1269491"/>
            <a:chExt cx="8045450" cy="5088890"/>
          </a:xfrm>
        </p:grpSpPr>
        <p:pic>
          <p:nvPicPr>
            <p:cNvPr id="4" name="object 4"/>
            <p:cNvPicPr/>
            <p:nvPr/>
          </p:nvPicPr>
          <p:blipFill>
            <a:blip r:embed="rId2" cstate="print"/>
            <a:stretch>
              <a:fillRect/>
            </a:stretch>
          </p:blipFill>
          <p:spPr>
            <a:xfrm>
              <a:off x="2234183" y="1269491"/>
              <a:ext cx="8045196" cy="3148583"/>
            </a:xfrm>
            <a:prstGeom prst="rect">
              <a:avLst/>
            </a:prstGeom>
          </p:spPr>
        </p:pic>
        <p:pic>
          <p:nvPicPr>
            <p:cNvPr id="5" name="object 5"/>
            <p:cNvPicPr/>
            <p:nvPr/>
          </p:nvPicPr>
          <p:blipFill>
            <a:blip r:embed="rId2" cstate="print"/>
            <a:stretch>
              <a:fillRect/>
            </a:stretch>
          </p:blipFill>
          <p:spPr>
            <a:xfrm>
              <a:off x="2234183" y="4418075"/>
              <a:ext cx="8045196" cy="1940052"/>
            </a:xfrm>
            <a:prstGeom prst="rect">
              <a:avLst/>
            </a:prstGeom>
          </p:spPr>
        </p:pic>
      </p:grpSp>
      <p:sp>
        <p:nvSpPr>
          <p:cNvPr id="6" name="object 6"/>
          <p:cNvSpPr txBox="1"/>
          <p:nvPr/>
        </p:nvSpPr>
        <p:spPr>
          <a:xfrm>
            <a:off x="2028404" y="2021425"/>
            <a:ext cx="4988026" cy="3294391"/>
          </a:xfrm>
          <a:prstGeom prst="rect">
            <a:avLst/>
          </a:prstGeom>
        </p:spPr>
        <p:txBody>
          <a:bodyPr vert="horz" wrap="square" lIns="0" tIns="11139" rIns="0" bIns="0" rtlCol="0">
            <a:spAutoFit/>
          </a:bodyPr>
          <a:lstStyle/>
          <a:p>
            <a:pPr marL="11139">
              <a:lnSpc>
                <a:spcPts val="1881"/>
              </a:lnSpc>
              <a:spcBef>
                <a:spcPts val="88"/>
              </a:spcBef>
            </a:pPr>
            <a:r>
              <a:rPr sz="1579" dirty="0">
                <a:latin typeface="Courier New"/>
                <a:cs typeface="Courier New"/>
              </a:rPr>
              <a:t>n</a:t>
            </a:r>
            <a:r>
              <a:rPr sz="1579" spc="-35" dirty="0">
                <a:latin typeface="Courier New"/>
                <a:cs typeface="Courier New"/>
              </a:rPr>
              <a:t> </a:t>
            </a:r>
            <a:r>
              <a:rPr sz="1579" dirty="0">
                <a:latin typeface="Courier New"/>
                <a:cs typeface="Courier New"/>
              </a:rPr>
              <a:t>=</a:t>
            </a:r>
            <a:r>
              <a:rPr sz="1579" spc="-31" dirty="0">
                <a:latin typeface="Courier New"/>
                <a:cs typeface="Courier New"/>
              </a:rPr>
              <a:t> </a:t>
            </a:r>
            <a:r>
              <a:rPr sz="1579" spc="-4" dirty="0">
                <a:latin typeface="Courier New"/>
                <a:cs typeface="Courier New"/>
              </a:rPr>
              <a:t>int(input("</a:t>
            </a:r>
            <a:r>
              <a:rPr sz="1579" spc="-4" dirty="0">
                <a:latin typeface="SimSun"/>
                <a:cs typeface="SimSun"/>
              </a:rPr>
              <a:t>求</a:t>
            </a:r>
            <a:r>
              <a:rPr sz="1579" spc="-9" dirty="0">
                <a:latin typeface="Courier New"/>
                <a:cs typeface="Courier New"/>
              </a:rPr>
              <a:t>1~k</a:t>
            </a:r>
            <a:r>
              <a:rPr sz="1579" spc="-4" dirty="0">
                <a:latin typeface="SimSun"/>
                <a:cs typeface="SimSun"/>
              </a:rPr>
              <a:t>的乘積，請輸入正整數</a:t>
            </a:r>
            <a:r>
              <a:rPr sz="1579" spc="-9" dirty="0">
                <a:latin typeface="Courier New"/>
                <a:cs typeface="Courier New"/>
              </a:rPr>
              <a:t>k:"))</a:t>
            </a:r>
            <a:endParaRPr sz="1579">
              <a:latin typeface="Courier New"/>
              <a:cs typeface="Courier New"/>
            </a:endParaRPr>
          </a:p>
          <a:p>
            <a:pPr marL="11139">
              <a:lnSpc>
                <a:spcPts val="1881"/>
              </a:lnSpc>
            </a:pPr>
            <a:r>
              <a:rPr sz="1579" spc="-9" dirty="0">
                <a:latin typeface="Courier New"/>
                <a:cs typeface="Courier New"/>
              </a:rPr>
              <a:t>product</a:t>
            </a:r>
            <a:r>
              <a:rPr sz="1579" spc="-44" dirty="0">
                <a:latin typeface="Courier New"/>
                <a:cs typeface="Courier New"/>
              </a:rPr>
              <a:t> </a:t>
            </a:r>
            <a:r>
              <a:rPr sz="1579" dirty="0">
                <a:latin typeface="Courier New"/>
                <a:cs typeface="Courier New"/>
              </a:rPr>
              <a:t>=</a:t>
            </a:r>
            <a:r>
              <a:rPr sz="1579" spc="-39" dirty="0">
                <a:latin typeface="Courier New"/>
                <a:cs typeface="Courier New"/>
              </a:rPr>
              <a:t> </a:t>
            </a:r>
            <a:r>
              <a:rPr sz="1579" dirty="0">
                <a:latin typeface="Courier New"/>
                <a:cs typeface="Courier New"/>
              </a:rPr>
              <a:t>1</a:t>
            </a:r>
            <a:endParaRPr sz="1579">
              <a:latin typeface="Courier New"/>
              <a:cs typeface="Courier New"/>
            </a:endParaRPr>
          </a:p>
          <a:p>
            <a:pPr marL="490680" marR="2216695" indent="-480098"/>
            <a:r>
              <a:rPr sz="1579" spc="-4" dirty="0">
                <a:latin typeface="Courier New"/>
                <a:cs typeface="Courier New"/>
              </a:rPr>
              <a:t>for</a:t>
            </a:r>
            <a:r>
              <a:rPr sz="1579" spc="-35" dirty="0">
                <a:latin typeface="Courier New"/>
                <a:cs typeface="Courier New"/>
              </a:rPr>
              <a:t> </a:t>
            </a:r>
            <a:r>
              <a:rPr sz="1579" dirty="0">
                <a:latin typeface="Courier New"/>
                <a:cs typeface="Courier New"/>
              </a:rPr>
              <a:t>x</a:t>
            </a:r>
            <a:r>
              <a:rPr sz="1579" spc="-31" dirty="0">
                <a:latin typeface="Courier New"/>
                <a:cs typeface="Courier New"/>
              </a:rPr>
              <a:t> </a:t>
            </a:r>
            <a:r>
              <a:rPr sz="1579" spc="-4" dirty="0">
                <a:latin typeface="Courier New"/>
                <a:cs typeface="Courier New"/>
              </a:rPr>
              <a:t>in</a:t>
            </a:r>
            <a:r>
              <a:rPr sz="1579" spc="-31" dirty="0">
                <a:latin typeface="Courier New"/>
                <a:cs typeface="Courier New"/>
              </a:rPr>
              <a:t> </a:t>
            </a:r>
            <a:r>
              <a:rPr sz="1579" spc="-9" dirty="0">
                <a:latin typeface="Courier New"/>
                <a:cs typeface="Courier New"/>
              </a:rPr>
              <a:t>range(1,</a:t>
            </a:r>
            <a:r>
              <a:rPr sz="1579" spc="-22" dirty="0">
                <a:latin typeface="Courier New"/>
                <a:cs typeface="Courier New"/>
              </a:rPr>
              <a:t> </a:t>
            </a:r>
            <a:r>
              <a:rPr sz="1579" spc="-9" dirty="0">
                <a:latin typeface="Courier New"/>
                <a:cs typeface="Courier New"/>
              </a:rPr>
              <a:t>n+1): </a:t>
            </a:r>
            <a:r>
              <a:rPr sz="1579" spc="-934" dirty="0">
                <a:latin typeface="Courier New"/>
                <a:cs typeface="Courier New"/>
              </a:rPr>
              <a:t> </a:t>
            </a:r>
            <a:r>
              <a:rPr sz="1579" spc="-9" dirty="0">
                <a:latin typeface="Courier New"/>
                <a:cs typeface="Courier New"/>
              </a:rPr>
              <a:t>if</a:t>
            </a:r>
            <a:r>
              <a:rPr sz="1579" spc="-13" dirty="0">
                <a:latin typeface="Courier New"/>
                <a:cs typeface="Courier New"/>
              </a:rPr>
              <a:t> </a:t>
            </a:r>
            <a:r>
              <a:rPr sz="1579" dirty="0">
                <a:latin typeface="Courier New"/>
                <a:cs typeface="Courier New"/>
              </a:rPr>
              <a:t>x</a:t>
            </a:r>
            <a:r>
              <a:rPr sz="1579" spc="-18" dirty="0">
                <a:latin typeface="Courier New"/>
                <a:cs typeface="Courier New"/>
              </a:rPr>
              <a:t> </a:t>
            </a:r>
            <a:r>
              <a:rPr sz="1579" spc="-9" dirty="0">
                <a:latin typeface="Courier New"/>
                <a:cs typeface="Courier New"/>
              </a:rPr>
              <a:t>!=</a:t>
            </a:r>
            <a:r>
              <a:rPr sz="1579" spc="-22" dirty="0">
                <a:latin typeface="Courier New"/>
                <a:cs typeface="Courier New"/>
              </a:rPr>
              <a:t> </a:t>
            </a:r>
            <a:r>
              <a:rPr sz="1579" spc="-4" dirty="0">
                <a:latin typeface="Courier New"/>
                <a:cs typeface="Courier New"/>
              </a:rPr>
              <a:t>n:</a:t>
            </a:r>
            <a:endParaRPr sz="1579">
              <a:latin typeface="Courier New"/>
              <a:cs typeface="Courier New"/>
            </a:endParaRPr>
          </a:p>
          <a:p>
            <a:pPr marL="969665"/>
            <a:r>
              <a:rPr sz="1579" spc="-9" dirty="0">
                <a:latin typeface="Courier New"/>
                <a:cs typeface="Courier New"/>
              </a:rPr>
              <a:t>print("{}*".format(x),</a:t>
            </a:r>
            <a:r>
              <a:rPr sz="1579" spc="-53" dirty="0">
                <a:latin typeface="Courier New"/>
                <a:cs typeface="Courier New"/>
              </a:rPr>
              <a:t> </a:t>
            </a:r>
            <a:r>
              <a:rPr sz="1579" spc="-9" dirty="0">
                <a:latin typeface="Courier New"/>
                <a:cs typeface="Courier New"/>
              </a:rPr>
              <a:t>end="")</a:t>
            </a:r>
            <a:endParaRPr sz="1579">
              <a:latin typeface="Courier New"/>
              <a:cs typeface="Courier New"/>
            </a:endParaRPr>
          </a:p>
          <a:p>
            <a:pPr marL="490680"/>
            <a:r>
              <a:rPr sz="1579" spc="-9" dirty="0">
                <a:latin typeface="Courier New"/>
                <a:cs typeface="Courier New"/>
              </a:rPr>
              <a:t>else:</a:t>
            </a:r>
            <a:endParaRPr sz="1579">
              <a:latin typeface="Courier New"/>
              <a:cs typeface="Courier New"/>
            </a:endParaRPr>
          </a:p>
          <a:p>
            <a:pPr marL="490680" marR="419947" indent="478427">
              <a:spcBef>
                <a:spcPts val="4"/>
              </a:spcBef>
            </a:pPr>
            <a:r>
              <a:rPr sz="1579" spc="-9" dirty="0">
                <a:latin typeface="Courier New"/>
                <a:cs typeface="Courier New"/>
              </a:rPr>
              <a:t>print("{}=".format(x), end="") </a:t>
            </a:r>
            <a:r>
              <a:rPr sz="1579" spc="-938" dirty="0">
                <a:latin typeface="Courier New"/>
                <a:cs typeface="Courier New"/>
              </a:rPr>
              <a:t> </a:t>
            </a:r>
            <a:r>
              <a:rPr sz="1579" spc="-9" dirty="0">
                <a:latin typeface="Courier New"/>
                <a:cs typeface="Courier New"/>
              </a:rPr>
              <a:t>#product</a:t>
            </a:r>
            <a:r>
              <a:rPr sz="1579" spc="-13" dirty="0">
                <a:latin typeface="Courier New"/>
                <a:cs typeface="Courier New"/>
              </a:rPr>
              <a:t> </a:t>
            </a:r>
            <a:r>
              <a:rPr sz="1579" dirty="0">
                <a:latin typeface="Courier New"/>
                <a:cs typeface="Courier New"/>
              </a:rPr>
              <a:t>=</a:t>
            </a:r>
            <a:r>
              <a:rPr sz="1579" spc="-18" dirty="0">
                <a:latin typeface="Courier New"/>
                <a:cs typeface="Courier New"/>
              </a:rPr>
              <a:t> </a:t>
            </a:r>
            <a:r>
              <a:rPr sz="1579" spc="-9" dirty="0">
                <a:latin typeface="Courier New"/>
                <a:cs typeface="Courier New"/>
              </a:rPr>
              <a:t>product</a:t>
            </a:r>
            <a:r>
              <a:rPr sz="1579" spc="-18" dirty="0">
                <a:latin typeface="Courier New"/>
                <a:cs typeface="Courier New"/>
              </a:rPr>
              <a:t> </a:t>
            </a:r>
            <a:r>
              <a:rPr sz="1579" dirty="0">
                <a:latin typeface="Courier New"/>
                <a:cs typeface="Courier New"/>
              </a:rPr>
              <a:t>*</a:t>
            </a:r>
            <a:r>
              <a:rPr sz="1579" spc="-18" dirty="0">
                <a:latin typeface="Courier New"/>
                <a:cs typeface="Courier New"/>
              </a:rPr>
              <a:t> </a:t>
            </a:r>
            <a:r>
              <a:rPr sz="1579" dirty="0">
                <a:latin typeface="Courier New"/>
                <a:cs typeface="Courier New"/>
              </a:rPr>
              <a:t>x</a:t>
            </a:r>
            <a:endParaRPr sz="1579">
              <a:latin typeface="Courier New"/>
              <a:cs typeface="Courier New"/>
            </a:endParaRPr>
          </a:p>
          <a:p>
            <a:pPr marL="11139" marR="3053246" indent="479541"/>
            <a:r>
              <a:rPr sz="1579" spc="-9" dirty="0">
                <a:latin typeface="Courier New"/>
                <a:cs typeface="Courier New"/>
              </a:rPr>
              <a:t>product</a:t>
            </a:r>
            <a:r>
              <a:rPr sz="1579" spc="-53" dirty="0">
                <a:latin typeface="Courier New"/>
                <a:cs typeface="Courier New"/>
              </a:rPr>
              <a:t> </a:t>
            </a:r>
            <a:r>
              <a:rPr sz="1579" spc="-4" dirty="0">
                <a:latin typeface="Courier New"/>
                <a:cs typeface="Courier New"/>
              </a:rPr>
              <a:t>*=</a:t>
            </a:r>
            <a:r>
              <a:rPr sz="1579" spc="-48" dirty="0">
                <a:latin typeface="Courier New"/>
                <a:cs typeface="Courier New"/>
              </a:rPr>
              <a:t> </a:t>
            </a:r>
            <a:r>
              <a:rPr sz="1579" dirty="0">
                <a:latin typeface="Courier New"/>
                <a:cs typeface="Courier New"/>
              </a:rPr>
              <a:t>x </a:t>
            </a:r>
            <a:r>
              <a:rPr sz="1579" spc="-934" dirty="0">
                <a:latin typeface="Courier New"/>
                <a:cs typeface="Courier New"/>
              </a:rPr>
              <a:t> </a:t>
            </a:r>
            <a:r>
              <a:rPr sz="1579" spc="-9" dirty="0">
                <a:latin typeface="Courier New"/>
                <a:cs typeface="Courier New"/>
              </a:rPr>
              <a:t>print(product)</a:t>
            </a:r>
            <a:endParaRPr sz="1579">
              <a:latin typeface="Courier New"/>
              <a:cs typeface="Courier New"/>
            </a:endParaRPr>
          </a:p>
          <a:p>
            <a:pPr>
              <a:spcBef>
                <a:spcPts val="22"/>
              </a:spcBef>
            </a:pPr>
            <a:endParaRPr sz="2368">
              <a:latin typeface="Courier New"/>
              <a:cs typeface="Courier New"/>
            </a:endParaRPr>
          </a:p>
          <a:p>
            <a:pPr marL="11139" marR="2041810">
              <a:lnSpc>
                <a:spcPts val="1859"/>
              </a:lnSpc>
            </a:pPr>
            <a:r>
              <a:rPr sz="1579" dirty="0">
                <a:latin typeface="SimSun"/>
                <a:cs typeface="SimSun"/>
              </a:rPr>
              <a:t>求</a:t>
            </a:r>
            <a:r>
              <a:rPr sz="1579" spc="-4" dirty="0">
                <a:latin typeface="Courier New"/>
                <a:cs typeface="Courier New"/>
              </a:rPr>
              <a:t>1~k</a:t>
            </a:r>
            <a:r>
              <a:rPr sz="1579" dirty="0">
                <a:latin typeface="SimSun"/>
                <a:cs typeface="SimSun"/>
              </a:rPr>
              <a:t>的乘積，請輸入正整</a:t>
            </a:r>
            <a:r>
              <a:rPr sz="1579" spc="-18" dirty="0">
                <a:latin typeface="SimSun"/>
                <a:cs typeface="SimSun"/>
              </a:rPr>
              <a:t>數</a:t>
            </a:r>
            <a:r>
              <a:rPr sz="1579" spc="-4" dirty="0">
                <a:latin typeface="Courier New"/>
                <a:cs typeface="Courier New"/>
              </a:rPr>
              <a:t>k:5  </a:t>
            </a:r>
            <a:r>
              <a:rPr sz="1579" spc="-9" dirty="0">
                <a:latin typeface="Courier New"/>
                <a:cs typeface="Courier New"/>
              </a:rPr>
              <a:t>1*2*3*4*5=120</a:t>
            </a:r>
            <a:endParaRPr sz="1579">
              <a:latin typeface="Courier New"/>
              <a:cs typeface="Courier New"/>
            </a:endParaRPr>
          </a:p>
        </p:txBody>
      </p:sp>
    </p:spTree>
    <p:extLst>
      <p:ext uri="{BB962C8B-B14F-4D97-AF65-F5344CB8AC3E}">
        <p14:creationId xmlns:p14="http://schemas.microsoft.com/office/powerpoint/2010/main" val="2985070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2700" y="796159"/>
            <a:ext cx="3048000" cy="496558"/>
          </a:xfrm>
          <a:prstGeom prst="rect">
            <a:avLst/>
          </a:prstGeom>
        </p:spPr>
        <p:txBody>
          <a:bodyPr vert="horz" wrap="square" lIns="0" tIns="11696" rIns="0" bIns="0" rtlCol="0">
            <a:spAutoFit/>
          </a:bodyPr>
          <a:lstStyle/>
          <a:p>
            <a:pPr marL="11139">
              <a:spcBef>
                <a:spcPts val="92"/>
              </a:spcBef>
            </a:pPr>
            <a:r>
              <a:rPr dirty="0"/>
              <a:t>質數判斷</a:t>
            </a:r>
          </a:p>
        </p:txBody>
      </p:sp>
      <p:grpSp>
        <p:nvGrpSpPr>
          <p:cNvPr id="3" name="object 3"/>
          <p:cNvGrpSpPr/>
          <p:nvPr/>
        </p:nvGrpSpPr>
        <p:grpSpPr>
          <a:xfrm>
            <a:off x="1460500" y="1800225"/>
            <a:ext cx="7056530" cy="4883319"/>
            <a:chOff x="2234183" y="1173480"/>
            <a:chExt cx="8045450" cy="5567680"/>
          </a:xfrm>
        </p:grpSpPr>
        <p:pic>
          <p:nvPicPr>
            <p:cNvPr id="4" name="object 4"/>
            <p:cNvPicPr/>
            <p:nvPr/>
          </p:nvPicPr>
          <p:blipFill>
            <a:blip r:embed="rId2" cstate="print"/>
            <a:stretch>
              <a:fillRect/>
            </a:stretch>
          </p:blipFill>
          <p:spPr>
            <a:xfrm>
              <a:off x="2234183" y="1173480"/>
              <a:ext cx="8045196" cy="3311652"/>
            </a:xfrm>
            <a:prstGeom prst="rect">
              <a:avLst/>
            </a:prstGeom>
          </p:spPr>
        </p:pic>
        <p:pic>
          <p:nvPicPr>
            <p:cNvPr id="5" name="object 5"/>
            <p:cNvPicPr/>
            <p:nvPr/>
          </p:nvPicPr>
          <p:blipFill>
            <a:blip r:embed="rId2" cstate="print"/>
            <a:stretch>
              <a:fillRect/>
            </a:stretch>
          </p:blipFill>
          <p:spPr>
            <a:xfrm>
              <a:off x="2234183" y="4511038"/>
              <a:ext cx="8045196" cy="2229612"/>
            </a:xfrm>
            <a:prstGeom prst="rect">
              <a:avLst/>
            </a:prstGeom>
          </p:spPr>
        </p:pic>
      </p:grpSp>
      <p:sp>
        <p:nvSpPr>
          <p:cNvPr id="6" name="object 6"/>
          <p:cNvSpPr txBox="1"/>
          <p:nvPr/>
        </p:nvSpPr>
        <p:spPr>
          <a:xfrm>
            <a:off x="2028405" y="2005095"/>
            <a:ext cx="4212197" cy="3866417"/>
          </a:xfrm>
          <a:prstGeom prst="rect">
            <a:avLst/>
          </a:prstGeom>
        </p:spPr>
        <p:txBody>
          <a:bodyPr vert="horz" wrap="square" lIns="0" tIns="22834" rIns="0" bIns="0" rtlCol="0">
            <a:spAutoFit/>
          </a:bodyPr>
          <a:lstStyle/>
          <a:p>
            <a:pPr marL="11139" marR="309112">
              <a:lnSpc>
                <a:spcPts val="1859"/>
              </a:lnSpc>
              <a:spcBef>
                <a:spcPts val="179"/>
              </a:spcBef>
            </a:pPr>
            <a:r>
              <a:rPr sz="1579" dirty="0">
                <a:latin typeface="Courier New"/>
                <a:cs typeface="Courier New"/>
              </a:rPr>
              <a:t>n</a:t>
            </a:r>
            <a:r>
              <a:rPr sz="1579" spc="-53" dirty="0">
                <a:latin typeface="Courier New"/>
                <a:cs typeface="Courier New"/>
              </a:rPr>
              <a:t> </a:t>
            </a:r>
            <a:r>
              <a:rPr sz="1579" dirty="0">
                <a:latin typeface="Courier New"/>
                <a:cs typeface="Courier New"/>
              </a:rPr>
              <a:t>=</a:t>
            </a:r>
            <a:r>
              <a:rPr sz="1579" spc="-53" dirty="0">
                <a:latin typeface="Courier New"/>
                <a:cs typeface="Courier New"/>
              </a:rPr>
              <a:t> </a:t>
            </a:r>
            <a:r>
              <a:rPr sz="1579" spc="-4" dirty="0">
                <a:latin typeface="Courier New"/>
                <a:cs typeface="Courier New"/>
              </a:rPr>
              <a:t>int(input("</a:t>
            </a:r>
            <a:r>
              <a:rPr sz="1579" dirty="0">
                <a:latin typeface="SimSun"/>
                <a:cs typeface="SimSun"/>
              </a:rPr>
              <a:t>請輸入一個正整數</a:t>
            </a:r>
            <a:r>
              <a:rPr sz="1579" spc="-9" dirty="0">
                <a:latin typeface="Courier New"/>
                <a:cs typeface="Courier New"/>
              </a:rPr>
              <a:t>:")) </a:t>
            </a:r>
            <a:r>
              <a:rPr sz="1579" spc="-934" dirty="0">
                <a:latin typeface="Courier New"/>
                <a:cs typeface="Courier New"/>
              </a:rPr>
              <a:t> </a:t>
            </a:r>
            <a:r>
              <a:rPr sz="1579" spc="-9" dirty="0">
                <a:latin typeface="Courier New"/>
                <a:cs typeface="Courier New"/>
              </a:rPr>
              <a:t>isPrime</a:t>
            </a:r>
            <a:r>
              <a:rPr sz="1579" spc="-13" dirty="0">
                <a:latin typeface="Courier New"/>
                <a:cs typeface="Courier New"/>
              </a:rPr>
              <a:t> </a:t>
            </a:r>
            <a:r>
              <a:rPr sz="1579" dirty="0">
                <a:latin typeface="Courier New"/>
                <a:cs typeface="Courier New"/>
              </a:rPr>
              <a:t>=</a:t>
            </a:r>
            <a:r>
              <a:rPr sz="1579" spc="-18" dirty="0">
                <a:latin typeface="Courier New"/>
                <a:cs typeface="Courier New"/>
              </a:rPr>
              <a:t> </a:t>
            </a:r>
            <a:r>
              <a:rPr sz="1579" spc="-9" dirty="0">
                <a:latin typeface="Courier New"/>
                <a:cs typeface="Courier New"/>
              </a:rPr>
              <a:t>True</a:t>
            </a:r>
            <a:endParaRPr sz="1579" dirty="0">
              <a:latin typeface="Courier New"/>
              <a:cs typeface="Courier New"/>
            </a:endParaRPr>
          </a:p>
          <a:p>
            <a:pPr marL="11139">
              <a:lnSpc>
                <a:spcPts val="1842"/>
              </a:lnSpc>
            </a:pPr>
            <a:r>
              <a:rPr sz="1579" spc="-4" dirty="0">
                <a:latin typeface="Courier New"/>
                <a:cs typeface="Courier New"/>
              </a:rPr>
              <a:t>for</a:t>
            </a:r>
            <a:r>
              <a:rPr sz="1579" spc="-31" dirty="0">
                <a:latin typeface="Courier New"/>
                <a:cs typeface="Courier New"/>
              </a:rPr>
              <a:t> </a:t>
            </a:r>
            <a:r>
              <a:rPr sz="1579" dirty="0">
                <a:latin typeface="Courier New"/>
                <a:cs typeface="Courier New"/>
              </a:rPr>
              <a:t>d</a:t>
            </a:r>
            <a:r>
              <a:rPr sz="1579" spc="-26" dirty="0">
                <a:latin typeface="Courier New"/>
                <a:cs typeface="Courier New"/>
              </a:rPr>
              <a:t> </a:t>
            </a:r>
            <a:r>
              <a:rPr sz="1579" spc="-4" dirty="0">
                <a:latin typeface="Courier New"/>
                <a:cs typeface="Courier New"/>
              </a:rPr>
              <a:t>in</a:t>
            </a:r>
            <a:r>
              <a:rPr sz="1579" spc="-31" dirty="0">
                <a:latin typeface="Courier New"/>
                <a:cs typeface="Courier New"/>
              </a:rPr>
              <a:t> </a:t>
            </a:r>
            <a:r>
              <a:rPr sz="1579" spc="-9" dirty="0">
                <a:latin typeface="Courier New"/>
                <a:cs typeface="Courier New"/>
              </a:rPr>
              <a:t>range(2,</a:t>
            </a:r>
            <a:r>
              <a:rPr sz="1579" spc="-13" dirty="0">
                <a:latin typeface="Courier New"/>
                <a:cs typeface="Courier New"/>
              </a:rPr>
              <a:t> </a:t>
            </a:r>
            <a:r>
              <a:rPr sz="1579" spc="-9" dirty="0">
                <a:latin typeface="Courier New"/>
                <a:cs typeface="Courier New"/>
              </a:rPr>
              <a:t>n//2+1):</a:t>
            </a:r>
            <a:endParaRPr sz="1579" dirty="0">
              <a:latin typeface="Courier New"/>
              <a:cs typeface="Courier New"/>
            </a:endParaRPr>
          </a:p>
          <a:p>
            <a:pPr marL="969665" marR="1440295" indent="-478984"/>
            <a:r>
              <a:rPr sz="1579" spc="-9" dirty="0">
                <a:latin typeface="Courier New"/>
                <a:cs typeface="Courier New"/>
              </a:rPr>
              <a:t>if </a:t>
            </a:r>
            <a:r>
              <a:rPr sz="1579" dirty="0">
                <a:latin typeface="Courier New"/>
                <a:cs typeface="Courier New"/>
              </a:rPr>
              <a:t>n % d </a:t>
            </a:r>
            <a:r>
              <a:rPr sz="1579" spc="-9" dirty="0">
                <a:latin typeface="Courier New"/>
                <a:cs typeface="Courier New"/>
              </a:rPr>
              <a:t>== </a:t>
            </a:r>
            <a:r>
              <a:rPr sz="1579" spc="-4" dirty="0">
                <a:latin typeface="Courier New"/>
                <a:cs typeface="Courier New"/>
              </a:rPr>
              <a:t>0: </a:t>
            </a:r>
            <a:r>
              <a:rPr sz="1579" dirty="0">
                <a:latin typeface="Courier New"/>
                <a:cs typeface="Courier New"/>
              </a:rPr>
              <a:t> </a:t>
            </a:r>
            <a:r>
              <a:rPr sz="1579" spc="-9" dirty="0">
                <a:latin typeface="Courier New"/>
                <a:cs typeface="Courier New"/>
              </a:rPr>
              <a:t>isPrime</a:t>
            </a:r>
            <a:r>
              <a:rPr sz="1579" spc="-53" dirty="0">
                <a:latin typeface="Courier New"/>
                <a:cs typeface="Courier New"/>
              </a:rPr>
              <a:t> </a:t>
            </a:r>
            <a:r>
              <a:rPr sz="1579" dirty="0">
                <a:latin typeface="Courier New"/>
                <a:cs typeface="Courier New"/>
              </a:rPr>
              <a:t>=</a:t>
            </a:r>
            <a:r>
              <a:rPr sz="1579" spc="-44" dirty="0">
                <a:latin typeface="Courier New"/>
                <a:cs typeface="Courier New"/>
              </a:rPr>
              <a:t> </a:t>
            </a:r>
            <a:r>
              <a:rPr sz="1579" spc="-9" dirty="0">
                <a:latin typeface="Courier New"/>
                <a:cs typeface="Courier New"/>
              </a:rPr>
              <a:t>False </a:t>
            </a:r>
            <a:r>
              <a:rPr sz="1579" spc="-934" dirty="0">
                <a:latin typeface="Courier New"/>
                <a:cs typeface="Courier New"/>
              </a:rPr>
              <a:t> </a:t>
            </a:r>
            <a:r>
              <a:rPr sz="1600" spc="-9" dirty="0">
                <a:solidFill>
                  <a:srgbClr val="FF0000"/>
                </a:solidFill>
                <a:latin typeface="Courier New"/>
                <a:cs typeface="Courier New"/>
              </a:rPr>
              <a:t>break</a:t>
            </a:r>
            <a:endParaRPr sz="1579" dirty="0">
              <a:latin typeface="Courier New"/>
              <a:cs typeface="Courier New"/>
            </a:endParaRPr>
          </a:p>
          <a:p>
            <a:pPr marL="11139"/>
            <a:r>
              <a:rPr sz="1579" spc="-4" dirty="0">
                <a:latin typeface="Courier New"/>
                <a:cs typeface="Courier New"/>
              </a:rPr>
              <a:t>if</a:t>
            </a:r>
            <a:r>
              <a:rPr sz="1579" spc="-57" dirty="0">
                <a:latin typeface="Courier New"/>
                <a:cs typeface="Courier New"/>
              </a:rPr>
              <a:t> </a:t>
            </a:r>
            <a:r>
              <a:rPr sz="1579" spc="-9" dirty="0">
                <a:latin typeface="Courier New"/>
                <a:cs typeface="Courier New"/>
              </a:rPr>
              <a:t>isPrime:</a:t>
            </a:r>
            <a:endParaRPr sz="1579" dirty="0">
              <a:latin typeface="Courier New"/>
              <a:cs typeface="Courier New"/>
            </a:endParaRPr>
          </a:p>
          <a:p>
            <a:pPr marL="11139" marR="481769" indent="479541">
              <a:spcBef>
                <a:spcPts val="4"/>
              </a:spcBef>
            </a:pPr>
            <a:r>
              <a:rPr sz="1579" spc="-9" dirty="0">
                <a:latin typeface="Courier New"/>
                <a:cs typeface="Courier New"/>
              </a:rPr>
              <a:t>print("%d</a:t>
            </a:r>
            <a:r>
              <a:rPr sz="1579" spc="-26" dirty="0">
                <a:latin typeface="Courier New"/>
                <a:cs typeface="Courier New"/>
              </a:rPr>
              <a:t> </a:t>
            </a:r>
            <a:r>
              <a:rPr sz="1579" spc="-4" dirty="0">
                <a:latin typeface="Courier New"/>
                <a:cs typeface="Courier New"/>
              </a:rPr>
              <a:t>is</a:t>
            </a:r>
            <a:r>
              <a:rPr sz="1579" spc="-26" dirty="0">
                <a:latin typeface="Courier New"/>
                <a:cs typeface="Courier New"/>
              </a:rPr>
              <a:t> </a:t>
            </a:r>
            <a:r>
              <a:rPr sz="1579" dirty="0">
                <a:latin typeface="Courier New"/>
                <a:cs typeface="Courier New"/>
              </a:rPr>
              <a:t>a</a:t>
            </a:r>
            <a:r>
              <a:rPr sz="1579" spc="-22" dirty="0">
                <a:latin typeface="Courier New"/>
                <a:cs typeface="Courier New"/>
              </a:rPr>
              <a:t> </a:t>
            </a:r>
            <a:r>
              <a:rPr sz="1579" spc="-9" dirty="0">
                <a:latin typeface="Courier New"/>
                <a:cs typeface="Courier New"/>
              </a:rPr>
              <a:t>prime."</a:t>
            </a:r>
            <a:r>
              <a:rPr sz="1579" spc="-22" dirty="0">
                <a:latin typeface="Courier New"/>
                <a:cs typeface="Courier New"/>
              </a:rPr>
              <a:t> </a:t>
            </a:r>
            <a:r>
              <a:rPr sz="1579" dirty="0">
                <a:latin typeface="Courier New"/>
                <a:cs typeface="Courier New"/>
              </a:rPr>
              <a:t>%</a:t>
            </a:r>
            <a:r>
              <a:rPr sz="1579" spc="-18" dirty="0">
                <a:latin typeface="Courier New"/>
                <a:cs typeface="Courier New"/>
              </a:rPr>
              <a:t> </a:t>
            </a:r>
            <a:r>
              <a:rPr sz="1579" spc="-9" dirty="0">
                <a:latin typeface="Courier New"/>
                <a:cs typeface="Courier New"/>
              </a:rPr>
              <a:t>n) </a:t>
            </a:r>
            <a:r>
              <a:rPr sz="1579" spc="-934" dirty="0">
                <a:latin typeface="Courier New"/>
                <a:cs typeface="Courier New"/>
              </a:rPr>
              <a:t> </a:t>
            </a:r>
            <a:r>
              <a:rPr sz="1579" spc="-9" dirty="0">
                <a:latin typeface="Courier New"/>
                <a:cs typeface="Courier New"/>
              </a:rPr>
              <a:t>else:</a:t>
            </a:r>
            <a:endParaRPr sz="1579" dirty="0">
              <a:latin typeface="Courier New"/>
              <a:cs typeface="Courier New"/>
            </a:endParaRPr>
          </a:p>
          <a:p>
            <a:pPr marL="490680"/>
            <a:r>
              <a:rPr sz="1579" spc="-9" dirty="0">
                <a:latin typeface="Courier New"/>
                <a:cs typeface="Courier New"/>
              </a:rPr>
              <a:t>print("%d</a:t>
            </a:r>
            <a:r>
              <a:rPr sz="1579" spc="-22" dirty="0">
                <a:latin typeface="Courier New"/>
                <a:cs typeface="Courier New"/>
              </a:rPr>
              <a:t> </a:t>
            </a:r>
            <a:r>
              <a:rPr sz="1579" spc="-4" dirty="0">
                <a:latin typeface="Courier New"/>
                <a:cs typeface="Courier New"/>
              </a:rPr>
              <a:t>is</a:t>
            </a:r>
            <a:r>
              <a:rPr sz="1579" spc="-22" dirty="0">
                <a:latin typeface="Courier New"/>
                <a:cs typeface="Courier New"/>
              </a:rPr>
              <a:t> </a:t>
            </a:r>
            <a:r>
              <a:rPr sz="1579" spc="-9" dirty="0">
                <a:latin typeface="Courier New"/>
                <a:cs typeface="Courier New"/>
              </a:rPr>
              <a:t>not</a:t>
            </a:r>
            <a:r>
              <a:rPr sz="1579" spc="-22" dirty="0">
                <a:latin typeface="Courier New"/>
                <a:cs typeface="Courier New"/>
              </a:rPr>
              <a:t> </a:t>
            </a:r>
            <a:r>
              <a:rPr sz="1579" dirty="0">
                <a:latin typeface="Courier New"/>
                <a:cs typeface="Courier New"/>
              </a:rPr>
              <a:t>a</a:t>
            </a:r>
            <a:r>
              <a:rPr sz="1579" spc="-22" dirty="0">
                <a:latin typeface="Courier New"/>
                <a:cs typeface="Courier New"/>
              </a:rPr>
              <a:t> </a:t>
            </a:r>
            <a:r>
              <a:rPr sz="1579" spc="-9" dirty="0">
                <a:latin typeface="Courier New"/>
                <a:cs typeface="Courier New"/>
              </a:rPr>
              <a:t>prime."</a:t>
            </a:r>
            <a:r>
              <a:rPr sz="1579" spc="-18" dirty="0">
                <a:latin typeface="Courier New"/>
                <a:cs typeface="Courier New"/>
              </a:rPr>
              <a:t> </a:t>
            </a:r>
            <a:r>
              <a:rPr sz="1579" dirty="0">
                <a:latin typeface="Courier New"/>
                <a:cs typeface="Courier New"/>
              </a:rPr>
              <a:t>%</a:t>
            </a:r>
            <a:r>
              <a:rPr sz="1579" spc="-35" dirty="0">
                <a:latin typeface="Courier New"/>
                <a:cs typeface="Courier New"/>
              </a:rPr>
              <a:t> </a:t>
            </a:r>
            <a:r>
              <a:rPr sz="1579" spc="-4" dirty="0">
                <a:latin typeface="Courier New"/>
                <a:cs typeface="Courier New"/>
              </a:rPr>
              <a:t>n)</a:t>
            </a:r>
            <a:endParaRPr sz="1579" dirty="0">
              <a:latin typeface="Courier New"/>
              <a:cs typeface="Courier New"/>
            </a:endParaRPr>
          </a:p>
          <a:p>
            <a:pPr>
              <a:lnSpc>
                <a:spcPct val="100000"/>
              </a:lnSpc>
            </a:pPr>
            <a:endParaRPr sz="1754" dirty="0">
              <a:latin typeface="Courier New"/>
              <a:cs typeface="Courier New"/>
            </a:endParaRPr>
          </a:p>
          <a:p>
            <a:pPr marL="11139">
              <a:lnSpc>
                <a:spcPts val="1877"/>
              </a:lnSpc>
              <a:spcBef>
                <a:spcPts val="1377"/>
              </a:spcBef>
            </a:pPr>
            <a:r>
              <a:rPr sz="1579" dirty="0">
                <a:latin typeface="SimSun"/>
                <a:cs typeface="SimSun"/>
              </a:rPr>
              <a:t>請輸入一個正整數</a:t>
            </a:r>
            <a:r>
              <a:rPr sz="1579" spc="-4" dirty="0">
                <a:latin typeface="Courier New"/>
                <a:cs typeface="Courier New"/>
              </a:rPr>
              <a:t>:121</a:t>
            </a:r>
            <a:endParaRPr sz="1579" dirty="0">
              <a:latin typeface="Courier New"/>
              <a:cs typeface="Courier New"/>
            </a:endParaRPr>
          </a:p>
          <a:p>
            <a:pPr marL="11139">
              <a:lnSpc>
                <a:spcPts val="1877"/>
              </a:lnSpc>
            </a:pPr>
            <a:r>
              <a:rPr sz="1579" spc="-4" dirty="0">
                <a:latin typeface="Courier New"/>
                <a:cs typeface="Courier New"/>
              </a:rPr>
              <a:t>121</a:t>
            </a:r>
            <a:r>
              <a:rPr sz="1579" spc="-31" dirty="0">
                <a:latin typeface="Courier New"/>
                <a:cs typeface="Courier New"/>
              </a:rPr>
              <a:t> </a:t>
            </a:r>
            <a:r>
              <a:rPr sz="1579" spc="-9" dirty="0">
                <a:latin typeface="Courier New"/>
                <a:cs typeface="Courier New"/>
              </a:rPr>
              <a:t>is</a:t>
            </a:r>
            <a:r>
              <a:rPr sz="1579" spc="-18" dirty="0">
                <a:latin typeface="Courier New"/>
                <a:cs typeface="Courier New"/>
              </a:rPr>
              <a:t> </a:t>
            </a:r>
            <a:r>
              <a:rPr sz="1579" spc="-9" dirty="0">
                <a:latin typeface="Courier New"/>
                <a:cs typeface="Courier New"/>
              </a:rPr>
              <a:t>not</a:t>
            </a:r>
            <a:r>
              <a:rPr sz="1579" spc="-39" dirty="0">
                <a:latin typeface="Courier New"/>
                <a:cs typeface="Courier New"/>
              </a:rPr>
              <a:t> </a:t>
            </a:r>
            <a:r>
              <a:rPr sz="1579" dirty="0">
                <a:latin typeface="Courier New"/>
                <a:cs typeface="Courier New"/>
              </a:rPr>
              <a:t>a</a:t>
            </a:r>
            <a:r>
              <a:rPr sz="1579" spc="-18" dirty="0">
                <a:latin typeface="Courier New"/>
                <a:cs typeface="Courier New"/>
              </a:rPr>
              <a:t> </a:t>
            </a:r>
            <a:r>
              <a:rPr sz="1579" spc="-9" dirty="0">
                <a:latin typeface="Courier New"/>
                <a:cs typeface="Courier New"/>
              </a:rPr>
              <a:t>prime.</a:t>
            </a:r>
            <a:endParaRPr sz="1579" dirty="0">
              <a:latin typeface="Courier New"/>
              <a:cs typeface="Courier New"/>
            </a:endParaRPr>
          </a:p>
          <a:p>
            <a:pPr marL="11139">
              <a:lnSpc>
                <a:spcPts val="1877"/>
              </a:lnSpc>
              <a:spcBef>
                <a:spcPts val="35"/>
              </a:spcBef>
            </a:pPr>
            <a:r>
              <a:rPr sz="1579" dirty="0">
                <a:latin typeface="SimSun"/>
                <a:cs typeface="SimSun"/>
              </a:rPr>
              <a:t>請輸入一個正整數</a:t>
            </a:r>
            <a:r>
              <a:rPr sz="1579" spc="-4" dirty="0">
                <a:latin typeface="Courier New"/>
                <a:cs typeface="Courier New"/>
              </a:rPr>
              <a:t>:109</a:t>
            </a:r>
            <a:endParaRPr sz="1579" dirty="0">
              <a:latin typeface="Courier New"/>
              <a:cs typeface="Courier New"/>
            </a:endParaRPr>
          </a:p>
          <a:p>
            <a:pPr marL="11139">
              <a:lnSpc>
                <a:spcPts val="1877"/>
              </a:lnSpc>
            </a:pPr>
            <a:r>
              <a:rPr sz="1579" spc="-4" dirty="0">
                <a:latin typeface="Courier New"/>
                <a:cs typeface="Courier New"/>
              </a:rPr>
              <a:t>109</a:t>
            </a:r>
            <a:r>
              <a:rPr sz="1579" spc="-35" dirty="0">
                <a:latin typeface="Courier New"/>
                <a:cs typeface="Courier New"/>
              </a:rPr>
              <a:t> </a:t>
            </a:r>
            <a:r>
              <a:rPr sz="1579" spc="-9" dirty="0">
                <a:latin typeface="Courier New"/>
                <a:cs typeface="Courier New"/>
              </a:rPr>
              <a:t>is</a:t>
            </a:r>
            <a:r>
              <a:rPr sz="1579" spc="-26" dirty="0">
                <a:latin typeface="Courier New"/>
                <a:cs typeface="Courier New"/>
              </a:rPr>
              <a:t> </a:t>
            </a:r>
            <a:r>
              <a:rPr sz="1579" dirty="0">
                <a:latin typeface="Courier New"/>
                <a:cs typeface="Courier New"/>
              </a:rPr>
              <a:t>a</a:t>
            </a:r>
            <a:r>
              <a:rPr sz="1579" spc="-35" dirty="0">
                <a:latin typeface="Courier New"/>
                <a:cs typeface="Courier New"/>
              </a:rPr>
              <a:t> </a:t>
            </a:r>
            <a:r>
              <a:rPr sz="1579" spc="-9" dirty="0">
                <a:latin typeface="Courier New"/>
                <a:cs typeface="Courier New"/>
              </a:rPr>
              <a:t>prime.</a:t>
            </a:r>
            <a:endParaRPr sz="1579" dirty="0">
              <a:latin typeface="Courier New"/>
              <a:cs typeface="Courier New"/>
            </a:endParaRPr>
          </a:p>
        </p:txBody>
      </p:sp>
    </p:spTree>
    <p:extLst>
      <p:ext uri="{BB962C8B-B14F-4D97-AF65-F5344CB8AC3E}">
        <p14:creationId xmlns:p14="http://schemas.microsoft.com/office/powerpoint/2010/main" val="2525031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5801" y="494517"/>
            <a:ext cx="2586299" cy="496558"/>
          </a:xfrm>
          <a:prstGeom prst="rect">
            <a:avLst/>
          </a:prstGeom>
        </p:spPr>
        <p:txBody>
          <a:bodyPr vert="horz" wrap="square" lIns="0" tIns="11696" rIns="0" bIns="0" rtlCol="0">
            <a:spAutoFit/>
          </a:bodyPr>
          <a:lstStyle/>
          <a:p>
            <a:pPr marL="11139">
              <a:spcBef>
                <a:spcPts val="92"/>
              </a:spcBef>
            </a:pPr>
            <a:r>
              <a:rPr dirty="0"/>
              <a:t>多維串列</a:t>
            </a:r>
          </a:p>
        </p:txBody>
      </p:sp>
      <p:pic>
        <p:nvPicPr>
          <p:cNvPr id="3" name="object 3"/>
          <p:cNvPicPr/>
          <p:nvPr/>
        </p:nvPicPr>
        <p:blipFill>
          <a:blip r:embed="rId2" cstate="print"/>
          <a:stretch>
            <a:fillRect/>
          </a:stretch>
        </p:blipFill>
        <p:spPr>
          <a:xfrm>
            <a:off x="614871" y="2292369"/>
            <a:ext cx="244611" cy="249958"/>
          </a:xfrm>
          <a:prstGeom prst="rect">
            <a:avLst/>
          </a:prstGeom>
        </p:spPr>
      </p:pic>
      <p:pic>
        <p:nvPicPr>
          <p:cNvPr id="4" name="object 4"/>
          <p:cNvPicPr/>
          <p:nvPr/>
        </p:nvPicPr>
        <p:blipFill>
          <a:blip r:embed="rId2" cstate="print"/>
          <a:stretch>
            <a:fillRect/>
          </a:stretch>
        </p:blipFill>
        <p:spPr>
          <a:xfrm>
            <a:off x="614871" y="2805651"/>
            <a:ext cx="244611" cy="249958"/>
          </a:xfrm>
          <a:prstGeom prst="rect">
            <a:avLst/>
          </a:prstGeom>
        </p:spPr>
      </p:pic>
      <p:sp>
        <p:nvSpPr>
          <p:cNvPr id="5" name="object 5"/>
          <p:cNvSpPr txBox="1"/>
          <p:nvPr/>
        </p:nvSpPr>
        <p:spPr>
          <a:xfrm>
            <a:off x="904483" y="2111227"/>
            <a:ext cx="6046226" cy="1047942"/>
          </a:xfrm>
          <a:prstGeom prst="rect">
            <a:avLst/>
          </a:prstGeom>
        </p:spPr>
        <p:txBody>
          <a:bodyPr vert="horz" wrap="square" lIns="0" tIns="11139" rIns="0" bIns="0" rtlCol="0">
            <a:spAutoFit/>
          </a:bodyPr>
          <a:lstStyle/>
          <a:p>
            <a:pPr marL="11139" marR="4456">
              <a:lnSpc>
                <a:spcPct val="120000"/>
              </a:lnSpc>
              <a:spcBef>
                <a:spcPts val="88"/>
              </a:spcBef>
            </a:pPr>
            <a:r>
              <a:rPr sz="2807" dirty="0">
                <a:latin typeface="Microsoft JhengHei"/>
                <a:cs typeface="Microsoft JhengHei"/>
              </a:rPr>
              <a:t>多維串列是使用多</a:t>
            </a:r>
            <a:r>
              <a:rPr sz="2807" spc="-13" dirty="0">
                <a:latin typeface="Microsoft JhengHei"/>
                <a:cs typeface="Microsoft JhengHei"/>
              </a:rPr>
              <a:t>個</a:t>
            </a:r>
            <a:r>
              <a:rPr sz="2807" dirty="0">
                <a:solidFill>
                  <a:srgbClr val="FF0000"/>
                </a:solidFill>
                <a:latin typeface="Microsoft JhengHei"/>
                <a:cs typeface="Microsoft JhengHei"/>
              </a:rPr>
              <a:t>中</a:t>
            </a:r>
            <a:r>
              <a:rPr sz="2807" spc="-13" dirty="0">
                <a:solidFill>
                  <a:srgbClr val="FF0000"/>
                </a:solidFill>
                <a:latin typeface="Microsoft JhengHei"/>
                <a:cs typeface="Microsoft JhengHei"/>
              </a:rPr>
              <a:t>括</a:t>
            </a:r>
            <a:r>
              <a:rPr sz="2807" dirty="0">
                <a:solidFill>
                  <a:srgbClr val="FF0000"/>
                </a:solidFill>
                <a:latin typeface="Microsoft JhengHei"/>
                <a:cs typeface="Microsoft JhengHei"/>
              </a:rPr>
              <a:t>號</a:t>
            </a:r>
            <a:r>
              <a:rPr sz="2807" dirty="0">
                <a:latin typeface="Microsoft JhengHei"/>
                <a:cs typeface="Microsoft JhengHei"/>
              </a:rPr>
              <a:t>（</a:t>
            </a:r>
            <a:r>
              <a:rPr sz="2807" dirty="0">
                <a:solidFill>
                  <a:srgbClr val="FF0000"/>
                </a:solidFill>
                <a:latin typeface="Microsoft JhengHei"/>
                <a:cs typeface="Microsoft JhengHei"/>
              </a:rPr>
              <a:t>[</a:t>
            </a:r>
            <a:r>
              <a:rPr sz="2807" spc="-66" dirty="0">
                <a:solidFill>
                  <a:srgbClr val="FF0000"/>
                </a:solidFill>
                <a:latin typeface="Microsoft JhengHei"/>
                <a:cs typeface="Microsoft JhengHei"/>
              </a:rPr>
              <a:t> </a:t>
            </a:r>
            <a:r>
              <a:rPr sz="2807" dirty="0">
                <a:solidFill>
                  <a:srgbClr val="FF0000"/>
                </a:solidFill>
                <a:latin typeface="Microsoft JhengHei"/>
                <a:cs typeface="Microsoft JhengHei"/>
              </a:rPr>
              <a:t>]</a:t>
            </a:r>
            <a:r>
              <a:rPr sz="2807" dirty="0">
                <a:latin typeface="Microsoft JhengHei"/>
                <a:cs typeface="Microsoft JhengHei"/>
              </a:rPr>
              <a:t>）組合 多維串列</a:t>
            </a:r>
            <a:r>
              <a:rPr sz="2807" spc="-9" dirty="0">
                <a:latin typeface="Microsoft JhengHei"/>
                <a:cs typeface="Microsoft JhengHei"/>
              </a:rPr>
              <a:t>是</a:t>
            </a:r>
            <a:r>
              <a:rPr sz="2807" dirty="0">
                <a:solidFill>
                  <a:srgbClr val="FF0000"/>
                </a:solidFill>
                <a:latin typeface="Microsoft JhengHei"/>
                <a:cs typeface="Microsoft JhengHei"/>
              </a:rPr>
              <a:t>串列中的串列</a:t>
            </a:r>
            <a:endParaRPr sz="2807">
              <a:latin typeface="Microsoft JhengHei"/>
              <a:cs typeface="Microsoft JhengHei"/>
            </a:endParaRPr>
          </a:p>
        </p:txBody>
      </p:sp>
      <p:graphicFrame>
        <p:nvGraphicFramePr>
          <p:cNvPr id="6" name="object 6"/>
          <p:cNvGraphicFramePr>
            <a:graphicFrameLocks noGrp="1"/>
          </p:cNvGraphicFramePr>
          <p:nvPr/>
        </p:nvGraphicFramePr>
        <p:xfrm>
          <a:off x="2303871" y="3905513"/>
          <a:ext cx="1080479" cy="1626288"/>
        </p:xfrm>
        <a:graphic>
          <a:graphicData uri="http://schemas.openxmlformats.org/drawingml/2006/table">
            <a:tbl>
              <a:tblPr firstRow="1" bandRow="1">
                <a:tableStyleId>{2D5ABB26-0587-4C30-8999-92F81FD0307C}</a:tableStyleId>
              </a:tblPr>
              <a:tblGrid>
                <a:gridCol w="1080479">
                  <a:extLst>
                    <a:ext uri="{9D8B030D-6E8A-4147-A177-3AD203B41FA5}">
                      <a16:colId xmlns:a16="http://schemas.microsoft.com/office/drawing/2014/main" val="20000"/>
                    </a:ext>
                  </a:extLst>
                </a:gridCol>
              </a:tblGrid>
              <a:tr h="325258">
                <a:tc>
                  <a:txBody>
                    <a:bodyPr/>
                    <a:lstStyle/>
                    <a:p>
                      <a:pPr marL="260985">
                        <a:lnSpc>
                          <a:spcPct val="100000"/>
                        </a:lnSpc>
                        <a:spcBef>
                          <a:spcPts val="484"/>
                        </a:spcBef>
                      </a:pPr>
                      <a:r>
                        <a:rPr sz="1200" b="1" dirty="0">
                          <a:latin typeface="Courier New"/>
                          <a:cs typeface="Courier New"/>
                        </a:rPr>
                        <a:t>0</a:t>
                      </a:r>
                      <a:r>
                        <a:rPr sz="1200" b="1" spc="-45" dirty="0">
                          <a:latin typeface="Courier New"/>
                          <a:cs typeface="Courier New"/>
                        </a:rPr>
                        <a:t> </a:t>
                      </a:r>
                      <a:r>
                        <a:rPr sz="1200" b="1" spc="5" dirty="0">
                          <a:latin typeface="Microsoft JhengHei"/>
                          <a:cs typeface="Microsoft JhengHei"/>
                        </a:rPr>
                        <a:t>或</a:t>
                      </a:r>
                      <a:r>
                        <a:rPr sz="1200" b="1" spc="90" dirty="0">
                          <a:latin typeface="Microsoft JhengHei"/>
                          <a:cs typeface="Microsoft JhengHei"/>
                        </a:rPr>
                        <a:t> </a:t>
                      </a:r>
                      <a:r>
                        <a:rPr sz="1200" b="1" dirty="0">
                          <a:latin typeface="Courier New"/>
                          <a:cs typeface="Courier New"/>
                        </a:rPr>
                        <a:t>-n</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5257">
                <a:tc>
                  <a:txBody>
                    <a:bodyPr/>
                    <a:lstStyle/>
                    <a:p>
                      <a:pPr marL="1905" algn="ctr">
                        <a:lnSpc>
                          <a:spcPct val="100000"/>
                        </a:lnSpc>
                        <a:spcBef>
                          <a:spcPts val="484"/>
                        </a:spcBef>
                      </a:pPr>
                      <a:r>
                        <a:rPr sz="1200" b="1" dirty="0">
                          <a:latin typeface="Courier New"/>
                          <a:cs typeface="Courier New"/>
                        </a:rPr>
                        <a:t>1</a:t>
                      </a:r>
                      <a:r>
                        <a:rPr sz="1200" b="1" spc="-40" dirty="0">
                          <a:latin typeface="Courier New"/>
                          <a:cs typeface="Courier New"/>
                        </a:rPr>
                        <a:t> </a:t>
                      </a:r>
                      <a:r>
                        <a:rPr sz="1200" b="1" spc="5" dirty="0">
                          <a:latin typeface="Microsoft JhengHei"/>
                          <a:cs typeface="Microsoft JhengHei"/>
                        </a:rPr>
                        <a:t>或</a:t>
                      </a:r>
                      <a:r>
                        <a:rPr sz="1200" b="1" spc="100" dirty="0">
                          <a:latin typeface="Microsoft JhengHei"/>
                          <a:cs typeface="Microsoft JhengHei"/>
                        </a:rPr>
                        <a:t> </a:t>
                      </a:r>
                      <a:r>
                        <a:rPr sz="1200" b="1" spc="-5" dirty="0">
                          <a:latin typeface="Courier New"/>
                          <a:cs typeface="Courier New"/>
                        </a:rPr>
                        <a:t>-(n-1)</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5258">
                <a:tc>
                  <a:txBody>
                    <a:bodyPr/>
                    <a:lstStyle/>
                    <a:p>
                      <a:pPr marL="1905" algn="ctr">
                        <a:lnSpc>
                          <a:spcPct val="100000"/>
                        </a:lnSpc>
                        <a:spcBef>
                          <a:spcPts val="484"/>
                        </a:spcBef>
                      </a:pPr>
                      <a:r>
                        <a:rPr sz="1200" b="1" dirty="0">
                          <a:latin typeface="Courier New"/>
                          <a:cs typeface="Courier New"/>
                        </a:rPr>
                        <a:t>2</a:t>
                      </a:r>
                      <a:r>
                        <a:rPr sz="1200" b="1" spc="-40" dirty="0">
                          <a:latin typeface="Courier New"/>
                          <a:cs typeface="Courier New"/>
                        </a:rPr>
                        <a:t> </a:t>
                      </a:r>
                      <a:r>
                        <a:rPr sz="1200" b="1" dirty="0">
                          <a:latin typeface="Microsoft JhengHei"/>
                          <a:cs typeface="Microsoft JhengHei"/>
                        </a:rPr>
                        <a:t>或</a:t>
                      </a:r>
                      <a:r>
                        <a:rPr sz="1200" b="1" spc="110" dirty="0">
                          <a:latin typeface="Microsoft JhengHei"/>
                          <a:cs typeface="Microsoft JhengHei"/>
                        </a:rPr>
                        <a:t> </a:t>
                      </a:r>
                      <a:r>
                        <a:rPr sz="1200" b="1" spc="-5" dirty="0">
                          <a:latin typeface="Courier New"/>
                          <a:cs typeface="Courier New"/>
                        </a:rPr>
                        <a:t>-(n-2)</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25257">
                <a:tc>
                  <a:txBody>
                    <a:bodyPr/>
                    <a:lstStyle/>
                    <a:p>
                      <a:pPr marL="1905" algn="ctr">
                        <a:lnSpc>
                          <a:spcPct val="100000"/>
                        </a:lnSpc>
                        <a:spcBef>
                          <a:spcPts val="464"/>
                        </a:spcBef>
                      </a:pPr>
                      <a:r>
                        <a:rPr sz="1200" b="1" dirty="0">
                          <a:latin typeface="Courier New"/>
                          <a:cs typeface="Courier New"/>
                        </a:rPr>
                        <a:t>…</a:t>
                      </a:r>
                      <a:endParaRPr sz="1200">
                        <a:latin typeface="Courier New"/>
                        <a:cs typeface="Courier New"/>
                      </a:endParaRPr>
                    </a:p>
                  </a:txBody>
                  <a:tcPr marL="0" marR="0" marT="517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25258">
                <a:tc>
                  <a:txBody>
                    <a:bodyPr/>
                    <a:lstStyle/>
                    <a:p>
                      <a:pPr marL="1905" algn="ctr">
                        <a:lnSpc>
                          <a:spcPct val="100000"/>
                        </a:lnSpc>
                        <a:spcBef>
                          <a:spcPts val="489"/>
                        </a:spcBef>
                      </a:pPr>
                      <a:r>
                        <a:rPr sz="1200" b="1" spc="-5" dirty="0">
                          <a:latin typeface="Courier New"/>
                          <a:cs typeface="Courier New"/>
                        </a:rPr>
                        <a:t>n-1</a:t>
                      </a:r>
                      <a:r>
                        <a:rPr sz="1200" b="1" spc="-45" dirty="0">
                          <a:latin typeface="Courier New"/>
                          <a:cs typeface="Courier New"/>
                        </a:rPr>
                        <a:t> </a:t>
                      </a:r>
                      <a:r>
                        <a:rPr sz="1200" b="1" dirty="0">
                          <a:latin typeface="Microsoft JhengHei"/>
                          <a:cs typeface="Microsoft JhengHei"/>
                        </a:rPr>
                        <a:t>或</a:t>
                      </a:r>
                      <a:r>
                        <a:rPr sz="1200" b="1" spc="114" dirty="0">
                          <a:latin typeface="Microsoft JhengHei"/>
                          <a:cs typeface="Microsoft JhengHei"/>
                        </a:rPr>
                        <a:t> </a:t>
                      </a:r>
                      <a:r>
                        <a:rPr sz="1200" b="1" spc="-5" dirty="0">
                          <a:latin typeface="Courier New"/>
                          <a:cs typeface="Courier New"/>
                        </a:rPr>
                        <a:t>-1</a:t>
                      </a:r>
                      <a:endParaRPr sz="1200">
                        <a:latin typeface="Courier New"/>
                        <a:cs typeface="Courier New"/>
                      </a:endParaRPr>
                    </a:p>
                  </a:txBody>
                  <a:tcPr marL="0" marR="0" marT="545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7" name="object 7"/>
          <p:cNvGrpSpPr/>
          <p:nvPr/>
        </p:nvGrpSpPr>
        <p:grpSpPr>
          <a:xfrm>
            <a:off x="3384573" y="3256056"/>
            <a:ext cx="2228349" cy="2936785"/>
            <a:chOff x="3858895" y="2830004"/>
            <a:chExt cx="2540635" cy="3348354"/>
          </a:xfrm>
        </p:grpSpPr>
        <p:sp>
          <p:nvSpPr>
            <p:cNvPr id="8" name="object 8"/>
            <p:cNvSpPr/>
            <p:nvPr/>
          </p:nvSpPr>
          <p:spPr>
            <a:xfrm>
              <a:off x="4609338" y="2843022"/>
              <a:ext cx="1777364" cy="3322320"/>
            </a:xfrm>
            <a:custGeom>
              <a:avLst/>
              <a:gdLst/>
              <a:ahLst/>
              <a:cxnLst/>
              <a:rect l="l" t="t" r="r" b="b"/>
              <a:pathLst>
                <a:path w="1777364" h="3322320">
                  <a:moveTo>
                    <a:pt x="0" y="3322320"/>
                  </a:moveTo>
                  <a:lnTo>
                    <a:pt x="1776984" y="3322320"/>
                  </a:lnTo>
                  <a:lnTo>
                    <a:pt x="1776984" y="0"/>
                  </a:lnTo>
                  <a:lnTo>
                    <a:pt x="0" y="0"/>
                  </a:lnTo>
                  <a:lnTo>
                    <a:pt x="0" y="3322320"/>
                  </a:lnTo>
                  <a:close/>
                </a:path>
              </a:pathLst>
            </a:custGeom>
            <a:ln w="25908">
              <a:solidFill>
                <a:srgbClr val="385D89"/>
              </a:solidFill>
            </a:ln>
          </p:spPr>
          <p:txBody>
            <a:bodyPr wrap="square" lIns="0" tIns="0" rIns="0" bIns="0" rtlCol="0"/>
            <a:lstStyle/>
            <a:p>
              <a:endParaRPr sz="1579"/>
            </a:p>
          </p:txBody>
        </p:sp>
        <p:sp>
          <p:nvSpPr>
            <p:cNvPr id="9" name="object 9"/>
            <p:cNvSpPr/>
            <p:nvPr/>
          </p:nvSpPr>
          <p:spPr>
            <a:xfrm>
              <a:off x="4926330" y="3016758"/>
              <a:ext cx="1287780" cy="2974975"/>
            </a:xfrm>
            <a:custGeom>
              <a:avLst/>
              <a:gdLst/>
              <a:ahLst/>
              <a:cxnLst/>
              <a:rect l="l" t="t" r="r" b="b"/>
              <a:pathLst>
                <a:path w="1287779" h="2974975">
                  <a:moveTo>
                    <a:pt x="643890" y="0"/>
                  </a:moveTo>
                  <a:lnTo>
                    <a:pt x="586850" y="5757"/>
                  </a:lnTo>
                  <a:lnTo>
                    <a:pt x="531199" y="22705"/>
                  </a:lnTo>
                  <a:lnTo>
                    <a:pt x="477147" y="50362"/>
                  </a:lnTo>
                  <a:lnTo>
                    <a:pt x="424904" y="88243"/>
                  </a:lnTo>
                  <a:lnTo>
                    <a:pt x="374678" y="135864"/>
                  </a:lnTo>
                  <a:lnTo>
                    <a:pt x="326679" y="192741"/>
                  </a:lnTo>
                  <a:lnTo>
                    <a:pt x="303580" y="224500"/>
                  </a:lnTo>
                  <a:lnTo>
                    <a:pt x="281117" y="258391"/>
                  </a:lnTo>
                  <a:lnTo>
                    <a:pt x="259315" y="294355"/>
                  </a:lnTo>
                  <a:lnTo>
                    <a:pt x="238200" y="332330"/>
                  </a:lnTo>
                  <a:lnTo>
                    <a:pt x="217800" y="372257"/>
                  </a:lnTo>
                  <a:lnTo>
                    <a:pt x="198139" y="414074"/>
                  </a:lnTo>
                  <a:lnTo>
                    <a:pt x="179245" y="457722"/>
                  </a:lnTo>
                  <a:lnTo>
                    <a:pt x="161143" y="503139"/>
                  </a:lnTo>
                  <a:lnTo>
                    <a:pt x="143859" y="550266"/>
                  </a:lnTo>
                  <a:lnTo>
                    <a:pt x="127420" y="599042"/>
                  </a:lnTo>
                  <a:lnTo>
                    <a:pt x="111852" y="649406"/>
                  </a:lnTo>
                  <a:lnTo>
                    <a:pt x="97181" y="701299"/>
                  </a:lnTo>
                  <a:lnTo>
                    <a:pt x="83433" y="754658"/>
                  </a:lnTo>
                  <a:lnTo>
                    <a:pt x="70635" y="809425"/>
                  </a:lnTo>
                  <a:lnTo>
                    <a:pt x="58812" y="865538"/>
                  </a:lnTo>
                  <a:lnTo>
                    <a:pt x="47991" y="922937"/>
                  </a:lnTo>
                  <a:lnTo>
                    <a:pt x="38198" y="981562"/>
                  </a:lnTo>
                  <a:lnTo>
                    <a:pt x="29459" y="1041352"/>
                  </a:lnTo>
                  <a:lnTo>
                    <a:pt x="21800" y="1102246"/>
                  </a:lnTo>
                  <a:lnTo>
                    <a:pt x="15248" y="1164185"/>
                  </a:lnTo>
                  <a:lnTo>
                    <a:pt x="9828" y="1227107"/>
                  </a:lnTo>
                  <a:lnTo>
                    <a:pt x="5567" y="1290953"/>
                  </a:lnTo>
                  <a:lnTo>
                    <a:pt x="2492" y="1355661"/>
                  </a:lnTo>
                  <a:lnTo>
                    <a:pt x="627" y="1421171"/>
                  </a:lnTo>
                  <a:lnTo>
                    <a:pt x="0" y="1487423"/>
                  </a:lnTo>
                  <a:lnTo>
                    <a:pt x="627" y="1553676"/>
                  </a:lnTo>
                  <a:lnTo>
                    <a:pt x="2492" y="1619186"/>
                  </a:lnTo>
                  <a:lnTo>
                    <a:pt x="5567" y="1683894"/>
                  </a:lnTo>
                  <a:lnTo>
                    <a:pt x="9828" y="1747740"/>
                  </a:lnTo>
                  <a:lnTo>
                    <a:pt x="15248" y="1810662"/>
                  </a:lnTo>
                  <a:lnTo>
                    <a:pt x="21800" y="1872601"/>
                  </a:lnTo>
                  <a:lnTo>
                    <a:pt x="29459" y="1933495"/>
                  </a:lnTo>
                  <a:lnTo>
                    <a:pt x="38198" y="1993285"/>
                  </a:lnTo>
                  <a:lnTo>
                    <a:pt x="47991" y="2051910"/>
                  </a:lnTo>
                  <a:lnTo>
                    <a:pt x="58812" y="2109309"/>
                  </a:lnTo>
                  <a:lnTo>
                    <a:pt x="70635" y="2165422"/>
                  </a:lnTo>
                  <a:lnTo>
                    <a:pt x="83433" y="2220189"/>
                  </a:lnTo>
                  <a:lnTo>
                    <a:pt x="97181" y="2273548"/>
                  </a:lnTo>
                  <a:lnTo>
                    <a:pt x="111852" y="2325441"/>
                  </a:lnTo>
                  <a:lnTo>
                    <a:pt x="127420" y="2375805"/>
                  </a:lnTo>
                  <a:lnTo>
                    <a:pt x="143859" y="2424581"/>
                  </a:lnTo>
                  <a:lnTo>
                    <a:pt x="161143" y="2471708"/>
                  </a:lnTo>
                  <a:lnTo>
                    <a:pt x="179245" y="2517125"/>
                  </a:lnTo>
                  <a:lnTo>
                    <a:pt x="198139" y="2560773"/>
                  </a:lnTo>
                  <a:lnTo>
                    <a:pt x="217800" y="2602590"/>
                  </a:lnTo>
                  <a:lnTo>
                    <a:pt x="238200" y="2642517"/>
                  </a:lnTo>
                  <a:lnTo>
                    <a:pt x="259315" y="2680492"/>
                  </a:lnTo>
                  <a:lnTo>
                    <a:pt x="281117" y="2716456"/>
                  </a:lnTo>
                  <a:lnTo>
                    <a:pt x="303580" y="2750347"/>
                  </a:lnTo>
                  <a:lnTo>
                    <a:pt x="326679" y="2782106"/>
                  </a:lnTo>
                  <a:lnTo>
                    <a:pt x="374678" y="2838983"/>
                  </a:lnTo>
                  <a:lnTo>
                    <a:pt x="424904" y="2886604"/>
                  </a:lnTo>
                  <a:lnTo>
                    <a:pt x="477147" y="2924485"/>
                  </a:lnTo>
                  <a:lnTo>
                    <a:pt x="531199" y="2952142"/>
                  </a:lnTo>
                  <a:lnTo>
                    <a:pt x="586850" y="2969090"/>
                  </a:lnTo>
                  <a:lnTo>
                    <a:pt x="643890" y="2974847"/>
                  </a:lnTo>
                  <a:lnTo>
                    <a:pt x="672570" y="2973398"/>
                  </a:lnTo>
                  <a:lnTo>
                    <a:pt x="728941" y="2961985"/>
                  </a:lnTo>
                  <a:lnTo>
                    <a:pt x="783819" y="2939622"/>
                  </a:lnTo>
                  <a:lnTo>
                    <a:pt x="836993" y="2906792"/>
                  </a:lnTo>
                  <a:lnTo>
                    <a:pt x="888253" y="2863981"/>
                  </a:lnTo>
                  <a:lnTo>
                    <a:pt x="937392" y="2811671"/>
                  </a:lnTo>
                  <a:lnTo>
                    <a:pt x="984199" y="2750347"/>
                  </a:lnTo>
                  <a:lnTo>
                    <a:pt x="1006662" y="2716456"/>
                  </a:lnTo>
                  <a:lnTo>
                    <a:pt x="1028464" y="2680492"/>
                  </a:lnTo>
                  <a:lnTo>
                    <a:pt x="1049579" y="2642517"/>
                  </a:lnTo>
                  <a:lnTo>
                    <a:pt x="1069979" y="2602590"/>
                  </a:lnTo>
                  <a:lnTo>
                    <a:pt x="1089640" y="2560773"/>
                  </a:lnTo>
                  <a:lnTo>
                    <a:pt x="1108534" y="2517125"/>
                  </a:lnTo>
                  <a:lnTo>
                    <a:pt x="1126636" y="2471708"/>
                  </a:lnTo>
                  <a:lnTo>
                    <a:pt x="1143920" y="2424581"/>
                  </a:lnTo>
                  <a:lnTo>
                    <a:pt x="1160359" y="2375805"/>
                  </a:lnTo>
                  <a:lnTo>
                    <a:pt x="1175927" y="2325441"/>
                  </a:lnTo>
                  <a:lnTo>
                    <a:pt x="1190598" y="2273548"/>
                  </a:lnTo>
                  <a:lnTo>
                    <a:pt x="1204346" y="2220189"/>
                  </a:lnTo>
                  <a:lnTo>
                    <a:pt x="1217144" y="2165422"/>
                  </a:lnTo>
                  <a:lnTo>
                    <a:pt x="1228967" y="2109309"/>
                  </a:lnTo>
                  <a:lnTo>
                    <a:pt x="1239788" y="2051910"/>
                  </a:lnTo>
                  <a:lnTo>
                    <a:pt x="1249581" y="1993285"/>
                  </a:lnTo>
                  <a:lnTo>
                    <a:pt x="1258320" y="1933495"/>
                  </a:lnTo>
                  <a:lnTo>
                    <a:pt x="1265979" y="1872601"/>
                  </a:lnTo>
                  <a:lnTo>
                    <a:pt x="1272531" y="1810662"/>
                  </a:lnTo>
                  <a:lnTo>
                    <a:pt x="1277951" y="1747740"/>
                  </a:lnTo>
                  <a:lnTo>
                    <a:pt x="1282212" y="1683894"/>
                  </a:lnTo>
                  <a:lnTo>
                    <a:pt x="1285287" y="1619186"/>
                  </a:lnTo>
                  <a:lnTo>
                    <a:pt x="1287152" y="1553676"/>
                  </a:lnTo>
                  <a:lnTo>
                    <a:pt x="1287780" y="1487423"/>
                  </a:lnTo>
                  <a:lnTo>
                    <a:pt x="1287152" y="1421171"/>
                  </a:lnTo>
                  <a:lnTo>
                    <a:pt x="1285287" y="1355661"/>
                  </a:lnTo>
                  <a:lnTo>
                    <a:pt x="1282212" y="1290953"/>
                  </a:lnTo>
                  <a:lnTo>
                    <a:pt x="1277951" y="1227107"/>
                  </a:lnTo>
                  <a:lnTo>
                    <a:pt x="1272531" y="1164185"/>
                  </a:lnTo>
                  <a:lnTo>
                    <a:pt x="1265979" y="1102246"/>
                  </a:lnTo>
                  <a:lnTo>
                    <a:pt x="1258320" y="1041352"/>
                  </a:lnTo>
                  <a:lnTo>
                    <a:pt x="1249581" y="981562"/>
                  </a:lnTo>
                  <a:lnTo>
                    <a:pt x="1239788" y="922937"/>
                  </a:lnTo>
                  <a:lnTo>
                    <a:pt x="1228967" y="865538"/>
                  </a:lnTo>
                  <a:lnTo>
                    <a:pt x="1217144" y="809425"/>
                  </a:lnTo>
                  <a:lnTo>
                    <a:pt x="1204346" y="754658"/>
                  </a:lnTo>
                  <a:lnTo>
                    <a:pt x="1190598" y="701299"/>
                  </a:lnTo>
                  <a:lnTo>
                    <a:pt x="1175927" y="649406"/>
                  </a:lnTo>
                  <a:lnTo>
                    <a:pt x="1160359" y="599042"/>
                  </a:lnTo>
                  <a:lnTo>
                    <a:pt x="1143920" y="550266"/>
                  </a:lnTo>
                  <a:lnTo>
                    <a:pt x="1126636" y="503139"/>
                  </a:lnTo>
                  <a:lnTo>
                    <a:pt x="1108534" y="457722"/>
                  </a:lnTo>
                  <a:lnTo>
                    <a:pt x="1089640" y="414074"/>
                  </a:lnTo>
                  <a:lnTo>
                    <a:pt x="1069979" y="372257"/>
                  </a:lnTo>
                  <a:lnTo>
                    <a:pt x="1049579" y="332330"/>
                  </a:lnTo>
                  <a:lnTo>
                    <a:pt x="1028464" y="294355"/>
                  </a:lnTo>
                  <a:lnTo>
                    <a:pt x="1006662" y="258391"/>
                  </a:lnTo>
                  <a:lnTo>
                    <a:pt x="984199" y="224500"/>
                  </a:lnTo>
                  <a:lnTo>
                    <a:pt x="961100" y="192741"/>
                  </a:lnTo>
                  <a:lnTo>
                    <a:pt x="913101" y="135864"/>
                  </a:lnTo>
                  <a:lnTo>
                    <a:pt x="862875" y="88243"/>
                  </a:lnTo>
                  <a:lnTo>
                    <a:pt x="810632" y="50362"/>
                  </a:lnTo>
                  <a:lnTo>
                    <a:pt x="756580" y="22705"/>
                  </a:lnTo>
                  <a:lnTo>
                    <a:pt x="700929" y="5757"/>
                  </a:lnTo>
                  <a:lnTo>
                    <a:pt x="643890" y="0"/>
                  </a:lnTo>
                  <a:close/>
                </a:path>
              </a:pathLst>
            </a:custGeom>
            <a:solidFill>
              <a:srgbClr val="CCC1DA"/>
            </a:solidFill>
          </p:spPr>
          <p:txBody>
            <a:bodyPr wrap="square" lIns="0" tIns="0" rIns="0" bIns="0" rtlCol="0"/>
            <a:lstStyle/>
            <a:p>
              <a:endParaRPr sz="1579"/>
            </a:p>
          </p:txBody>
        </p:sp>
        <p:sp>
          <p:nvSpPr>
            <p:cNvPr id="10" name="object 10"/>
            <p:cNvSpPr/>
            <p:nvPr/>
          </p:nvSpPr>
          <p:spPr>
            <a:xfrm>
              <a:off x="4926330" y="3016758"/>
              <a:ext cx="1287780" cy="2974975"/>
            </a:xfrm>
            <a:custGeom>
              <a:avLst/>
              <a:gdLst/>
              <a:ahLst/>
              <a:cxnLst/>
              <a:rect l="l" t="t" r="r" b="b"/>
              <a:pathLst>
                <a:path w="1287779" h="2974975">
                  <a:moveTo>
                    <a:pt x="0" y="1487423"/>
                  </a:moveTo>
                  <a:lnTo>
                    <a:pt x="627" y="1421171"/>
                  </a:lnTo>
                  <a:lnTo>
                    <a:pt x="2492" y="1355661"/>
                  </a:lnTo>
                  <a:lnTo>
                    <a:pt x="5567" y="1290953"/>
                  </a:lnTo>
                  <a:lnTo>
                    <a:pt x="9828" y="1227107"/>
                  </a:lnTo>
                  <a:lnTo>
                    <a:pt x="15248" y="1164185"/>
                  </a:lnTo>
                  <a:lnTo>
                    <a:pt x="21800" y="1102246"/>
                  </a:lnTo>
                  <a:lnTo>
                    <a:pt x="29459" y="1041352"/>
                  </a:lnTo>
                  <a:lnTo>
                    <a:pt x="38198" y="981562"/>
                  </a:lnTo>
                  <a:lnTo>
                    <a:pt x="47991" y="922937"/>
                  </a:lnTo>
                  <a:lnTo>
                    <a:pt x="58812" y="865538"/>
                  </a:lnTo>
                  <a:lnTo>
                    <a:pt x="70635" y="809425"/>
                  </a:lnTo>
                  <a:lnTo>
                    <a:pt x="83433" y="754658"/>
                  </a:lnTo>
                  <a:lnTo>
                    <a:pt x="97181" y="701299"/>
                  </a:lnTo>
                  <a:lnTo>
                    <a:pt x="111852" y="649406"/>
                  </a:lnTo>
                  <a:lnTo>
                    <a:pt x="127420" y="599042"/>
                  </a:lnTo>
                  <a:lnTo>
                    <a:pt x="143859" y="550266"/>
                  </a:lnTo>
                  <a:lnTo>
                    <a:pt x="161143" y="503139"/>
                  </a:lnTo>
                  <a:lnTo>
                    <a:pt x="179245" y="457722"/>
                  </a:lnTo>
                  <a:lnTo>
                    <a:pt x="198139" y="414074"/>
                  </a:lnTo>
                  <a:lnTo>
                    <a:pt x="217800" y="372257"/>
                  </a:lnTo>
                  <a:lnTo>
                    <a:pt x="238200" y="332330"/>
                  </a:lnTo>
                  <a:lnTo>
                    <a:pt x="259315" y="294355"/>
                  </a:lnTo>
                  <a:lnTo>
                    <a:pt x="281117" y="258391"/>
                  </a:lnTo>
                  <a:lnTo>
                    <a:pt x="303580" y="224500"/>
                  </a:lnTo>
                  <a:lnTo>
                    <a:pt x="326679" y="192741"/>
                  </a:lnTo>
                  <a:lnTo>
                    <a:pt x="374678" y="135864"/>
                  </a:lnTo>
                  <a:lnTo>
                    <a:pt x="424904" y="88243"/>
                  </a:lnTo>
                  <a:lnTo>
                    <a:pt x="477147" y="50362"/>
                  </a:lnTo>
                  <a:lnTo>
                    <a:pt x="531199" y="22705"/>
                  </a:lnTo>
                  <a:lnTo>
                    <a:pt x="586850" y="5757"/>
                  </a:lnTo>
                  <a:lnTo>
                    <a:pt x="643890" y="0"/>
                  </a:lnTo>
                  <a:lnTo>
                    <a:pt x="672570" y="1449"/>
                  </a:lnTo>
                  <a:lnTo>
                    <a:pt x="728941" y="12862"/>
                  </a:lnTo>
                  <a:lnTo>
                    <a:pt x="783819" y="35225"/>
                  </a:lnTo>
                  <a:lnTo>
                    <a:pt x="836993" y="68055"/>
                  </a:lnTo>
                  <a:lnTo>
                    <a:pt x="888253" y="110866"/>
                  </a:lnTo>
                  <a:lnTo>
                    <a:pt x="937392" y="163176"/>
                  </a:lnTo>
                  <a:lnTo>
                    <a:pt x="984199" y="224500"/>
                  </a:lnTo>
                  <a:lnTo>
                    <a:pt x="1006662" y="258391"/>
                  </a:lnTo>
                  <a:lnTo>
                    <a:pt x="1028464" y="294355"/>
                  </a:lnTo>
                  <a:lnTo>
                    <a:pt x="1049579" y="332330"/>
                  </a:lnTo>
                  <a:lnTo>
                    <a:pt x="1069979" y="372257"/>
                  </a:lnTo>
                  <a:lnTo>
                    <a:pt x="1089640" y="414074"/>
                  </a:lnTo>
                  <a:lnTo>
                    <a:pt x="1108534" y="457722"/>
                  </a:lnTo>
                  <a:lnTo>
                    <a:pt x="1126636" y="503139"/>
                  </a:lnTo>
                  <a:lnTo>
                    <a:pt x="1143920" y="550266"/>
                  </a:lnTo>
                  <a:lnTo>
                    <a:pt x="1160359" y="599042"/>
                  </a:lnTo>
                  <a:lnTo>
                    <a:pt x="1175927" y="649406"/>
                  </a:lnTo>
                  <a:lnTo>
                    <a:pt x="1190598" y="701299"/>
                  </a:lnTo>
                  <a:lnTo>
                    <a:pt x="1204346" y="754658"/>
                  </a:lnTo>
                  <a:lnTo>
                    <a:pt x="1217144" y="809425"/>
                  </a:lnTo>
                  <a:lnTo>
                    <a:pt x="1228967" y="865538"/>
                  </a:lnTo>
                  <a:lnTo>
                    <a:pt x="1239788" y="922937"/>
                  </a:lnTo>
                  <a:lnTo>
                    <a:pt x="1249581" y="981562"/>
                  </a:lnTo>
                  <a:lnTo>
                    <a:pt x="1258320" y="1041352"/>
                  </a:lnTo>
                  <a:lnTo>
                    <a:pt x="1265979" y="1102246"/>
                  </a:lnTo>
                  <a:lnTo>
                    <a:pt x="1272531" y="1164185"/>
                  </a:lnTo>
                  <a:lnTo>
                    <a:pt x="1277951" y="1227107"/>
                  </a:lnTo>
                  <a:lnTo>
                    <a:pt x="1282212" y="1290953"/>
                  </a:lnTo>
                  <a:lnTo>
                    <a:pt x="1285287" y="1355661"/>
                  </a:lnTo>
                  <a:lnTo>
                    <a:pt x="1287152" y="1421171"/>
                  </a:lnTo>
                  <a:lnTo>
                    <a:pt x="1287780" y="1487423"/>
                  </a:lnTo>
                  <a:lnTo>
                    <a:pt x="1287152" y="1553676"/>
                  </a:lnTo>
                  <a:lnTo>
                    <a:pt x="1285287" y="1619186"/>
                  </a:lnTo>
                  <a:lnTo>
                    <a:pt x="1282212" y="1683894"/>
                  </a:lnTo>
                  <a:lnTo>
                    <a:pt x="1277951" y="1747740"/>
                  </a:lnTo>
                  <a:lnTo>
                    <a:pt x="1272531" y="1810662"/>
                  </a:lnTo>
                  <a:lnTo>
                    <a:pt x="1265979" y="1872601"/>
                  </a:lnTo>
                  <a:lnTo>
                    <a:pt x="1258320" y="1933495"/>
                  </a:lnTo>
                  <a:lnTo>
                    <a:pt x="1249581" y="1993285"/>
                  </a:lnTo>
                  <a:lnTo>
                    <a:pt x="1239788" y="2051910"/>
                  </a:lnTo>
                  <a:lnTo>
                    <a:pt x="1228967" y="2109309"/>
                  </a:lnTo>
                  <a:lnTo>
                    <a:pt x="1217144" y="2165422"/>
                  </a:lnTo>
                  <a:lnTo>
                    <a:pt x="1204346" y="2220189"/>
                  </a:lnTo>
                  <a:lnTo>
                    <a:pt x="1190598" y="2273548"/>
                  </a:lnTo>
                  <a:lnTo>
                    <a:pt x="1175927" y="2325441"/>
                  </a:lnTo>
                  <a:lnTo>
                    <a:pt x="1160359" y="2375805"/>
                  </a:lnTo>
                  <a:lnTo>
                    <a:pt x="1143920" y="2424581"/>
                  </a:lnTo>
                  <a:lnTo>
                    <a:pt x="1126636" y="2471708"/>
                  </a:lnTo>
                  <a:lnTo>
                    <a:pt x="1108534" y="2517125"/>
                  </a:lnTo>
                  <a:lnTo>
                    <a:pt x="1089640" y="2560773"/>
                  </a:lnTo>
                  <a:lnTo>
                    <a:pt x="1069979" y="2602590"/>
                  </a:lnTo>
                  <a:lnTo>
                    <a:pt x="1049579" y="2642517"/>
                  </a:lnTo>
                  <a:lnTo>
                    <a:pt x="1028464" y="2680492"/>
                  </a:lnTo>
                  <a:lnTo>
                    <a:pt x="1006662" y="2716456"/>
                  </a:lnTo>
                  <a:lnTo>
                    <a:pt x="984199" y="2750347"/>
                  </a:lnTo>
                  <a:lnTo>
                    <a:pt x="961100" y="2782106"/>
                  </a:lnTo>
                  <a:lnTo>
                    <a:pt x="913101" y="2838983"/>
                  </a:lnTo>
                  <a:lnTo>
                    <a:pt x="862875" y="2886604"/>
                  </a:lnTo>
                  <a:lnTo>
                    <a:pt x="810632" y="2924485"/>
                  </a:lnTo>
                  <a:lnTo>
                    <a:pt x="756580" y="2952142"/>
                  </a:lnTo>
                  <a:lnTo>
                    <a:pt x="700929" y="2969090"/>
                  </a:lnTo>
                  <a:lnTo>
                    <a:pt x="643890" y="2974847"/>
                  </a:lnTo>
                  <a:lnTo>
                    <a:pt x="615209" y="2973398"/>
                  </a:lnTo>
                  <a:lnTo>
                    <a:pt x="558838" y="2961985"/>
                  </a:lnTo>
                  <a:lnTo>
                    <a:pt x="503960" y="2939622"/>
                  </a:lnTo>
                  <a:lnTo>
                    <a:pt x="450786" y="2906792"/>
                  </a:lnTo>
                  <a:lnTo>
                    <a:pt x="399526" y="2863981"/>
                  </a:lnTo>
                  <a:lnTo>
                    <a:pt x="350387" y="2811671"/>
                  </a:lnTo>
                  <a:lnTo>
                    <a:pt x="303580" y="2750347"/>
                  </a:lnTo>
                  <a:lnTo>
                    <a:pt x="281117" y="2716456"/>
                  </a:lnTo>
                  <a:lnTo>
                    <a:pt x="259315" y="2680492"/>
                  </a:lnTo>
                  <a:lnTo>
                    <a:pt x="238200" y="2642517"/>
                  </a:lnTo>
                  <a:lnTo>
                    <a:pt x="217800" y="2602590"/>
                  </a:lnTo>
                  <a:lnTo>
                    <a:pt x="198139" y="2560773"/>
                  </a:lnTo>
                  <a:lnTo>
                    <a:pt x="179245" y="2517125"/>
                  </a:lnTo>
                  <a:lnTo>
                    <a:pt x="161143" y="2471708"/>
                  </a:lnTo>
                  <a:lnTo>
                    <a:pt x="143859" y="2424581"/>
                  </a:lnTo>
                  <a:lnTo>
                    <a:pt x="127420" y="2375805"/>
                  </a:lnTo>
                  <a:lnTo>
                    <a:pt x="111852" y="2325441"/>
                  </a:lnTo>
                  <a:lnTo>
                    <a:pt x="97181" y="2273548"/>
                  </a:lnTo>
                  <a:lnTo>
                    <a:pt x="83433" y="2220189"/>
                  </a:lnTo>
                  <a:lnTo>
                    <a:pt x="70635" y="2165422"/>
                  </a:lnTo>
                  <a:lnTo>
                    <a:pt x="58812" y="2109309"/>
                  </a:lnTo>
                  <a:lnTo>
                    <a:pt x="47991" y="2051910"/>
                  </a:lnTo>
                  <a:lnTo>
                    <a:pt x="38198" y="1993285"/>
                  </a:lnTo>
                  <a:lnTo>
                    <a:pt x="29459" y="1933495"/>
                  </a:lnTo>
                  <a:lnTo>
                    <a:pt x="21800" y="1872601"/>
                  </a:lnTo>
                  <a:lnTo>
                    <a:pt x="15248" y="1810662"/>
                  </a:lnTo>
                  <a:lnTo>
                    <a:pt x="9828" y="1747740"/>
                  </a:lnTo>
                  <a:lnTo>
                    <a:pt x="5567" y="1683894"/>
                  </a:lnTo>
                  <a:lnTo>
                    <a:pt x="2492" y="1619186"/>
                  </a:lnTo>
                  <a:lnTo>
                    <a:pt x="627" y="1553676"/>
                  </a:lnTo>
                  <a:lnTo>
                    <a:pt x="0" y="1487423"/>
                  </a:lnTo>
                  <a:close/>
                </a:path>
              </a:pathLst>
            </a:custGeom>
            <a:ln w="25908">
              <a:solidFill>
                <a:srgbClr val="000000"/>
              </a:solidFill>
            </a:ln>
          </p:spPr>
          <p:txBody>
            <a:bodyPr wrap="square" lIns="0" tIns="0" rIns="0" bIns="0" rtlCol="0"/>
            <a:lstStyle/>
            <a:p>
              <a:endParaRPr sz="1579"/>
            </a:p>
          </p:txBody>
        </p:sp>
        <p:sp>
          <p:nvSpPr>
            <p:cNvPr id="11" name="object 11"/>
            <p:cNvSpPr/>
            <p:nvPr/>
          </p:nvSpPr>
          <p:spPr>
            <a:xfrm>
              <a:off x="3858895" y="3242309"/>
              <a:ext cx="1068705" cy="906144"/>
            </a:xfrm>
            <a:custGeom>
              <a:avLst/>
              <a:gdLst/>
              <a:ahLst/>
              <a:cxnLst/>
              <a:rect l="l" t="t" r="r" b="b"/>
              <a:pathLst>
                <a:path w="1068704" h="906145">
                  <a:moveTo>
                    <a:pt x="116205" y="511937"/>
                  </a:moveTo>
                  <a:lnTo>
                    <a:pt x="102743" y="486283"/>
                  </a:lnTo>
                  <a:lnTo>
                    <a:pt x="0" y="539750"/>
                  </a:lnTo>
                  <a:lnTo>
                    <a:pt x="13462" y="565404"/>
                  </a:lnTo>
                  <a:lnTo>
                    <a:pt x="116205" y="511937"/>
                  </a:lnTo>
                  <a:close/>
                </a:path>
                <a:path w="1068704" h="906145">
                  <a:moveTo>
                    <a:pt x="118237" y="857758"/>
                  </a:moveTo>
                  <a:lnTo>
                    <a:pt x="106299" y="831469"/>
                  </a:lnTo>
                  <a:lnTo>
                    <a:pt x="762" y="879221"/>
                  </a:lnTo>
                  <a:lnTo>
                    <a:pt x="12700" y="905637"/>
                  </a:lnTo>
                  <a:lnTo>
                    <a:pt x="118237" y="857758"/>
                  </a:lnTo>
                  <a:close/>
                </a:path>
                <a:path w="1068704" h="906145">
                  <a:moveTo>
                    <a:pt x="295910" y="418338"/>
                  </a:moveTo>
                  <a:lnTo>
                    <a:pt x="282575" y="392684"/>
                  </a:lnTo>
                  <a:lnTo>
                    <a:pt x="179832" y="446151"/>
                  </a:lnTo>
                  <a:lnTo>
                    <a:pt x="193167" y="471805"/>
                  </a:lnTo>
                  <a:lnTo>
                    <a:pt x="295910" y="418338"/>
                  </a:lnTo>
                  <a:close/>
                </a:path>
                <a:path w="1068704" h="906145">
                  <a:moveTo>
                    <a:pt x="302768" y="774192"/>
                  </a:moveTo>
                  <a:lnTo>
                    <a:pt x="290830" y="747776"/>
                  </a:lnTo>
                  <a:lnTo>
                    <a:pt x="185420" y="795528"/>
                  </a:lnTo>
                  <a:lnTo>
                    <a:pt x="197358" y="821944"/>
                  </a:lnTo>
                  <a:lnTo>
                    <a:pt x="302768" y="774192"/>
                  </a:lnTo>
                  <a:close/>
                </a:path>
                <a:path w="1068704" h="906145">
                  <a:moveTo>
                    <a:pt x="475742" y="324739"/>
                  </a:moveTo>
                  <a:lnTo>
                    <a:pt x="462407" y="299097"/>
                  </a:lnTo>
                  <a:lnTo>
                    <a:pt x="359664" y="352552"/>
                  </a:lnTo>
                  <a:lnTo>
                    <a:pt x="372999" y="378206"/>
                  </a:lnTo>
                  <a:lnTo>
                    <a:pt x="475742" y="324739"/>
                  </a:lnTo>
                  <a:close/>
                </a:path>
                <a:path w="1068704" h="906145">
                  <a:moveTo>
                    <a:pt x="487426" y="690499"/>
                  </a:moveTo>
                  <a:lnTo>
                    <a:pt x="475488" y="664083"/>
                  </a:lnTo>
                  <a:lnTo>
                    <a:pt x="369951" y="711962"/>
                  </a:lnTo>
                  <a:lnTo>
                    <a:pt x="381889" y="738251"/>
                  </a:lnTo>
                  <a:lnTo>
                    <a:pt x="487426" y="690499"/>
                  </a:lnTo>
                  <a:close/>
                </a:path>
                <a:path w="1068704" h="906145">
                  <a:moveTo>
                    <a:pt x="655574" y="231140"/>
                  </a:moveTo>
                  <a:lnTo>
                    <a:pt x="642112" y="205486"/>
                  </a:lnTo>
                  <a:lnTo>
                    <a:pt x="539369" y="258953"/>
                  </a:lnTo>
                  <a:lnTo>
                    <a:pt x="552831" y="284607"/>
                  </a:lnTo>
                  <a:lnTo>
                    <a:pt x="655574" y="231140"/>
                  </a:lnTo>
                  <a:close/>
                </a:path>
                <a:path w="1068704" h="906145">
                  <a:moveTo>
                    <a:pt x="672084" y="606806"/>
                  </a:moveTo>
                  <a:lnTo>
                    <a:pt x="660146" y="580390"/>
                  </a:lnTo>
                  <a:lnTo>
                    <a:pt x="554609" y="628269"/>
                  </a:lnTo>
                  <a:lnTo>
                    <a:pt x="566547" y="654558"/>
                  </a:lnTo>
                  <a:lnTo>
                    <a:pt x="672084" y="606806"/>
                  </a:lnTo>
                  <a:close/>
                </a:path>
                <a:path w="1068704" h="906145">
                  <a:moveTo>
                    <a:pt x="835279" y="137541"/>
                  </a:moveTo>
                  <a:lnTo>
                    <a:pt x="821944" y="111887"/>
                  </a:lnTo>
                  <a:lnTo>
                    <a:pt x="719201" y="165354"/>
                  </a:lnTo>
                  <a:lnTo>
                    <a:pt x="732536" y="191008"/>
                  </a:lnTo>
                  <a:lnTo>
                    <a:pt x="835279" y="137541"/>
                  </a:lnTo>
                  <a:close/>
                </a:path>
                <a:path w="1068704" h="906145">
                  <a:moveTo>
                    <a:pt x="856615" y="523113"/>
                  </a:moveTo>
                  <a:lnTo>
                    <a:pt x="844677" y="496697"/>
                  </a:lnTo>
                  <a:lnTo>
                    <a:pt x="739267" y="544576"/>
                  </a:lnTo>
                  <a:lnTo>
                    <a:pt x="751205" y="570865"/>
                  </a:lnTo>
                  <a:lnTo>
                    <a:pt x="856615" y="523113"/>
                  </a:lnTo>
                  <a:close/>
                </a:path>
                <a:path w="1068704" h="906145">
                  <a:moveTo>
                    <a:pt x="1054354" y="417576"/>
                  </a:moveTo>
                  <a:lnTo>
                    <a:pt x="892683" y="411353"/>
                  </a:lnTo>
                  <a:lnTo>
                    <a:pt x="952373" y="543306"/>
                  </a:lnTo>
                  <a:lnTo>
                    <a:pt x="997800" y="487299"/>
                  </a:lnTo>
                  <a:lnTo>
                    <a:pt x="1021384" y="458216"/>
                  </a:lnTo>
                  <a:lnTo>
                    <a:pt x="1054354" y="417576"/>
                  </a:lnTo>
                  <a:close/>
                </a:path>
                <a:path w="1068704" h="906145">
                  <a:moveTo>
                    <a:pt x="1068197" y="0"/>
                  </a:moveTo>
                  <a:lnTo>
                    <a:pt x="906399" y="2667"/>
                  </a:lnTo>
                  <a:lnTo>
                    <a:pt x="933107" y="54025"/>
                  </a:lnTo>
                  <a:lnTo>
                    <a:pt x="899033" y="71755"/>
                  </a:lnTo>
                  <a:lnTo>
                    <a:pt x="912368" y="97409"/>
                  </a:lnTo>
                  <a:lnTo>
                    <a:pt x="946480" y="79717"/>
                  </a:lnTo>
                  <a:lnTo>
                    <a:pt x="973201" y="131064"/>
                  </a:lnTo>
                  <a:lnTo>
                    <a:pt x="1033856" y="47371"/>
                  </a:lnTo>
                  <a:lnTo>
                    <a:pt x="1068197" y="0"/>
                  </a:lnTo>
                  <a:close/>
                </a:path>
              </a:pathLst>
            </a:custGeom>
            <a:solidFill>
              <a:srgbClr val="7E7E7E"/>
            </a:solidFill>
          </p:spPr>
          <p:txBody>
            <a:bodyPr wrap="square" lIns="0" tIns="0" rIns="0" bIns="0" rtlCol="0"/>
            <a:lstStyle/>
            <a:p>
              <a:endParaRPr sz="1579"/>
            </a:p>
          </p:txBody>
        </p:sp>
        <p:sp>
          <p:nvSpPr>
            <p:cNvPr id="12" name="object 12"/>
            <p:cNvSpPr/>
            <p:nvPr/>
          </p:nvSpPr>
          <p:spPr>
            <a:xfrm>
              <a:off x="3865626" y="4431919"/>
              <a:ext cx="1061720" cy="144780"/>
            </a:xfrm>
            <a:custGeom>
              <a:avLst/>
              <a:gdLst/>
              <a:ahLst/>
              <a:cxnLst/>
              <a:rect l="l" t="t" r="r" b="b"/>
              <a:pathLst>
                <a:path w="1061720" h="144779">
                  <a:moveTo>
                    <a:pt x="1032713" y="57911"/>
                  </a:moveTo>
                  <a:lnTo>
                    <a:pt x="931163" y="57911"/>
                  </a:lnTo>
                  <a:lnTo>
                    <a:pt x="931163" y="86867"/>
                  </a:lnTo>
                  <a:lnTo>
                    <a:pt x="916762" y="86883"/>
                  </a:lnTo>
                  <a:lnTo>
                    <a:pt x="916813" y="144779"/>
                  </a:lnTo>
                  <a:lnTo>
                    <a:pt x="1061465" y="72262"/>
                  </a:lnTo>
                  <a:lnTo>
                    <a:pt x="1032713" y="57911"/>
                  </a:lnTo>
                  <a:close/>
                </a:path>
                <a:path w="1061720" h="144779">
                  <a:moveTo>
                    <a:pt x="916736" y="57927"/>
                  </a:moveTo>
                  <a:lnTo>
                    <a:pt x="0" y="58927"/>
                  </a:lnTo>
                  <a:lnTo>
                    <a:pt x="0" y="87883"/>
                  </a:lnTo>
                  <a:lnTo>
                    <a:pt x="916762" y="86883"/>
                  </a:lnTo>
                  <a:lnTo>
                    <a:pt x="916736" y="57927"/>
                  </a:lnTo>
                  <a:close/>
                </a:path>
                <a:path w="1061720" h="144779">
                  <a:moveTo>
                    <a:pt x="931163" y="57911"/>
                  </a:moveTo>
                  <a:lnTo>
                    <a:pt x="916736" y="57927"/>
                  </a:lnTo>
                  <a:lnTo>
                    <a:pt x="916762" y="86883"/>
                  </a:lnTo>
                  <a:lnTo>
                    <a:pt x="931163" y="86867"/>
                  </a:lnTo>
                  <a:lnTo>
                    <a:pt x="931163" y="57911"/>
                  </a:lnTo>
                  <a:close/>
                </a:path>
                <a:path w="1061720" h="144779">
                  <a:moveTo>
                    <a:pt x="916686" y="0"/>
                  </a:moveTo>
                  <a:lnTo>
                    <a:pt x="916736" y="57927"/>
                  </a:lnTo>
                  <a:lnTo>
                    <a:pt x="1032713" y="57911"/>
                  </a:lnTo>
                  <a:lnTo>
                    <a:pt x="916686" y="0"/>
                  </a:lnTo>
                  <a:close/>
                </a:path>
              </a:pathLst>
            </a:custGeom>
            <a:solidFill>
              <a:srgbClr val="FF0000"/>
            </a:solidFill>
          </p:spPr>
          <p:txBody>
            <a:bodyPr wrap="square" lIns="0" tIns="0" rIns="0" bIns="0" rtlCol="0"/>
            <a:lstStyle/>
            <a:p>
              <a:endParaRPr sz="1579"/>
            </a:p>
          </p:txBody>
        </p:sp>
        <p:sp>
          <p:nvSpPr>
            <p:cNvPr id="13" name="object 13"/>
            <p:cNvSpPr/>
            <p:nvPr/>
          </p:nvSpPr>
          <p:spPr>
            <a:xfrm>
              <a:off x="3859022" y="4873751"/>
              <a:ext cx="1068070" cy="893444"/>
            </a:xfrm>
            <a:custGeom>
              <a:avLst/>
              <a:gdLst/>
              <a:ahLst/>
              <a:cxnLst/>
              <a:rect l="l" t="t" r="r" b="b"/>
              <a:pathLst>
                <a:path w="1068070" h="893445">
                  <a:moveTo>
                    <a:pt x="116332" y="389636"/>
                  </a:moveTo>
                  <a:lnTo>
                    <a:pt x="13208" y="336931"/>
                  </a:lnTo>
                  <a:lnTo>
                    <a:pt x="0" y="362585"/>
                  </a:lnTo>
                  <a:lnTo>
                    <a:pt x="103124" y="415417"/>
                  </a:lnTo>
                  <a:lnTo>
                    <a:pt x="116332" y="389636"/>
                  </a:lnTo>
                  <a:close/>
                </a:path>
                <a:path w="1068070" h="893445">
                  <a:moveTo>
                    <a:pt x="116459" y="52451"/>
                  </a:moveTo>
                  <a:lnTo>
                    <a:pt x="13208" y="0"/>
                  </a:lnTo>
                  <a:lnTo>
                    <a:pt x="0" y="25908"/>
                  </a:lnTo>
                  <a:lnTo>
                    <a:pt x="103378" y="78232"/>
                  </a:lnTo>
                  <a:lnTo>
                    <a:pt x="116459" y="52451"/>
                  </a:lnTo>
                  <a:close/>
                </a:path>
                <a:path w="1068070" h="893445">
                  <a:moveTo>
                    <a:pt x="296672" y="481965"/>
                  </a:moveTo>
                  <a:lnTo>
                    <a:pt x="193675" y="429260"/>
                  </a:lnTo>
                  <a:lnTo>
                    <a:pt x="180467" y="455041"/>
                  </a:lnTo>
                  <a:lnTo>
                    <a:pt x="283591" y="507746"/>
                  </a:lnTo>
                  <a:lnTo>
                    <a:pt x="296672" y="481965"/>
                  </a:lnTo>
                  <a:close/>
                </a:path>
                <a:path w="1068070" h="893445">
                  <a:moveTo>
                    <a:pt x="297307" y="144018"/>
                  </a:moveTo>
                  <a:lnTo>
                    <a:pt x="193929" y="91694"/>
                  </a:lnTo>
                  <a:lnTo>
                    <a:pt x="180848" y="117475"/>
                  </a:lnTo>
                  <a:lnTo>
                    <a:pt x="284226" y="169799"/>
                  </a:lnTo>
                  <a:lnTo>
                    <a:pt x="297307" y="144018"/>
                  </a:lnTo>
                  <a:close/>
                </a:path>
                <a:path w="1068070" h="893445">
                  <a:moveTo>
                    <a:pt x="477139" y="574294"/>
                  </a:moveTo>
                  <a:lnTo>
                    <a:pt x="374015" y="521589"/>
                  </a:lnTo>
                  <a:lnTo>
                    <a:pt x="360807" y="547370"/>
                  </a:lnTo>
                  <a:lnTo>
                    <a:pt x="463931" y="600075"/>
                  </a:lnTo>
                  <a:lnTo>
                    <a:pt x="477139" y="574294"/>
                  </a:lnTo>
                  <a:close/>
                </a:path>
                <a:path w="1068070" h="893445">
                  <a:moveTo>
                    <a:pt x="478028" y="235712"/>
                  </a:moveTo>
                  <a:lnTo>
                    <a:pt x="374777" y="183261"/>
                  </a:lnTo>
                  <a:lnTo>
                    <a:pt x="361696" y="209169"/>
                  </a:lnTo>
                  <a:lnTo>
                    <a:pt x="464947" y="261493"/>
                  </a:lnTo>
                  <a:lnTo>
                    <a:pt x="478028" y="235712"/>
                  </a:lnTo>
                  <a:close/>
                </a:path>
                <a:path w="1068070" h="893445">
                  <a:moveTo>
                    <a:pt x="657606" y="666750"/>
                  </a:moveTo>
                  <a:lnTo>
                    <a:pt x="554482" y="613918"/>
                  </a:lnTo>
                  <a:lnTo>
                    <a:pt x="541274" y="639699"/>
                  </a:lnTo>
                  <a:lnTo>
                    <a:pt x="644398" y="692531"/>
                  </a:lnTo>
                  <a:lnTo>
                    <a:pt x="657606" y="666750"/>
                  </a:lnTo>
                  <a:close/>
                </a:path>
                <a:path w="1068070" h="893445">
                  <a:moveTo>
                    <a:pt x="658876" y="327279"/>
                  </a:moveTo>
                  <a:lnTo>
                    <a:pt x="555498" y="274955"/>
                  </a:lnTo>
                  <a:lnTo>
                    <a:pt x="542417" y="300736"/>
                  </a:lnTo>
                  <a:lnTo>
                    <a:pt x="645795" y="353187"/>
                  </a:lnTo>
                  <a:lnTo>
                    <a:pt x="658876" y="327279"/>
                  </a:lnTo>
                  <a:close/>
                </a:path>
                <a:path w="1068070" h="893445">
                  <a:moveTo>
                    <a:pt x="838073" y="759053"/>
                  </a:moveTo>
                  <a:lnTo>
                    <a:pt x="734949" y="706247"/>
                  </a:lnTo>
                  <a:lnTo>
                    <a:pt x="721741" y="732053"/>
                  </a:lnTo>
                  <a:lnTo>
                    <a:pt x="824865" y="784821"/>
                  </a:lnTo>
                  <a:lnTo>
                    <a:pt x="838073" y="759053"/>
                  </a:lnTo>
                  <a:close/>
                </a:path>
                <a:path w="1068070" h="893445">
                  <a:moveTo>
                    <a:pt x="839597" y="418973"/>
                  </a:moveTo>
                  <a:lnTo>
                    <a:pt x="736346" y="366522"/>
                  </a:lnTo>
                  <a:lnTo>
                    <a:pt x="723265" y="392430"/>
                  </a:lnTo>
                  <a:lnTo>
                    <a:pt x="826516" y="444754"/>
                  </a:lnTo>
                  <a:lnTo>
                    <a:pt x="839597" y="418973"/>
                  </a:lnTo>
                  <a:close/>
                </a:path>
                <a:path w="1068070" h="893445">
                  <a:moveTo>
                    <a:pt x="1057529" y="545592"/>
                  </a:moveTo>
                  <a:lnTo>
                    <a:pt x="1023442" y="499618"/>
                  </a:lnTo>
                  <a:lnTo>
                    <a:pt x="961136" y="415544"/>
                  </a:lnTo>
                  <a:lnTo>
                    <a:pt x="934923" y="467194"/>
                  </a:lnTo>
                  <a:lnTo>
                    <a:pt x="917194" y="458216"/>
                  </a:lnTo>
                  <a:lnTo>
                    <a:pt x="903986" y="483997"/>
                  </a:lnTo>
                  <a:lnTo>
                    <a:pt x="921804" y="493064"/>
                  </a:lnTo>
                  <a:lnTo>
                    <a:pt x="895604" y="544703"/>
                  </a:lnTo>
                  <a:lnTo>
                    <a:pt x="1057529" y="545592"/>
                  </a:lnTo>
                  <a:close/>
                </a:path>
                <a:path w="1068070" h="893445">
                  <a:moveTo>
                    <a:pt x="1068070" y="893064"/>
                  </a:moveTo>
                  <a:lnTo>
                    <a:pt x="1033881" y="846582"/>
                  </a:lnTo>
                  <a:lnTo>
                    <a:pt x="972185" y="762660"/>
                  </a:lnTo>
                  <a:lnTo>
                    <a:pt x="945807" y="814222"/>
                  </a:lnTo>
                  <a:lnTo>
                    <a:pt x="915289" y="798626"/>
                  </a:lnTo>
                  <a:lnTo>
                    <a:pt x="902208" y="824407"/>
                  </a:lnTo>
                  <a:lnTo>
                    <a:pt x="932624" y="839990"/>
                  </a:lnTo>
                  <a:lnTo>
                    <a:pt x="906272" y="891540"/>
                  </a:lnTo>
                  <a:lnTo>
                    <a:pt x="1068070" y="893064"/>
                  </a:lnTo>
                  <a:close/>
                </a:path>
              </a:pathLst>
            </a:custGeom>
            <a:solidFill>
              <a:srgbClr val="7E7E7E"/>
            </a:solidFill>
          </p:spPr>
          <p:txBody>
            <a:bodyPr wrap="square" lIns="0" tIns="0" rIns="0" bIns="0" rtlCol="0"/>
            <a:lstStyle/>
            <a:p>
              <a:endParaRPr sz="1579"/>
            </a:p>
          </p:txBody>
        </p:sp>
      </p:grpSp>
      <p:sp>
        <p:nvSpPr>
          <p:cNvPr id="14" name="object 14"/>
          <p:cNvSpPr txBox="1"/>
          <p:nvPr/>
        </p:nvSpPr>
        <p:spPr>
          <a:xfrm>
            <a:off x="2477527" y="3554859"/>
            <a:ext cx="940685" cy="254263"/>
          </a:xfrm>
          <a:prstGeom prst="rect">
            <a:avLst/>
          </a:prstGeom>
        </p:spPr>
        <p:txBody>
          <a:bodyPr vert="horz" wrap="square" lIns="0" tIns="11139" rIns="0" bIns="0" rtlCol="0">
            <a:spAutoFit/>
          </a:bodyPr>
          <a:lstStyle/>
          <a:p>
            <a:pPr marL="11139">
              <a:spcBef>
                <a:spcPts val="88"/>
              </a:spcBef>
            </a:pPr>
            <a:r>
              <a:rPr sz="1579" dirty="0">
                <a:latin typeface="Microsoft JhengHei"/>
                <a:cs typeface="Microsoft JhengHei"/>
              </a:rPr>
              <a:t>第1維索引</a:t>
            </a:r>
            <a:endParaRPr sz="1579">
              <a:latin typeface="Microsoft JhengHei"/>
              <a:cs typeface="Microsoft JhengHei"/>
            </a:endParaRPr>
          </a:p>
        </p:txBody>
      </p:sp>
      <p:graphicFrame>
        <p:nvGraphicFramePr>
          <p:cNvPr id="15" name="object 15"/>
          <p:cNvGraphicFramePr>
            <a:graphicFrameLocks noGrp="1"/>
          </p:cNvGraphicFramePr>
          <p:nvPr/>
        </p:nvGraphicFramePr>
        <p:xfrm>
          <a:off x="4633806" y="3905513"/>
          <a:ext cx="512392" cy="1626288"/>
        </p:xfrm>
        <a:graphic>
          <a:graphicData uri="http://schemas.openxmlformats.org/drawingml/2006/table">
            <a:tbl>
              <a:tblPr firstRow="1" bandRow="1">
                <a:tableStyleId>{2D5ABB26-0587-4C30-8999-92F81FD0307C}</a:tableStyleId>
              </a:tblPr>
              <a:tblGrid>
                <a:gridCol w="512392">
                  <a:extLst>
                    <a:ext uri="{9D8B030D-6E8A-4147-A177-3AD203B41FA5}">
                      <a16:colId xmlns:a16="http://schemas.microsoft.com/office/drawing/2014/main" val="20000"/>
                    </a:ext>
                  </a:extLst>
                </a:gridCol>
              </a:tblGrid>
              <a:tr h="325258">
                <a:tc>
                  <a:txBody>
                    <a:bodyPr/>
                    <a:lstStyle/>
                    <a:p>
                      <a:pPr marL="635" algn="ctr">
                        <a:lnSpc>
                          <a:spcPct val="100000"/>
                        </a:lnSpc>
                        <a:spcBef>
                          <a:spcPts val="459"/>
                        </a:spcBef>
                      </a:pPr>
                      <a:r>
                        <a:rPr sz="1200" b="1" dirty="0">
                          <a:latin typeface="Courier New"/>
                          <a:cs typeface="Courier New"/>
                        </a:rPr>
                        <a:t>0</a:t>
                      </a:r>
                      <a:endParaRPr sz="1200">
                        <a:latin typeface="Courier New"/>
                        <a:cs typeface="Courier New"/>
                      </a:endParaRPr>
                    </a:p>
                  </a:txBody>
                  <a:tcPr marL="0" marR="0" marT="512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5257">
                <a:tc>
                  <a:txBody>
                    <a:bodyPr/>
                    <a:lstStyle/>
                    <a:p>
                      <a:pPr marL="635" algn="ctr">
                        <a:lnSpc>
                          <a:spcPct val="100000"/>
                        </a:lnSpc>
                        <a:spcBef>
                          <a:spcPts val="459"/>
                        </a:spcBef>
                      </a:pPr>
                      <a:r>
                        <a:rPr sz="1200" b="1" dirty="0">
                          <a:latin typeface="Courier New"/>
                          <a:cs typeface="Courier New"/>
                        </a:rPr>
                        <a:t>1</a:t>
                      </a:r>
                      <a:endParaRPr sz="1200">
                        <a:latin typeface="Courier New"/>
                        <a:cs typeface="Courier New"/>
                      </a:endParaRPr>
                    </a:p>
                  </a:txBody>
                  <a:tcPr marL="0" marR="0" marT="512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5258">
                <a:tc>
                  <a:txBody>
                    <a:bodyPr/>
                    <a:lstStyle/>
                    <a:p>
                      <a:pPr algn="ctr">
                        <a:lnSpc>
                          <a:spcPct val="100000"/>
                        </a:lnSpc>
                        <a:spcBef>
                          <a:spcPts val="459"/>
                        </a:spcBef>
                      </a:pPr>
                      <a:r>
                        <a:rPr sz="1200" b="1" dirty="0">
                          <a:latin typeface="Courier New"/>
                          <a:cs typeface="Courier New"/>
                        </a:rPr>
                        <a:t>2</a:t>
                      </a:r>
                      <a:endParaRPr sz="1200">
                        <a:latin typeface="Courier New"/>
                        <a:cs typeface="Courier New"/>
                      </a:endParaRPr>
                    </a:p>
                  </a:txBody>
                  <a:tcPr marL="0" marR="0" marT="512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25257">
                <a:tc>
                  <a:txBody>
                    <a:bodyPr/>
                    <a:lstStyle/>
                    <a:p>
                      <a:pPr algn="ctr">
                        <a:lnSpc>
                          <a:spcPct val="100000"/>
                        </a:lnSpc>
                        <a:spcBef>
                          <a:spcPts val="464"/>
                        </a:spcBef>
                      </a:pPr>
                      <a:r>
                        <a:rPr sz="1200" b="1" dirty="0">
                          <a:latin typeface="Courier New"/>
                          <a:cs typeface="Courier New"/>
                        </a:rPr>
                        <a:t>…</a:t>
                      </a:r>
                      <a:endParaRPr sz="1200">
                        <a:latin typeface="Courier New"/>
                        <a:cs typeface="Courier New"/>
                      </a:endParaRPr>
                    </a:p>
                  </a:txBody>
                  <a:tcPr marL="0" marR="0" marT="517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25258">
                <a:tc>
                  <a:txBody>
                    <a:bodyPr/>
                    <a:lstStyle/>
                    <a:p>
                      <a:pPr marL="3810" algn="ctr">
                        <a:lnSpc>
                          <a:spcPct val="100000"/>
                        </a:lnSpc>
                        <a:spcBef>
                          <a:spcPts val="465"/>
                        </a:spcBef>
                      </a:pPr>
                      <a:r>
                        <a:rPr sz="1200" b="1" dirty="0">
                          <a:latin typeface="Courier New"/>
                          <a:cs typeface="Courier New"/>
                        </a:rPr>
                        <a:t>m-1</a:t>
                      </a:r>
                      <a:endParaRPr sz="1200">
                        <a:latin typeface="Courier New"/>
                        <a:cs typeface="Courier New"/>
                      </a:endParaRPr>
                    </a:p>
                  </a:txBody>
                  <a:tcPr marL="0" marR="0" marT="5179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16" name="object 16"/>
          <p:cNvGrpSpPr/>
          <p:nvPr/>
        </p:nvGrpSpPr>
        <p:grpSpPr>
          <a:xfrm>
            <a:off x="5146310" y="3256056"/>
            <a:ext cx="2404901" cy="2936785"/>
            <a:chOff x="5867527" y="2830004"/>
            <a:chExt cx="2741930" cy="3348354"/>
          </a:xfrm>
        </p:grpSpPr>
        <p:sp>
          <p:nvSpPr>
            <p:cNvPr id="17" name="object 17"/>
            <p:cNvSpPr/>
            <p:nvPr/>
          </p:nvSpPr>
          <p:spPr>
            <a:xfrm>
              <a:off x="6576822" y="2843022"/>
              <a:ext cx="2019300" cy="3322320"/>
            </a:xfrm>
            <a:custGeom>
              <a:avLst/>
              <a:gdLst/>
              <a:ahLst/>
              <a:cxnLst/>
              <a:rect l="l" t="t" r="r" b="b"/>
              <a:pathLst>
                <a:path w="2019300" h="3322320">
                  <a:moveTo>
                    <a:pt x="0" y="3322320"/>
                  </a:moveTo>
                  <a:lnTo>
                    <a:pt x="2019300" y="3322320"/>
                  </a:lnTo>
                  <a:lnTo>
                    <a:pt x="2019300" y="0"/>
                  </a:lnTo>
                  <a:lnTo>
                    <a:pt x="0" y="0"/>
                  </a:lnTo>
                  <a:lnTo>
                    <a:pt x="0" y="3322320"/>
                  </a:lnTo>
                  <a:close/>
                </a:path>
              </a:pathLst>
            </a:custGeom>
            <a:ln w="25908">
              <a:solidFill>
                <a:srgbClr val="385D89"/>
              </a:solidFill>
            </a:ln>
          </p:spPr>
          <p:txBody>
            <a:bodyPr wrap="square" lIns="0" tIns="0" rIns="0" bIns="0" rtlCol="0"/>
            <a:lstStyle/>
            <a:p>
              <a:endParaRPr sz="1579"/>
            </a:p>
          </p:txBody>
        </p:sp>
        <p:sp>
          <p:nvSpPr>
            <p:cNvPr id="18" name="object 18"/>
            <p:cNvSpPr/>
            <p:nvPr/>
          </p:nvSpPr>
          <p:spPr>
            <a:xfrm>
              <a:off x="6936486" y="3623310"/>
              <a:ext cx="1286510" cy="500380"/>
            </a:xfrm>
            <a:custGeom>
              <a:avLst/>
              <a:gdLst/>
              <a:ahLst/>
              <a:cxnLst/>
              <a:rect l="l" t="t" r="r" b="b"/>
              <a:pathLst>
                <a:path w="1286509" h="500379">
                  <a:moveTo>
                    <a:pt x="643128" y="0"/>
                  </a:moveTo>
                  <a:lnTo>
                    <a:pt x="577367" y="1290"/>
                  </a:lnTo>
                  <a:lnTo>
                    <a:pt x="513506" y="5077"/>
                  </a:lnTo>
                  <a:lnTo>
                    <a:pt x="451870" y="11235"/>
                  </a:lnTo>
                  <a:lnTo>
                    <a:pt x="392781" y="19639"/>
                  </a:lnTo>
                  <a:lnTo>
                    <a:pt x="336562" y="30163"/>
                  </a:lnTo>
                  <a:lnTo>
                    <a:pt x="283536" y="42681"/>
                  </a:lnTo>
                  <a:lnTo>
                    <a:pt x="234026" y="57068"/>
                  </a:lnTo>
                  <a:lnTo>
                    <a:pt x="188356" y="73199"/>
                  </a:lnTo>
                  <a:lnTo>
                    <a:pt x="146849" y="90948"/>
                  </a:lnTo>
                  <a:lnTo>
                    <a:pt x="109828" y="110188"/>
                  </a:lnTo>
                  <a:lnTo>
                    <a:pt x="77616" y="130795"/>
                  </a:lnTo>
                  <a:lnTo>
                    <a:pt x="28911" y="175607"/>
                  </a:lnTo>
                  <a:lnTo>
                    <a:pt x="3320" y="224379"/>
                  </a:lnTo>
                  <a:lnTo>
                    <a:pt x="0" y="249935"/>
                  </a:lnTo>
                  <a:lnTo>
                    <a:pt x="3320" y="275492"/>
                  </a:lnTo>
                  <a:lnTo>
                    <a:pt x="28911" y="324264"/>
                  </a:lnTo>
                  <a:lnTo>
                    <a:pt x="77616" y="369076"/>
                  </a:lnTo>
                  <a:lnTo>
                    <a:pt x="109828" y="389683"/>
                  </a:lnTo>
                  <a:lnTo>
                    <a:pt x="146849" y="408923"/>
                  </a:lnTo>
                  <a:lnTo>
                    <a:pt x="188356" y="426672"/>
                  </a:lnTo>
                  <a:lnTo>
                    <a:pt x="234026" y="442803"/>
                  </a:lnTo>
                  <a:lnTo>
                    <a:pt x="283536" y="457190"/>
                  </a:lnTo>
                  <a:lnTo>
                    <a:pt x="336562" y="469708"/>
                  </a:lnTo>
                  <a:lnTo>
                    <a:pt x="392781" y="480232"/>
                  </a:lnTo>
                  <a:lnTo>
                    <a:pt x="451870" y="488636"/>
                  </a:lnTo>
                  <a:lnTo>
                    <a:pt x="513506" y="494794"/>
                  </a:lnTo>
                  <a:lnTo>
                    <a:pt x="577367" y="498581"/>
                  </a:lnTo>
                  <a:lnTo>
                    <a:pt x="643128" y="499871"/>
                  </a:lnTo>
                  <a:lnTo>
                    <a:pt x="708888" y="498581"/>
                  </a:lnTo>
                  <a:lnTo>
                    <a:pt x="772749" y="494794"/>
                  </a:lnTo>
                  <a:lnTo>
                    <a:pt x="834385" y="488636"/>
                  </a:lnTo>
                  <a:lnTo>
                    <a:pt x="893474" y="480232"/>
                  </a:lnTo>
                  <a:lnTo>
                    <a:pt x="949693" y="469708"/>
                  </a:lnTo>
                  <a:lnTo>
                    <a:pt x="1002719" y="457190"/>
                  </a:lnTo>
                  <a:lnTo>
                    <a:pt x="1052229" y="442803"/>
                  </a:lnTo>
                  <a:lnTo>
                    <a:pt x="1097899" y="426672"/>
                  </a:lnTo>
                  <a:lnTo>
                    <a:pt x="1139406" y="408923"/>
                  </a:lnTo>
                  <a:lnTo>
                    <a:pt x="1176427" y="389683"/>
                  </a:lnTo>
                  <a:lnTo>
                    <a:pt x="1208639" y="369076"/>
                  </a:lnTo>
                  <a:lnTo>
                    <a:pt x="1257344" y="324264"/>
                  </a:lnTo>
                  <a:lnTo>
                    <a:pt x="1282935" y="275492"/>
                  </a:lnTo>
                  <a:lnTo>
                    <a:pt x="1286256" y="249935"/>
                  </a:lnTo>
                  <a:lnTo>
                    <a:pt x="1282935" y="224379"/>
                  </a:lnTo>
                  <a:lnTo>
                    <a:pt x="1257344" y="175607"/>
                  </a:lnTo>
                  <a:lnTo>
                    <a:pt x="1208639" y="130795"/>
                  </a:lnTo>
                  <a:lnTo>
                    <a:pt x="1176427" y="110188"/>
                  </a:lnTo>
                  <a:lnTo>
                    <a:pt x="1139406" y="90948"/>
                  </a:lnTo>
                  <a:lnTo>
                    <a:pt x="1097899" y="73199"/>
                  </a:lnTo>
                  <a:lnTo>
                    <a:pt x="1052229" y="57068"/>
                  </a:lnTo>
                  <a:lnTo>
                    <a:pt x="1002719" y="42681"/>
                  </a:lnTo>
                  <a:lnTo>
                    <a:pt x="949693" y="30163"/>
                  </a:lnTo>
                  <a:lnTo>
                    <a:pt x="893474" y="19639"/>
                  </a:lnTo>
                  <a:lnTo>
                    <a:pt x="834385" y="11235"/>
                  </a:lnTo>
                  <a:lnTo>
                    <a:pt x="772749" y="5077"/>
                  </a:lnTo>
                  <a:lnTo>
                    <a:pt x="708888" y="1290"/>
                  </a:lnTo>
                  <a:lnTo>
                    <a:pt x="643128" y="0"/>
                  </a:lnTo>
                  <a:close/>
                </a:path>
              </a:pathLst>
            </a:custGeom>
            <a:solidFill>
              <a:srgbClr val="D6E3BC"/>
            </a:solidFill>
          </p:spPr>
          <p:txBody>
            <a:bodyPr wrap="square" lIns="0" tIns="0" rIns="0" bIns="0" rtlCol="0"/>
            <a:lstStyle/>
            <a:p>
              <a:endParaRPr sz="1579"/>
            </a:p>
          </p:txBody>
        </p:sp>
        <p:sp>
          <p:nvSpPr>
            <p:cNvPr id="19" name="object 19"/>
            <p:cNvSpPr/>
            <p:nvPr/>
          </p:nvSpPr>
          <p:spPr>
            <a:xfrm>
              <a:off x="6936486" y="3623310"/>
              <a:ext cx="1286510" cy="500380"/>
            </a:xfrm>
            <a:custGeom>
              <a:avLst/>
              <a:gdLst/>
              <a:ahLst/>
              <a:cxnLst/>
              <a:rect l="l" t="t" r="r" b="b"/>
              <a:pathLst>
                <a:path w="1286509" h="500379">
                  <a:moveTo>
                    <a:pt x="0" y="249935"/>
                  </a:moveTo>
                  <a:lnTo>
                    <a:pt x="13064" y="199561"/>
                  </a:lnTo>
                  <a:lnTo>
                    <a:pt x="50536" y="152644"/>
                  </a:lnTo>
                  <a:lnTo>
                    <a:pt x="109828" y="110188"/>
                  </a:lnTo>
                  <a:lnTo>
                    <a:pt x="146849" y="90948"/>
                  </a:lnTo>
                  <a:lnTo>
                    <a:pt x="188356" y="73199"/>
                  </a:lnTo>
                  <a:lnTo>
                    <a:pt x="234026" y="57068"/>
                  </a:lnTo>
                  <a:lnTo>
                    <a:pt x="283536" y="42681"/>
                  </a:lnTo>
                  <a:lnTo>
                    <a:pt x="336562" y="30163"/>
                  </a:lnTo>
                  <a:lnTo>
                    <a:pt x="392781" y="19639"/>
                  </a:lnTo>
                  <a:lnTo>
                    <a:pt x="451870" y="11235"/>
                  </a:lnTo>
                  <a:lnTo>
                    <a:pt x="513506" y="5077"/>
                  </a:lnTo>
                  <a:lnTo>
                    <a:pt x="577367" y="1290"/>
                  </a:lnTo>
                  <a:lnTo>
                    <a:pt x="643128" y="0"/>
                  </a:lnTo>
                  <a:lnTo>
                    <a:pt x="708888" y="1290"/>
                  </a:lnTo>
                  <a:lnTo>
                    <a:pt x="772749" y="5077"/>
                  </a:lnTo>
                  <a:lnTo>
                    <a:pt x="834385" y="11235"/>
                  </a:lnTo>
                  <a:lnTo>
                    <a:pt x="893474" y="19639"/>
                  </a:lnTo>
                  <a:lnTo>
                    <a:pt x="949693" y="30163"/>
                  </a:lnTo>
                  <a:lnTo>
                    <a:pt x="1002719" y="42681"/>
                  </a:lnTo>
                  <a:lnTo>
                    <a:pt x="1052229" y="57068"/>
                  </a:lnTo>
                  <a:lnTo>
                    <a:pt x="1097899" y="73199"/>
                  </a:lnTo>
                  <a:lnTo>
                    <a:pt x="1139406" y="90948"/>
                  </a:lnTo>
                  <a:lnTo>
                    <a:pt x="1176427" y="110188"/>
                  </a:lnTo>
                  <a:lnTo>
                    <a:pt x="1208639" y="130795"/>
                  </a:lnTo>
                  <a:lnTo>
                    <a:pt x="1257344" y="175607"/>
                  </a:lnTo>
                  <a:lnTo>
                    <a:pt x="1282935" y="224379"/>
                  </a:lnTo>
                  <a:lnTo>
                    <a:pt x="1286256" y="249935"/>
                  </a:lnTo>
                  <a:lnTo>
                    <a:pt x="1282935" y="275492"/>
                  </a:lnTo>
                  <a:lnTo>
                    <a:pt x="1257344" y="324264"/>
                  </a:lnTo>
                  <a:lnTo>
                    <a:pt x="1208639" y="369076"/>
                  </a:lnTo>
                  <a:lnTo>
                    <a:pt x="1176427" y="389683"/>
                  </a:lnTo>
                  <a:lnTo>
                    <a:pt x="1139406" y="408923"/>
                  </a:lnTo>
                  <a:lnTo>
                    <a:pt x="1097899" y="426672"/>
                  </a:lnTo>
                  <a:lnTo>
                    <a:pt x="1052229" y="442803"/>
                  </a:lnTo>
                  <a:lnTo>
                    <a:pt x="1002719" y="457190"/>
                  </a:lnTo>
                  <a:lnTo>
                    <a:pt x="949693" y="469708"/>
                  </a:lnTo>
                  <a:lnTo>
                    <a:pt x="893474" y="480232"/>
                  </a:lnTo>
                  <a:lnTo>
                    <a:pt x="834385" y="488636"/>
                  </a:lnTo>
                  <a:lnTo>
                    <a:pt x="772749" y="494794"/>
                  </a:lnTo>
                  <a:lnTo>
                    <a:pt x="708888" y="498581"/>
                  </a:lnTo>
                  <a:lnTo>
                    <a:pt x="643128" y="499871"/>
                  </a:lnTo>
                  <a:lnTo>
                    <a:pt x="577367" y="498581"/>
                  </a:lnTo>
                  <a:lnTo>
                    <a:pt x="513506" y="494794"/>
                  </a:lnTo>
                  <a:lnTo>
                    <a:pt x="451870" y="488636"/>
                  </a:lnTo>
                  <a:lnTo>
                    <a:pt x="392781" y="480232"/>
                  </a:lnTo>
                  <a:lnTo>
                    <a:pt x="336562" y="469708"/>
                  </a:lnTo>
                  <a:lnTo>
                    <a:pt x="283536" y="457190"/>
                  </a:lnTo>
                  <a:lnTo>
                    <a:pt x="234026" y="442803"/>
                  </a:lnTo>
                  <a:lnTo>
                    <a:pt x="188356" y="426672"/>
                  </a:lnTo>
                  <a:lnTo>
                    <a:pt x="146849" y="408923"/>
                  </a:lnTo>
                  <a:lnTo>
                    <a:pt x="109828" y="389683"/>
                  </a:lnTo>
                  <a:lnTo>
                    <a:pt x="77616" y="369076"/>
                  </a:lnTo>
                  <a:lnTo>
                    <a:pt x="28911" y="324264"/>
                  </a:lnTo>
                  <a:lnTo>
                    <a:pt x="3320" y="275492"/>
                  </a:lnTo>
                  <a:lnTo>
                    <a:pt x="0" y="249935"/>
                  </a:lnTo>
                  <a:close/>
                </a:path>
              </a:pathLst>
            </a:custGeom>
            <a:ln w="25908">
              <a:solidFill>
                <a:srgbClr val="000000"/>
              </a:solidFill>
            </a:ln>
          </p:spPr>
          <p:txBody>
            <a:bodyPr wrap="square" lIns="0" tIns="0" rIns="0" bIns="0" rtlCol="0"/>
            <a:lstStyle/>
            <a:p>
              <a:endParaRPr sz="1579"/>
            </a:p>
          </p:txBody>
        </p:sp>
        <p:sp>
          <p:nvSpPr>
            <p:cNvPr id="20" name="object 20"/>
            <p:cNvSpPr/>
            <p:nvPr/>
          </p:nvSpPr>
          <p:spPr>
            <a:xfrm>
              <a:off x="6936486" y="4254246"/>
              <a:ext cx="1286510" cy="500380"/>
            </a:xfrm>
            <a:custGeom>
              <a:avLst/>
              <a:gdLst/>
              <a:ahLst/>
              <a:cxnLst/>
              <a:rect l="l" t="t" r="r" b="b"/>
              <a:pathLst>
                <a:path w="1286509" h="500379">
                  <a:moveTo>
                    <a:pt x="643128" y="0"/>
                  </a:moveTo>
                  <a:lnTo>
                    <a:pt x="577367" y="1290"/>
                  </a:lnTo>
                  <a:lnTo>
                    <a:pt x="513506" y="5077"/>
                  </a:lnTo>
                  <a:lnTo>
                    <a:pt x="451870" y="11235"/>
                  </a:lnTo>
                  <a:lnTo>
                    <a:pt x="392781" y="19639"/>
                  </a:lnTo>
                  <a:lnTo>
                    <a:pt x="336562" y="30163"/>
                  </a:lnTo>
                  <a:lnTo>
                    <a:pt x="283536" y="42681"/>
                  </a:lnTo>
                  <a:lnTo>
                    <a:pt x="234026" y="57068"/>
                  </a:lnTo>
                  <a:lnTo>
                    <a:pt x="188356" y="73199"/>
                  </a:lnTo>
                  <a:lnTo>
                    <a:pt x="146849" y="90948"/>
                  </a:lnTo>
                  <a:lnTo>
                    <a:pt x="109828" y="110188"/>
                  </a:lnTo>
                  <a:lnTo>
                    <a:pt x="77616" y="130795"/>
                  </a:lnTo>
                  <a:lnTo>
                    <a:pt x="28911" y="175607"/>
                  </a:lnTo>
                  <a:lnTo>
                    <a:pt x="3320" y="224379"/>
                  </a:lnTo>
                  <a:lnTo>
                    <a:pt x="0" y="249935"/>
                  </a:lnTo>
                  <a:lnTo>
                    <a:pt x="3320" y="275492"/>
                  </a:lnTo>
                  <a:lnTo>
                    <a:pt x="28911" y="324264"/>
                  </a:lnTo>
                  <a:lnTo>
                    <a:pt x="77616" y="369076"/>
                  </a:lnTo>
                  <a:lnTo>
                    <a:pt x="109828" y="389683"/>
                  </a:lnTo>
                  <a:lnTo>
                    <a:pt x="146849" y="408923"/>
                  </a:lnTo>
                  <a:lnTo>
                    <a:pt x="188356" y="426672"/>
                  </a:lnTo>
                  <a:lnTo>
                    <a:pt x="234026" y="442803"/>
                  </a:lnTo>
                  <a:lnTo>
                    <a:pt x="283536" y="457190"/>
                  </a:lnTo>
                  <a:lnTo>
                    <a:pt x="336562" y="469708"/>
                  </a:lnTo>
                  <a:lnTo>
                    <a:pt x="392781" y="480232"/>
                  </a:lnTo>
                  <a:lnTo>
                    <a:pt x="451870" y="488636"/>
                  </a:lnTo>
                  <a:lnTo>
                    <a:pt x="513506" y="494794"/>
                  </a:lnTo>
                  <a:lnTo>
                    <a:pt x="577367" y="498581"/>
                  </a:lnTo>
                  <a:lnTo>
                    <a:pt x="643128" y="499871"/>
                  </a:lnTo>
                  <a:lnTo>
                    <a:pt x="708888" y="498581"/>
                  </a:lnTo>
                  <a:lnTo>
                    <a:pt x="772749" y="494794"/>
                  </a:lnTo>
                  <a:lnTo>
                    <a:pt x="834385" y="488636"/>
                  </a:lnTo>
                  <a:lnTo>
                    <a:pt x="893474" y="480232"/>
                  </a:lnTo>
                  <a:lnTo>
                    <a:pt x="949693" y="469708"/>
                  </a:lnTo>
                  <a:lnTo>
                    <a:pt x="1002719" y="457190"/>
                  </a:lnTo>
                  <a:lnTo>
                    <a:pt x="1052229" y="442803"/>
                  </a:lnTo>
                  <a:lnTo>
                    <a:pt x="1097899" y="426672"/>
                  </a:lnTo>
                  <a:lnTo>
                    <a:pt x="1139406" y="408923"/>
                  </a:lnTo>
                  <a:lnTo>
                    <a:pt x="1176427" y="389683"/>
                  </a:lnTo>
                  <a:lnTo>
                    <a:pt x="1208639" y="369076"/>
                  </a:lnTo>
                  <a:lnTo>
                    <a:pt x="1257344" y="324264"/>
                  </a:lnTo>
                  <a:lnTo>
                    <a:pt x="1282935" y="275492"/>
                  </a:lnTo>
                  <a:lnTo>
                    <a:pt x="1286256" y="249935"/>
                  </a:lnTo>
                  <a:lnTo>
                    <a:pt x="1282935" y="224379"/>
                  </a:lnTo>
                  <a:lnTo>
                    <a:pt x="1257344" y="175607"/>
                  </a:lnTo>
                  <a:lnTo>
                    <a:pt x="1208639" y="130795"/>
                  </a:lnTo>
                  <a:lnTo>
                    <a:pt x="1176427" y="110188"/>
                  </a:lnTo>
                  <a:lnTo>
                    <a:pt x="1139406" y="90948"/>
                  </a:lnTo>
                  <a:lnTo>
                    <a:pt x="1097899" y="73199"/>
                  </a:lnTo>
                  <a:lnTo>
                    <a:pt x="1052229" y="57068"/>
                  </a:lnTo>
                  <a:lnTo>
                    <a:pt x="1002719" y="42681"/>
                  </a:lnTo>
                  <a:lnTo>
                    <a:pt x="949693" y="30163"/>
                  </a:lnTo>
                  <a:lnTo>
                    <a:pt x="893474" y="19639"/>
                  </a:lnTo>
                  <a:lnTo>
                    <a:pt x="834385" y="11235"/>
                  </a:lnTo>
                  <a:lnTo>
                    <a:pt x="772749" y="5077"/>
                  </a:lnTo>
                  <a:lnTo>
                    <a:pt x="708888" y="1290"/>
                  </a:lnTo>
                  <a:lnTo>
                    <a:pt x="643128" y="0"/>
                  </a:lnTo>
                  <a:close/>
                </a:path>
              </a:pathLst>
            </a:custGeom>
            <a:solidFill>
              <a:srgbClr val="CCC1DA"/>
            </a:solidFill>
          </p:spPr>
          <p:txBody>
            <a:bodyPr wrap="square" lIns="0" tIns="0" rIns="0" bIns="0" rtlCol="0"/>
            <a:lstStyle/>
            <a:p>
              <a:endParaRPr sz="1579"/>
            </a:p>
          </p:txBody>
        </p:sp>
        <p:sp>
          <p:nvSpPr>
            <p:cNvPr id="21" name="object 21"/>
            <p:cNvSpPr/>
            <p:nvPr/>
          </p:nvSpPr>
          <p:spPr>
            <a:xfrm>
              <a:off x="6936486" y="4254246"/>
              <a:ext cx="1286510" cy="500380"/>
            </a:xfrm>
            <a:custGeom>
              <a:avLst/>
              <a:gdLst/>
              <a:ahLst/>
              <a:cxnLst/>
              <a:rect l="l" t="t" r="r" b="b"/>
              <a:pathLst>
                <a:path w="1286509" h="500379">
                  <a:moveTo>
                    <a:pt x="0" y="249935"/>
                  </a:moveTo>
                  <a:lnTo>
                    <a:pt x="13064" y="199561"/>
                  </a:lnTo>
                  <a:lnTo>
                    <a:pt x="50536" y="152644"/>
                  </a:lnTo>
                  <a:lnTo>
                    <a:pt x="109828" y="110188"/>
                  </a:lnTo>
                  <a:lnTo>
                    <a:pt x="146849" y="90948"/>
                  </a:lnTo>
                  <a:lnTo>
                    <a:pt x="188356" y="73199"/>
                  </a:lnTo>
                  <a:lnTo>
                    <a:pt x="234026" y="57068"/>
                  </a:lnTo>
                  <a:lnTo>
                    <a:pt x="283536" y="42681"/>
                  </a:lnTo>
                  <a:lnTo>
                    <a:pt x="336562" y="30163"/>
                  </a:lnTo>
                  <a:lnTo>
                    <a:pt x="392781" y="19639"/>
                  </a:lnTo>
                  <a:lnTo>
                    <a:pt x="451870" y="11235"/>
                  </a:lnTo>
                  <a:lnTo>
                    <a:pt x="513506" y="5077"/>
                  </a:lnTo>
                  <a:lnTo>
                    <a:pt x="577367" y="1290"/>
                  </a:lnTo>
                  <a:lnTo>
                    <a:pt x="643128" y="0"/>
                  </a:lnTo>
                  <a:lnTo>
                    <a:pt x="708888" y="1290"/>
                  </a:lnTo>
                  <a:lnTo>
                    <a:pt x="772749" y="5077"/>
                  </a:lnTo>
                  <a:lnTo>
                    <a:pt x="834385" y="11235"/>
                  </a:lnTo>
                  <a:lnTo>
                    <a:pt x="893474" y="19639"/>
                  </a:lnTo>
                  <a:lnTo>
                    <a:pt x="949693" y="30163"/>
                  </a:lnTo>
                  <a:lnTo>
                    <a:pt x="1002719" y="42681"/>
                  </a:lnTo>
                  <a:lnTo>
                    <a:pt x="1052229" y="57068"/>
                  </a:lnTo>
                  <a:lnTo>
                    <a:pt x="1097899" y="73199"/>
                  </a:lnTo>
                  <a:lnTo>
                    <a:pt x="1139406" y="90948"/>
                  </a:lnTo>
                  <a:lnTo>
                    <a:pt x="1176427" y="110188"/>
                  </a:lnTo>
                  <a:lnTo>
                    <a:pt x="1208639" y="130795"/>
                  </a:lnTo>
                  <a:lnTo>
                    <a:pt x="1257344" y="175607"/>
                  </a:lnTo>
                  <a:lnTo>
                    <a:pt x="1282935" y="224379"/>
                  </a:lnTo>
                  <a:lnTo>
                    <a:pt x="1286256" y="249935"/>
                  </a:lnTo>
                  <a:lnTo>
                    <a:pt x="1282935" y="275492"/>
                  </a:lnTo>
                  <a:lnTo>
                    <a:pt x="1257344" y="324264"/>
                  </a:lnTo>
                  <a:lnTo>
                    <a:pt x="1208639" y="369076"/>
                  </a:lnTo>
                  <a:lnTo>
                    <a:pt x="1176427" y="389683"/>
                  </a:lnTo>
                  <a:lnTo>
                    <a:pt x="1139406" y="408923"/>
                  </a:lnTo>
                  <a:lnTo>
                    <a:pt x="1097899" y="426672"/>
                  </a:lnTo>
                  <a:lnTo>
                    <a:pt x="1052229" y="442803"/>
                  </a:lnTo>
                  <a:lnTo>
                    <a:pt x="1002719" y="457190"/>
                  </a:lnTo>
                  <a:lnTo>
                    <a:pt x="949693" y="469708"/>
                  </a:lnTo>
                  <a:lnTo>
                    <a:pt x="893474" y="480232"/>
                  </a:lnTo>
                  <a:lnTo>
                    <a:pt x="834385" y="488636"/>
                  </a:lnTo>
                  <a:lnTo>
                    <a:pt x="772749" y="494794"/>
                  </a:lnTo>
                  <a:lnTo>
                    <a:pt x="708888" y="498581"/>
                  </a:lnTo>
                  <a:lnTo>
                    <a:pt x="643128" y="499871"/>
                  </a:lnTo>
                  <a:lnTo>
                    <a:pt x="577367" y="498581"/>
                  </a:lnTo>
                  <a:lnTo>
                    <a:pt x="513506" y="494794"/>
                  </a:lnTo>
                  <a:lnTo>
                    <a:pt x="451870" y="488636"/>
                  </a:lnTo>
                  <a:lnTo>
                    <a:pt x="392781" y="480232"/>
                  </a:lnTo>
                  <a:lnTo>
                    <a:pt x="336562" y="469708"/>
                  </a:lnTo>
                  <a:lnTo>
                    <a:pt x="283536" y="457190"/>
                  </a:lnTo>
                  <a:lnTo>
                    <a:pt x="234026" y="442803"/>
                  </a:lnTo>
                  <a:lnTo>
                    <a:pt x="188356" y="426672"/>
                  </a:lnTo>
                  <a:lnTo>
                    <a:pt x="146849" y="408923"/>
                  </a:lnTo>
                  <a:lnTo>
                    <a:pt x="109828" y="389683"/>
                  </a:lnTo>
                  <a:lnTo>
                    <a:pt x="77616" y="369076"/>
                  </a:lnTo>
                  <a:lnTo>
                    <a:pt x="28911" y="324264"/>
                  </a:lnTo>
                  <a:lnTo>
                    <a:pt x="3320" y="275492"/>
                  </a:lnTo>
                  <a:lnTo>
                    <a:pt x="0" y="249935"/>
                  </a:lnTo>
                  <a:close/>
                </a:path>
              </a:pathLst>
            </a:custGeom>
            <a:ln w="25908">
              <a:solidFill>
                <a:srgbClr val="000000"/>
              </a:solidFill>
            </a:ln>
          </p:spPr>
          <p:txBody>
            <a:bodyPr wrap="square" lIns="0" tIns="0" rIns="0" bIns="0" rtlCol="0"/>
            <a:lstStyle/>
            <a:p>
              <a:endParaRPr sz="1579"/>
            </a:p>
          </p:txBody>
        </p:sp>
        <p:sp>
          <p:nvSpPr>
            <p:cNvPr id="22" name="object 22"/>
            <p:cNvSpPr/>
            <p:nvPr/>
          </p:nvSpPr>
          <p:spPr>
            <a:xfrm>
              <a:off x="6936486" y="4886706"/>
              <a:ext cx="1286510" cy="500380"/>
            </a:xfrm>
            <a:custGeom>
              <a:avLst/>
              <a:gdLst/>
              <a:ahLst/>
              <a:cxnLst/>
              <a:rect l="l" t="t" r="r" b="b"/>
              <a:pathLst>
                <a:path w="1286509" h="500379">
                  <a:moveTo>
                    <a:pt x="643128" y="0"/>
                  </a:moveTo>
                  <a:lnTo>
                    <a:pt x="577367" y="1290"/>
                  </a:lnTo>
                  <a:lnTo>
                    <a:pt x="513506" y="5077"/>
                  </a:lnTo>
                  <a:lnTo>
                    <a:pt x="451870" y="11235"/>
                  </a:lnTo>
                  <a:lnTo>
                    <a:pt x="392781" y="19639"/>
                  </a:lnTo>
                  <a:lnTo>
                    <a:pt x="336562" y="30163"/>
                  </a:lnTo>
                  <a:lnTo>
                    <a:pt x="283536" y="42681"/>
                  </a:lnTo>
                  <a:lnTo>
                    <a:pt x="234026" y="57068"/>
                  </a:lnTo>
                  <a:lnTo>
                    <a:pt x="188356" y="73199"/>
                  </a:lnTo>
                  <a:lnTo>
                    <a:pt x="146849" y="90948"/>
                  </a:lnTo>
                  <a:lnTo>
                    <a:pt x="109828" y="110188"/>
                  </a:lnTo>
                  <a:lnTo>
                    <a:pt x="77616" y="130795"/>
                  </a:lnTo>
                  <a:lnTo>
                    <a:pt x="28911" y="175607"/>
                  </a:lnTo>
                  <a:lnTo>
                    <a:pt x="3320" y="224379"/>
                  </a:lnTo>
                  <a:lnTo>
                    <a:pt x="0" y="249936"/>
                  </a:lnTo>
                  <a:lnTo>
                    <a:pt x="3320" y="275492"/>
                  </a:lnTo>
                  <a:lnTo>
                    <a:pt x="28911" y="324264"/>
                  </a:lnTo>
                  <a:lnTo>
                    <a:pt x="77616" y="369076"/>
                  </a:lnTo>
                  <a:lnTo>
                    <a:pt x="109828" y="389683"/>
                  </a:lnTo>
                  <a:lnTo>
                    <a:pt x="146849" y="408923"/>
                  </a:lnTo>
                  <a:lnTo>
                    <a:pt x="188356" y="426672"/>
                  </a:lnTo>
                  <a:lnTo>
                    <a:pt x="234026" y="442803"/>
                  </a:lnTo>
                  <a:lnTo>
                    <a:pt x="283536" y="457190"/>
                  </a:lnTo>
                  <a:lnTo>
                    <a:pt x="336562" y="469708"/>
                  </a:lnTo>
                  <a:lnTo>
                    <a:pt x="392781" y="480232"/>
                  </a:lnTo>
                  <a:lnTo>
                    <a:pt x="451870" y="488636"/>
                  </a:lnTo>
                  <a:lnTo>
                    <a:pt x="513506" y="494794"/>
                  </a:lnTo>
                  <a:lnTo>
                    <a:pt x="577367" y="498581"/>
                  </a:lnTo>
                  <a:lnTo>
                    <a:pt x="643128" y="499872"/>
                  </a:lnTo>
                  <a:lnTo>
                    <a:pt x="708888" y="498581"/>
                  </a:lnTo>
                  <a:lnTo>
                    <a:pt x="772749" y="494794"/>
                  </a:lnTo>
                  <a:lnTo>
                    <a:pt x="834385" y="488636"/>
                  </a:lnTo>
                  <a:lnTo>
                    <a:pt x="893474" y="480232"/>
                  </a:lnTo>
                  <a:lnTo>
                    <a:pt x="949693" y="469708"/>
                  </a:lnTo>
                  <a:lnTo>
                    <a:pt x="1002719" y="457190"/>
                  </a:lnTo>
                  <a:lnTo>
                    <a:pt x="1052229" y="442803"/>
                  </a:lnTo>
                  <a:lnTo>
                    <a:pt x="1097899" y="426672"/>
                  </a:lnTo>
                  <a:lnTo>
                    <a:pt x="1139406" y="408923"/>
                  </a:lnTo>
                  <a:lnTo>
                    <a:pt x="1176427" y="389683"/>
                  </a:lnTo>
                  <a:lnTo>
                    <a:pt x="1208639" y="369076"/>
                  </a:lnTo>
                  <a:lnTo>
                    <a:pt x="1257344" y="324264"/>
                  </a:lnTo>
                  <a:lnTo>
                    <a:pt x="1282935" y="275492"/>
                  </a:lnTo>
                  <a:lnTo>
                    <a:pt x="1286256" y="249936"/>
                  </a:lnTo>
                  <a:lnTo>
                    <a:pt x="1282935" y="224379"/>
                  </a:lnTo>
                  <a:lnTo>
                    <a:pt x="1257344" y="175607"/>
                  </a:lnTo>
                  <a:lnTo>
                    <a:pt x="1208639" y="130795"/>
                  </a:lnTo>
                  <a:lnTo>
                    <a:pt x="1176427" y="110188"/>
                  </a:lnTo>
                  <a:lnTo>
                    <a:pt x="1139406" y="90948"/>
                  </a:lnTo>
                  <a:lnTo>
                    <a:pt x="1097899" y="73199"/>
                  </a:lnTo>
                  <a:lnTo>
                    <a:pt x="1052229" y="57068"/>
                  </a:lnTo>
                  <a:lnTo>
                    <a:pt x="1002719" y="42681"/>
                  </a:lnTo>
                  <a:lnTo>
                    <a:pt x="949693" y="30163"/>
                  </a:lnTo>
                  <a:lnTo>
                    <a:pt x="893474" y="19639"/>
                  </a:lnTo>
                  <a:lnTo>
                    <a:pt x="834385" y="11235"/>
                  </a:lnTo>
                  <a:lnTo>
                    <a:pt x="772749" y="5077"/>
                  </a:lnTo>
                  <a:lnTo>
                    <a:pt x="708888" y="1290"/>
                  </a:lnTo>
                  <a:lnTo>
                    <a:pt x="643128" y="0"/>
                  </a:lnTo>
                  <a:close/>
                </a:path>
              </a:pathLst>
            </a:custGeom>
            <a:solidFill>
              <a:srgbClr val="FBD4B5"/>
            </a:solidFill>
          </p:spPr>
          <p:txBody>
            <a:bodyPr wrap="square" lIns="0" tIns="0" rIns="0" bIns="0" rtlCol="0"/>
            <a:lstStyle/>
            <a:p>
              <a:endParaRPr sz="1579"/>
            </a:p>
          </p:txBody>
        </p:sp>
        <p:sp>
          <p:nvSpPr>
            <p:cNvPr id="23" name="object 23"/>
            <p:cNvSpPr/>
            <p:nvPr/>
          </p:nvSpPr>
          <p:spPr>
            <a:xfrm>
              <a:off x="6936486" y="4886706"/>
              <a:ext cx="1286510" cy="500380"/>
            </a:xfrm>
            <a:custGeom>
              <a:avLst/>
              <a:gdLst/>
              <a:ahLst/>
              <a:cxnLst/>
              <a:rect l="l" t="t" r="r" b="b"/>
              <a:pathLst>
                <a:path w="1286509" h="500379">
                  <a:moveTo>
                    <a:pt x="0" y="249936"/>
                  </a:moveTo>
                  <a:lnTo>
                    <a:pt x="13064" y="199561"/>
                  </a:lnTo>
                  <a:lnTo>
                    <a:pt x="50536" y="152644"/>
                  </a:lnTo>
                  <a:lnTo>
                    <a:pt x="109828" y="110188"/>
                  </a:lnTo>
                  <a:lnTo>
                    <a:pt x="146849" y="90948"/>
                  </a:lnTo>
                  <a:lnTo>
                    <a:pt x="188356" y="73199"/>
                  </a:lnTo>
                  <a:lnTo>
                    <a:pt x="234026" y="57068"/>
                  </a:lnTo>
                  <a:lnTo>
                    <a:pt x="283536" y="42681"/>
                  </a:lnTo>
                  <a:lnTo>
                    <a:pt x="336562" y="30163"/>
                  </a:lnTo>
                  <a:lnTo>
                    <a:pt x="392781" y="19639"/>
                  </a:lnTo>
                  <a:lnTo>
                    <a:pt x="451870" y="11235"/>
                  </a:lnTo>
                  <a:lnTo>
                    <a:pt x="513506" y="5077"/>
                  </a:lnTo>
                  <a:lnTo>
                    <a:pt x="577367" y="1290"/>
                  </a:lnTo>
                  <a:lnTo>
                    <a:pt x="643128" y="0"/>
                  </a:lnTo>
                  <a:lnTo>
                    <a:pt x="708888" y="1290"/>
                  </a:lnTo>
                  <a:lnTo>
                    <a:pt x="772749" y="5077"/>
                  </a:lnTo>
                  <a:lnTo>
                    <a:pt x="834385" y="11235"/>
                  </a:lnTo>
                  <a:lnTo>
                    <a:pt x="893474" y="19639"/>
                  </a:lnTo>
                  <a:lnTo>
                    <a:pt x="949693" y="30163"/>
                  </a:lnTo>
                  <a:lnTo>
                    <a:pt x="1002719" y="42681"/>
                  </a:lnTo>
                  <a:lnTo>
                    <a:pt x="1052229" y="57068"/>
                  </a:lnTo>
                  <a:lnTo>
                    <a:pt x="1097899" y="73199"/>
                  </a:lnTo>
                  <a:lnTo>
                    <a:pt x="1139406" y="90948"/>
                  </a:lnTo>
                  <a:lnTo>
                    <a:pt x="1176427" y="110188"/>
                  </a:lnTo>
                  <a:lnTo>
                    <a:pt x="1208639" y="130795"/>
                  </a:lnTo>
                  <a:lnTo>
                    <a:pt x="1257344" y="175607"/>
                  </a:lnTo>
                  <a:lnTo>
                    <a:pt x="1282935" y="224379"/>
                  </a:lnTo>
                  <a:lnTo>
                    <a:pt x="1286256" y="249936"/>
                  </a:lnTo>
                  <a:lnTo>
                    <a:pt x="1282935" y="275492"/>
                  </a:lnTo>
                  <a:lnTo>
                    <a:pt x="1257344" y="324264"/>
                  </a:lnTo>
                  <a:lnTo>
                    <a:pt x="1208639" y="369076"/>
                  </a:lnTo>
                  <a:lnTo>
                    <a:pt x="1176427" y="389683"/>
                  </a:lnTo>
                  <a:lnTo>
                    <a:pt x="1139406" y="408923"/>
                  </a:lnTo>
                  <a:lnTo>
                    <a:pt x="1097899" y="426672"/>
                  </a:lnTo>
                  <a:lnTo>
                    <a:pt x="1052229" y="442803"/>
                  </a:lnTo>
                  <a:lnTo>
                    <a:pt x="1002719" y="457190"/>
                  </a:lnTo>
                  <a:lnTo>
                    <a:pt x="949693" y="469708"/>
                  </a:lnTo>
                  <a:lnTo>
                    <a:pt x="893474" y="480232"/>
                  </a:lnTo>
                  <a:lnTo>
                    <a:pt x="834385" y="488636"/>
                  </a:lnTo>
                  <a:lnTo>
                    <a:pt x="772749" y="494794"/>
                  </a:lnTo>
                  <a:lnTo>
                    <a:pt x="708888" y="498581"/>
                  </a:lnTo>
                  <a:lnTo>
                    <a:pt x="643128" y="499872"/>
                  </a:lnTo>
                  <a:lnTo>
                    <a:pt x="577367" y="498581"/>
                  </a:lnTo>
                  <a:lnTo>
                    <a:pt x="513506" y="494794"/>
                  </a:lnTo>
                  <a:lnTo>
                    <a:pt x="451870" y="488636"/>
                  </a:lnTo>
                  <a:lnTo>
                    <a:pt x="392781" y="480232"/>
                  </a:lnTo>
                  <a:lnTo>
                    <a:pt x="336562" y="469708"/>
                  </a:lnTo>
                  <a:lnTo>
                    <a:pt x="283536" y="457190"/>
                  </a:lnTo>
                  <a:lnTo>
                    <a:pt x="234026" y="442803"/>
                  </a:lnTo>
                  <a:lnTo>
                    <a:pt x="188356" y="426672"/>
                  </a:lnTo>
                  <a:lnTo>
                    <a:pt x="146849" y="408923"/>
                  </a:lnTo>
                  <a:lnTo>
                    <a:pt x="109828" y="389683"/>
                  </a:lnTo>
                  <a:lnTo>
                    <a:pt x="77616" y="369076"/>
                  </a:lnTo>
                  <a:lnTo>
                    <a:pt x="28911" y="324264"/>
                  </a:lnTo>
                  <a:lnTo>
                    <a:pt x="3320" y="275492"/>
                  </a:lnTo>
                  <a:lnTo>
                    <a:pt x="0" y="249936"/>
                  </a:lnTo>
                  <a:close/>
                </a:path>
              </a:pathLst>
            </a:custGeom>
            <a:ln w="25908">
              <a:solidFill>
                <a:srgbClr val="000000"/>
              </a:solidFill>
            </a:ln>
          </p:spPr>
          <p:txBody>
            <a:bodyPr wrap="square" lIns="0" tIns="0" rIns="0" bIns="0" rtlCol="0"/>
            <a:lstStyle/>
            <a:p>
              <a:endParaRPr sz="1579"/>
            </a:p>
          </p:txBody>
        </p:sp>
        <p:sp>
          <p:nvSpPr>
            <p:cNvPr id="24" name="object 24"/>
            <p:cNvSpPr/>
            <p:nvPr/>
          </p:nvSpPr>
          <p:spPr>
            <a:xfrm>
              <a:off x="6936486" y="5517642"/>
              <a:ext cx="1286510" cy="500380"/>
            </a:xfrm>
            <a:custGeom>
              <a:avLst/>
              <a:gdLst/>
              <a:ahLst/>
              <a:cxnLst/>
              <a:rect l="l" t="t" r="r" b="b"/>
              <a:pathLst>
                <a:path w="1286509" h="500379">
                  <a:moveTo>
                    <a:pt x="643128" y="0"/>
                  </a:moveTo>
                  <a:lnTo>
                    <a:pt x="577367" y="1290"/>
                  </a:lnTo>
                  <a:lnTo>
                    <a:pt x="513506" y="5077"/>
                  </a:lnTo>
                  <a:lnTo>
                    <a:pt x="451870" y="11236"/>
                  </a:lnTo>
                  <a:lnTo>
                    <a:pt x="392781" y="19641"/>
                  </a:lnTo>
                  <a:lnTo>
                    <a:pt x="336562" y="30165"/>
                  </a:lnTo>
                  <a:lnTo>
                    <a:pt x="283536" y="42685"/>
                  </a:lnTo>
                  <a:lnTo>
                    <a:pt x="234026" y="57073"/>
                  </a:lnTo>
                  <a:lnTo>
                    <a:pt x="188356" y="73204"/>
                  </a:lnTo>
                  <a:lnTo>
                    <a:pt x="146849" y="90953"/>
                  </a:lnTo>
                  <a:lnTo>
                    <a:pt x="109828" y="110194"/>
                  </a:lnTo>
                  <a:lnTo>
                    <a:pt x="77616" y="130801"/>
                  </a:lnTo>
                  <a:lnTo>
                    <a:pt x="28911" y="175612"/>
                  </a:lnTo>
                  <a:lnTo>
                    <a:pt x="3320" y="224381"/>
                  </a:lnTo>
                  <a:lnTo>
                    <a:pt x="0" y="249936"/>
                  </a:lnTo>
                  <a:lnTo>
                    <a:pt x="3320" y="275490"/>
                  </a:lnTo>
                  <a:lnTo>
                    <a:pt x="28911" y="324259"/>
                  </a:lnTo>
                  <a:lnTo>
                    <a:pt x="77616" y="369070"/>
                  </a:lnTo>
                  <a:lnTo>
                    <a:pt x="109828" y="389677"/>
                  </a:lnTo>
                  <a:lnTo>
                    <a:pt x="146849" y="408918"/>
                  </a:lnTo>
                  <a:lnTo>
                    <a:pt x="188356" y="426667"/>
                  </a:lnTo>
                  <a:lnTo>
                    <a:pt x="234026" y="442798"/>
                  </a:lnTo>
                  <a:lnTo>
                    <a:pt x="283536" y="457186"/>
                  </a:lnTo>
                  <a:lnTo>
                    <a:pt x="336562" y="469706"/>
                  </a:lnTo>
                  <a:lnTo>
                    <a:pt x="392781" y="480230"/>
                  </a:lnTo>
                  <a:lnTo>
                    <a:pt x="451870" y="488635"/>
                  </a:lnTo>
                  <a:lnTo>
                    <a:pt x="513506" y="494794"/>
                  </a:lnTo>
                  <a:lnTo>
                    <a:pt x="577367" y="498581"/>
                  </a:lnTo>
                  <a:lnTo>
                    <a:pt x="643128" y="499872"/>
                  </a:lnTo>
                  <a:lnTo>
                    <a:pt x="708888" y="498581"/>
                  </a:lnTo>
                  <a:lnTo>
                    <a:pt x="772749" y="494794"/>
                  </a:lnTo>
                  <a:lnTo>
                    <a:pt x="834385" y="488635"/>
                  </a:lnTo>
                  <a:lnTo>
                    <a:pt x="893474" y="480230"/>
                  </a:lnTo>
                  <a:lnTo>
                    <a:pt x="949693" y="469706"/>
                  </a:lnTo>
                  <a:lnTo>
                    <a:pt x="1002719" y="457186"/>
                  </a:lnTo>
                  <a:lnTo>
                    <a:pt x="1052229" y="442798"/>
                  </a:lnTo>
                  <a:lnTo>
                    <a:pt x="1097899" y="426667"/>
                  </a:lnTo>
                  <a:lnTo>
                    <a:pt x="1139406" y="408918"/>
                  </a:lnTo>
                  <a:lnTo>
                    <a:pt x="1176427" y="389677"/>
                  </a:lnTo>
                  <a:lnTo>
                    <a:pt x="1208639" y="369070"/>
                  </a:lnTo>
                  <a:lnTo>
                    <a:pt x="1257344" y="324259"/>
                  </a:lnTo>
                  <a:lnTo>
                    <a:pt x="1282935" y="275490"/>
                  </a:lnTo>
                  <a:lnTo>
                    <a:pt x="1286256" y="249936"/>
                  </a:lnTo>
                  <a:lnTo>
                    <a:pt x="1282935" y="224381"/>
                  </a:lnTo>
                  <a:lnTo>
                    <a:pt x="1257344" y="175612"/>
                  </a:lnTo>
                  <a:lnTo>
                    <a:pt x="1208639" y="130801"/>
                  </a:lnTo>
                  <a:lnTo>
                    <a:pt x="1176427" y="110194"/>
                  </a:lnTo>
                  <a:lnTo>
                    <a:pt x="1139406" y="90953"/>
                  </a:lnTo>
                  <a:lnTo>
                    <a:pt x="1097899" y="73204"/>
                  </a:lnTo>
                  <a:lnTo>
                    <a:pt x="1052229" y="57073"/>
                  </a:lnTo>
                  <a:lnTo>
                    <a:pt x="1002719" y="42685"/>
                  </a:lnTo>
                  <a:lnTo>
                    <a:pt x="949693" y="30165"/>
                  </a:lnTo>
                  <a:lnTo>
                    <a:pt x="893474" y="19641"/>
                  </a:lnTo>
                  <a:lnTo>
                    <a:pt x="834385" y="11236"/>
                  </a:lnTo>
                  <a:lnTo>
                    <a:pt x="772749" y="5077"/>
                  </a:lnTo>
                  <a:lnTo>
                    <a:pt x="708888" y="1290"/>
                  </a:lnTo>
                  <a:lnTo>
                    <a:pt x="643128" y="0"/>
                  </a:lnTo>
                  <a:close/>
                </a:path>
              </a:pathLst>
            </a:custGeom>
            <a:solidFill>
              <a:srgbClr val="FF99FF"/>
            </a:solidFill>
          </p:spPr>
          <p:txBody>
            <a:bodyPr wrap="square" lIns="0" tIns="0" rIns="0" bIns="0" rtlCol="0"/>
            <a:lstStyle/>
            <a:p>
              <a:endParaRPr sz="1579"/>
            </a:p>
          </p:txBody>
        </p:sp>
        <p:sp>
          <p:nvSpPr>
            <p:cNvPr id="25" name="object 25"/>
            <p:cNvSpPr/>
            <p:nvPr/>
          </p:nvSpPr>
          <p:spPr>
            <a:xfrm>
              <a:off x="6936486" y="5517642"/>
              <a:ext cx="1286510" cy="500380"/>
            </a:xfrm>
            <a:custGeom>
              <a:avLst/>
              <a:gdLst/>
              <a:ahLst/>
              <a:cxnLst/>
              <a:rect l="l" t="t" r="r" b="b"/>
              <a:pathLst>
                <a:path w="1286509" h="500379">
                  <a:moveTo>
                    <a:pt x="0" y="249936"/>
                  </a:moveTo>
                  <a:lnTo>
                    <a:pt x="13064" y="199565"/>
                  </a:lnTo>
                  <a:lnTo>
                    <a:pt x="50536" y="152649"/>
                  </a:lnTo>
                  <a:lnTo>
                    <a:pt x="109828" y="110194"/>
                  </a:lnTo>
                  <a:lnTo>
                    <a:pt x="146849" y="90953"/>
                  </a:lnTo>
                  <a:lnTo>
                    <a:pt x="188356" y="73204"/>
                  </a:lnTo>
                  <a:lnTo>
                    <a:pt x="234026" y="57073"/>
                  </a:lnTo>
                  <a:lnTo>
                    <a:pt x="283536" y="42685"/>
                  </a:lnTo>
                  <a:lnTo>
                    <a:pt x="336562" y="30165"/>
                  </a:lnTo>
                  <a:lnTo>
                    <a:pt x="392781" y="19641"/>
                  </a:lnTo>
                  <a:lnTo>
                    <a:pt x="451870" y="11236"/>
                  </a:lnTo>
                  <a:lnTo>
                    <a:pt x="513506" y="5077"/>
                  </a:lnTo>
                  <a:lnTo>
                    <a:pt x="577367" y="1290"/>
                  </a:lnTo>
                  <a:lnTo>
                    <a:pt x="643128" y="0"/>
                  </a:lnTo>
                  <a:lnTo>
                    <a:pt x="708888" y="1290"/>
                  </a:lnTo>
                  <a:lnTo>
                    <a:pt x="772749" y="5077"/>
                  </a:lnTo>
                  <a:lnTo>
                    <a:pt x="834385" y="11236"/>
                  </a:lnTo>
                  <a:lnTo>
                    <a:pt x="893474" y="19641"/>
                  </a:lnTo>
                  <a:lnTo>
                    <a:pt x="949693" y="30165"/>
                  </a:lnTo>
                  <a:lnTo>
                    <a:pt x="1002719" y="42685"/>
                  </a:lnTo>
                  <a:lnTo>
                    <a:pt x="1052229" y="57073"/>
                  </a:lnTo>
                  <a:lnTo>
                    <a:pt x="1097899" y="73204"/>
                  </a:lnTo>
                  <a:lnTo>
                    <a:pt x="1139406" y="90953"/>
                  </a:lnTo>
                  <a:lnTo>
                    <a:pt x="1176427" y="110194"/>
                  </a:lnTo>
                  <a:lnTo>
                    <a:pt x="1208639" y="130801"/>
                  </a:lnTo>
                  <a:lnTo>
                    <a:pt x="1257344" y="175612"/>
                  </a:lnTo>
                  <a:lnTo>
                    <a:pt x="1282935" y="224381"/>
                  </a:lnTo>
                  <a:lnTo>
                    <a:pt x="1286256" y="249936"/>
                  </a:lnTo>
                  <a:lnTo>
                    <a:pt x="1282935" y="275490"/>
                  </a:lnTo>
                  <a:lnTo>
                    <a:pt x="1257344" y="324259"/>
                  </a:lnTo>
                  <a:lnTo>
                    <a:pt x="1208639" y="369070"/>
                  </a:lnTo>
                  <a:lnTo>
                    <a:pt x="1176427" y="389677"/>
                  </a:lnTo>
                  <a:lnTo>
                    <a:pt x="1139406" y="408918"/>
                  </a:lnTo>
                  <a:lnTo>
                    <a:pt x="1097899" y="426667"/>
                  </a:lnTo>
                  <a:lnTo>
                    <a:pt x="1052229" y="442798"/>
                  </a:lnTo>
                  <a:lnTo>
                    <a:pt x="1002719" y="457186"/>
                  </a:lnTo>
                  <a:lnTo>
                    <a:pt x="949693" y="469706"/>
                  </a:lnTo>
                  <a:lnTo>
                    <a:pt x="893474" y="480230"/>
                  </a:lnTo>
                  <a:lnTo>
                    <a:pt x="834385" y="488635"/>
                  </a:lnTo>
                  <a:lnTo>
                    <a:pt x="772749" y="494794"/>
                  </a:lnTo>
                  <a:lnTo>
                    <a:pt x="708888" y="498581"/>
                  </a:lnTo>
                  <a:lnTo>
                    <a:pt x="643128" y="499872"/>
                  </a:lnTo>
                  <a:lnTo>
                    <a:pt x="577367" y="498581"/>
                  </a:lnTo>
                  <a:lnTo>
                    <a:pt x="513506" y="494794"/>
                  </a:lnTo>
                  <a:lnTo>
                    <a:pt x="451870" y="488635"/>
                  </a:lnTo>
                  <a:lnTo>
                    <a:pt x="392781" y="480230"/>
                  </a:lnTo>
                  <a:lnTo>
                    <a:pt x="336562" y="469706"/>
                  </a:lnTo>
                  <a:lnTo>
                    <a:pt x="283536" y="457186"/>
                  </a:lnTo>
                  <a:lnTo>
                    <a:pt x="234026" y="442798"/>
                  </a:lnTo>
                  <a:lnTo>
                    <a:pt x="188356" y="426667"/>
                  </a:lnTo>
                  <a:lnTo>
                    <a:pt x="146849" y="408918"/>
                  </a:lnTo>
                  <a:lnTo>
                    <a:pt x="109828" y="389677"/>
                  </a:lnTo>
                  <a:lnTo>
                    <a:pt x="77616" y="369070"/>
                  </a:lnTo>
                  <a:lnTo>
                    <a:pt x="28911" y="324259"/>
                  </a:lnTo>
                  <a:lnTo>
                    <a:pt x="3320" y="275490"/>
                  </a:lnTo>
                  <a:lnTo>
                    <a:pt x="0" y="249936"/>
                  </a:lnTo>
                  <a:close/>
                </a:path>
              </a:pathLst>
            </a:custGeom>
            <a:ln w="25908">
              <a:solidFill>
                <a:srgbClr val="000000"/>
              </a:solidFill>
            </a:ln>
          </p:spPr>
          <p:txBody>
            <a:bodyPr wrap="square" lIns="0" tIns="0" rIns="0" bIns="0" rtlCol="0"/>
            <a:lstStyle/>
            <a:p>
              <a:endParaRPr sz="1579"/>
            </a:p>
          </p:txBody>
        </p:sp>
        <p:sp>
          <p:nvSpPr>
            <p:cNvPr id="26" name="object 26"/>
            <p:cNvSpPr/>
            <p:nvPr/>
          </p:nvSpPr>
          <p:spPr>
            <a:xfrm>
              <a:off x="6936486" y="2992374"/>
              <a:ext cx="1286510" cy="500380"/>
            </a:xfrm>
            <a:custGeom>
              <a:avLst/>
              <a:gdLst/>
              <a:ahLst/>
              <a:cxnLst/>
              <a:rect l="l" t="t" r="r" b="b"/>
              <a:pathLst>
                <a:path w="1286509" h="500379">
                  <a:moveTo>
                    <a:pt x="643128" y="0"/>
                  </a:moveTo>
                  <a:lnTo>
                    <a:pt x="577367" y="1290"/>
                  </a:lnTo>
                  <a:lnTo>
                    <a:pt x="513506" y="5077"/>
                  </a:lnTo>
                  <a:lnTo>
                    <a:pt x="451870" y="11235"/>
                  </a:lnTo>
                  <a:lnTo>
                    <a:pt x="392781" y="19639"/>
                  </a:lnTo>
                  <a:lnTo>
                    <a:pt x="336562" y="30163"/>
                  </a:lnTo>
                  <a:lnTo>
                    <a:pt x="283536" y="42681"/>
                  </a:lnTo>
                  <a:lnTo>
                    <a:pt x="234026" y="57068"/>
                  </a:lnTo>
                  <a:lnTo>
                    <a:pt x="188356" y="73199"/>
                  </a:lnTo>
                  <a:lnTo>
                    <a:pt x="146849" y="90948"/>
                  </a:lnTo>
                  <a:lnTo>
                    <a:pt x="109828" y="110188"/>
                  </a:lnTo>
                  <a:lnTo>
                    <a:pt x="77616" y="130795"/>
                  </a:lnTo>
                  <a:lnTo>
                    <a:pt x="28911" y="175607"/>
                  </a:lnTo>
                  <a:lnTo>
                    <a:pt x="3320" y="224379"/>
                  </a:lnTo>
                  <a:lnTo>
                    <a:pt x="0" y="249936"/>
                  </a:lnTo>
                  <a:lnTo>
                    <a:pt x="3320" y="275492"/>
                  </a:lnTo>
                  <a:lnTo>
                    <a:pt x="28911" y="324264"/>
                  </a:lnTo>
                  <a:lnTo>
                    <a:pt x="77616" y="369076"/>
                  </a:lnTo>
                  <a:lnTo>
                    <a:pt x="109828" y="389683"/>
                  </a:lnTo>
                  <a:lnTo>
                    <a:pt x="146849" y="408923"/>
                  </a:lnTo>
                  <a:lnTo>
                    <a:pt x="188356" y="426672"/>
                  </a:lnTo>
                  <a:lnTo>
                    <a:pt x="234026" y="442803"/>
                  </a:lnTo>
                  <a:lnTo>
                    <a:pt x="283536" y="457190"/>
                  </a:lnTo>
                  <a:lnTo>
                    <a:pt x="336562" y="469708"/>
                  </a:lnTo>
                  <a:lnTo>
                    <a:pt x="392781" y="480232"/>
                  </a:lnTo>
                  <a:lnTo>
                    <a:pt x="451870" y="488636"/>
                  </a:lnTo>
                  <a:lnTo>
                    <a:pt x="513506" y="494794"/>
                  </a:lnTo>
                  <a:lnTo>
                    <a:pt x="577367" y="498581"/>
                  </a:lnTo>
                  <a:lnTo>
                    <a:pt x="643128" y="499872"/>
                  </a:lnTo>
                  <a:lnTo>
                    <a:pt x="708888" y="498581"/>
                  </a:lnTo>
                  <a:lnTo>
                    <a:pt x="772749" y="494794"/>
                  </a:lnTo>
                  <a:lnTo>
                    <a:pt x="834385" y="488636"/>
                  </a:lnTo>
                  <a:lnTo>
                    <a:pt x="893474" y="480232"/>
                  </a:lnTo>
                  <a:lnTo>
                    <a:pt x="949693" y="469708"/>
                  </a:lnTo>
                  <a:lnTo>
                    <a:pt x="1002719" y="457190"/>
                  </a:lnTo>
                  <a:lnTo>
                    <a:pt x="1052229" y="442803"/>
                  </a:lnTo>
                  <a:lnTo>
                    <a:pt x="1097899" y="426672"/>
                  </a:lnTo>
                  <a:lnTo>
                    <a:pt x="1139406" y="408923"/>
                  </a:lnTo>
                  <a:lnTo>
                    <a:pt x="1176427" y="389683"/>
                  </a:lnTo>
                  <a:lnTo>
                    <a:pt x="1208639" y="369076"/>
                  </a:lnTo>
                  <a:lnTo>
                    <a:pt x="1257344" y="324264"/>
                  </a:lnTo>
                  <a:lnTo>
                    <a:pt x="1282935" y="275492"/>
                  </a:lnTo>
                  <a:lnTo>
                    <a:pt x="1286256" y="249936"/>
                  </a:lnTo>
                  <a:lnTo>
                    <a:pt x="1282935" y="224379"/>
                  </a:lnTo>
                  <a:lnTo>
                    <a:pt x="1257344" y="175607"/>
                  </a:lnTo>
                  <a:lnTo>
                    <a:pt x="1208639" y="130795"/>
                  </a:lnTo>
                  <a:lnTo>
                    <a:pt x="1176427" y="110188"/>
                  </a:lnTo>
                  <a:lnTo>
                    <a:pt x="1139406" y="90948"/>
                  </a:lnTo>
                  <a:lnTo>
                    <a:pt x="1097899" y="73199"/>
                  </a:lnTo>
                  <a:lnTo>
                    <a:pt x="1052229" y="57068"/>
                  </a:lnTo>
                  <a:lnTo>
                    <a:pt x="1002719" y="42681"/>
                  </a:lnTo>
                  <a:lnTo>
                    <a:pt x="949693" y="30163"/>
                  </a:lnTo>
                  <a:lnTo>
                    <a:pt x="893474" y="19639"/>
                  </a:lnTo>
                  <a:lnTo>
                    <a:pt x="834385" y="11235"/>
                  </a:lnTo>
                  <a:lnTo>
                    <a:pt x="772749" y="5077"/>
                  </a:lnTo>
                  <a:lnTo>
                    <a:pt x="708888" y="1290"/>
                  </a:lnTo>
                  <a:lnTo>
                    <a:pt x="643128" y="0"/>
                  </a:lnTo>
                  <a:close/>
                </a:path>
              </a:pathLst>
            </a:custGeom>
            <a:solidFill>
              <a:srgbClr val="94B3D6"/>
            </a:solidFill>
          </p:spPr>
          <p:txBody>
            <a:bodyPr wrap="square" lIns="0" tIns="0" rIns="0" bIns="0" rtlCol="0"/>
            <a:lstStyle/>
            <a:p>
              <a:endParaRPr sz="1579"/>
            </a:p>
          </p:txBody>
        </p:sp>
        <p:sp>
          <p:nvSpPr>
            <p:cNvPr id="27" name="object 27"/>
            <p:cNvSpPr/>
            <p:nvPr/>
          </p:nvSpPr>
          <p:spPr>
            <a:xfrm>
              <a:off x="6936486" y="2992374"/>
              <a:ext cx="1286510" cy="500380"/>
            </a:xfrm>
            <a:custGeom>
              <a:avLst/>
              <a:gdLst/>
              <a:ahLst/>
              <a:cxnLst/>
              <a:rect l="l" t="t" r="r" b="b"/>
              <a:pathLst>
                <a:path w="1286509" h="500379">
                  <a:moveTo>
                    <a:pt x="0" y="249936"/>
                  </a:moveTo>
                  <a:lnTo>
                    <a:pt x="13064" y="199561"/>
                  </a:lnTo>
                  <a:lnTo>
                    <a:pt x="50536" y="152644"/>
                  </a:lnTo>
                  <a:lnTo>
                    <a:pt x="109828" y="110188"/>
                  </a:lnTo>
                  <a:lnTo>
                    <a:pt x="146849" y="90948"/>
                  </a:lnTo>
                  <a:lnTo>
                    <a:pt x="188356" y="73199"/>
                  </a:lnTo>
                  <a:lnTo>
                    <a:pt x="234026" y="57068"/>
                  </a:lnTo>
                  <a:lnTo>
                    <a:pt x="283536" y="42681"/>
                  </a:lnTo>
                  <a:lnTo>
                    <a:pt x="336562" y="30163"/>
                  </a:lnTo>
                  <a:lnTo>
                    <a:pt x="392781" y="19639"/>
                  </a:lnTo>
                  <a:lnTo>
                    <a:pt x="451870" y="11235"/>
                  </a:lnTo>
                  <a:lnTo>
                    <a:pt x="513506" y="5077"/>
                  </a:lnTo>
                  <a:lnTo>
                    <a:pt x="577367" y="1290"/>
                  </a:lnTo>
                  <a:lnTo>
                    <a:pt x="643128" y="0"/>
                  </a:lnTo>
                  <a:lnTo>
                    <a:pt x="708888" y="1290"/>
                  </a:lnTo>
                  <a:lnTo>
                    <a:pt x="772749" y="5077"/>
                  </a:lnTo>
                  <a:lnTo>
                    <a:pt x="834385" y="11235"/>
                  </a:lnTo>
                  <a:lnTo>
                    <a:pt x="893474" y="19639"/>
                  </a:lnTo>
                  <a:lnTo>
                    <a:pt x="949693" y="30163"/>
                  </a:lnTo>
                  <a:lnTo>
                    <a:pt x="1002719" y="42681"/>
                  </a:lnTo>
                  <a:lnTo>
                    <a:pt x="1052229" y="57068"/>
                  </a:lnTo>
                  <a:lnTo>
                    <a:pt x="1097899" y="73199"/>
                  </a:lnTo>
                  <a:lnTo>
                    <a:pt x="1139406" y="90948"/>
                  </a:lnTo>
                  <a:lnTo>
                    <a:pt x="1176427" y="110188"/>
                  </a:lnTo>
                  <a:lnTo>
                    <a:pt x="1208639" y="130795"/>
                  </a:lnTo>
                  <a:lnTo>
                    <a:pt x="1257344" y="175607"/>
                  </a:lnTo>
                  <a:lnTo>
                    <a:pt x="1282935" y="224379"/>
                  </a:lnTo>
                  <a:lnTo>
                    <a:pt x="1286256" y="249936"/>
                  </a:lnTo>
                  <a:lnTo>
                    <a:pt x="1282935" y="275492"/>
                  </a:lnTo>
                  <a:lnTo>
                    <a:pt x="1257344" y="324264"/>
                  </a:lnTo>
                  <a:lnTo>
                    <a:pt x="1208639" y="369076"/>
                  </a:lnTo>
                  <a:lnTo>
                    <a:pt x="1176427" y="389683"/>
                  </a:lnTo>
                  <a:lnTo>
                    <a:pt x="1139406" y="408923"/>
                  </a:lnTo>
                  <a:lnTo>
                    <a:pt x="1097899" y="426672"/>
                  </a:lnTo>
                  <a:lnTo>
                    <a:pt x="1052229" y="442803"/>
                  </a:lnTo>
                  <a:lnTo>
                    <a:pt x="1002719" y="457190"/>
                  </a:lnTo>
                  <a:lnTo>
                    <a:pt x="949693" y="469708"/>
                  </a:lnTo>
                  <a:lnTo>
                    <a:pt x="893474" y="480232"/>
                  </a:lnTo>
                  <a:lnTo>
                    <a:pt x="834385" y="488636"/>
                  </a:lnTo>
                  <a:lnTo>
                    <a:pt x="772749" y="494794"/>
                  </a:lnTo>
                  <a:lnTo>
                    <a:pt x="708888" y="498581"/>
                  </a:lnTo>
                  <a:lnTo>
                    <a:pt x="643128" y="499872"/>
                  </a:lnTo>
                  <a:lnTo>
                    <a:pt x="577367" y="498581"/>
                  </a:lnTo>
                  <a:lnTo>
                    <a:pt x="513506" y="494794"/>
                  </a:lnTo>
                  <a:lnTo>
                    <a:pt x="451870" y="488636"/>
                  </a:lnTo>
                  <a:lnTo>
                    <a:pt x="392781" y="480232"/>
                  </a:lnTo>
                  <a:lnTo>
                    <a:pt x="336562" y="469708"/>
                  </a:lnTo>
                  <a:lnTo>
                    <a:pt x="283536" y="457190"/>
                  </a:lnTo>
                  <a:lnTo>
                    <a:pt x="234026" y="442803"/>
                  </a:lnTo>
                  <a:lnTo>
                    <a:pt x="188356" y="426672"/>
                  </a:lnTo>
                  <a:lnTo>
                    <a:pt x="146849" y="408923"/>
                  </a:lnTo>
                  <a:lnTo>
                    <a:pt x="109828" y="389683"/>
                  </a:lnTo>
                  <a:lnTo>
                    <a:pt x="77616" y="369076"/>
                  </a:lnTo>
                  <a:lnTo>
                    <a:pt x="28911" y="324264"/>
                  </a:lnTo>
                  <a:lnTo>
                    <a:pt x="3320" y="275492"/>
                  </a:lnTo>
                  <a:lnTo>
                    <a:pt x="0" y="249936"/>
                  </a:lnTo>
                  <a:close/>
                </a:path>
              </a:pathLst>
            </a:custGeom>
            <a:ln w="25908">
              <a:solidFill>
                <a:srgbClr val="000000"/>
              </a:solidFill>
            </a:ln>
          </p:spPr>
          <p:txBody>
            <a:bodyPr wrap="square" lIns="0" tIns="0" rIns="0" bIns="0" rtlCol="0"/>
            <a:lstStyle/>
            <a:p>
              <a:endParaRPr sz="1579"/>
            </a:p>
          </p:txBody>
        </p:sp>
        <p:sp>
          <p:nvSpPr>
            <p:cNvPr id="28" name="object 28"/>
            <p:cNvSpPr/>
            <p:nvPr/>
          </p:nvSpPr>
          <p:spPr>
            <a:xfrm>
              <a:off x="5867527" y="3242309"/>
              <a:ext cx="1068705" cy="2524760"/>
            </a:xfrm>
            <a:custGeom>
              <a:avLst/>
              <a:gdLst/>
              <a:ahLst/>
              <a:cxnLst/>
              <a:rect l="l" t="t" r="r" b="b"/>
              <a:pathLst>
                <a:path w="1068704" h="2524760">
                  <a:moveTo>
                    <a:pt x="1068197" y="2524506"/>
                  </a:moveTo>
                  <a:lnTo>
                    <a:pt x="1034008" y="2478024"/>
                  </a:lnTo>
                  <a:lnTo>
                    <a:pt x="972312" y="2394102"/>
                  </a:lnTo>
                  <a:lnTo>
                    <a:pt x="945946" y="2445664"/>
                  </a:lnTo>
                  <a:lnTo>
                    <a:pt x="13335" y="1968373"/>
                  </a:lnTo>
                  <a:lnTo>
                    <a:pt x="127" y="1994027"/>
                  </a:lnTo>
                  <a:lnTo>
                    <a:pt x="932751" y="2471432"/>
                  </a:lnTo>
                  <a:lnTo>
                    <a:pt x="906399" y="2522982"/>
                  </a:lnTo>
                  <a:lnTo>
                    <a:pt x="1068197" y="2524506"/>
                  </a:lnTo>
                  <a:close/>
                </a:path>
                <a:path w="1068704" h="2524760">
                  <a:moveTo>
                    <a:pt x="1068197" y="1894205"/>
                  </a:moveTo>
                  <a:lnTo>
                    <a:pt x="1049299" y="1878457"/>
                  </a:lnTo>
                  <a:lnTo>
                    <a:pt x="943864" y="1790573"/>
                  </a:lnTo>
                  <a:lnTo>
                    <a:pt x="930605" y="1846935"/>
                  </a:lnTo>
                  <a:lnTo>
                    <a:pt x="10033" y="1630299"/>
                  </a:lnTo>
                  <a:lnTo>
                    <a:pt x="3429" y="1658493"/>
                  </a:lnTo>
                  <a:lnTo>
                    <a:pt x="923975" y="1875155"/>
                  </a:lnTo>
                  <a:lnTo>
                    <a:pt x="910717" y="1931543"/>
                  </a:lnTo>
                  <a:lnTo>
                    <a:pt x="1068197" y="1894205"/>
                  </a:lnTo>
                  <a:close/>
                </a:path>
                <a:path w="1068704" h="2524760">
                  <a:moveTo>
                    <a:pt x="1068197" y="1261872"/>
                  </a:moveTo>
                  <a:lnTo>
                    <a:pt x="1039241" y="1247394"/>
                  </a:lnTo>
                  <a:lnTo>
                    <a:pt x="923417" y="1189482"/>
                  </a:lnTo>
                  <a:lnTo>
                    <a:pt x="923417" y="1247394"/>
                  </a:lnTo>
                  <a:lnTo>
                    <a:pt x="6731" y="1247394"/>
                  </a:lnTo>
                  <a:lnTo>
                    <a:pt x="6731" y="1276350"/>
                  </a:lnTo>
                  <a:lnTo>
                    <a:pt x="923417" y="1276350"/>
                  </a:lnTo>
                  <a:lnTo>
                    <a:pt x="923417" y="1334262"/>
                  </a:lnTo>
                  <a:lnTo>
                    <a:pt x="1039241" y="1276350"/>
                  </a:lnTo>
                  <a:lnTo>
                    <a:pt x="1068197" y="1261872"/>
                  </a:lnTo>
                  <a:close/>
                </a:path>
                <a:path w="1068704" h="2524760">
                  <a:moveTo>
                    <a:pt x="1068197" y="630936"/>
                  </a:moveTo>
                  <a:lnTo>
                    <a:pt x="910336" y="595249"/>
                  </a:lnTo>
                  <a:lnTo>
                    <a:pt x="924128" y="651433"/>
                  </a:lnTo>
                  <a:lnTo>
                    <a:pt x="3302" y="877824"/>
                  </a:lnTo>
                  <a:lnTo>
                    <a:pt x="10160" y="905891"/>
                  </a:lnTo>
                  <a:lnTo>
                    <a:pt x="931062" y="679615"/>
                  </a:lnTo>
                  <a:lnTo>
                    <a:pt x="944880" y="735838"/>
                  </a:lnTo>
                  <a:lnTo>
                    <a:pt x="1048181" y="647954"/>
                  </a:lnTo>
                  <a:lnTo>
                    <a:pt x="1068197" y="630936"/>
                  </a:lnTo>
                  <a:close/>
                </a:path>
                <a:path w="1068704" h="2524760">
                  <a:moveTo>
                    <a:pt x="1068197" y="0"/>
                  </a:moveTo>
                  <a:lnTo>
                    <a:pt x="906399" y="2667"/>
                  </a:lnTo>
                  <a:lnTo>
                    <a:pt x="933107" y="54025"/>
                  </a:lnTo>
                  <a:lnTo>
                    <a:pt x="0" y="539750"/>
                  </a:lnTo>
                  <a:lnTo>
                    <a:pt x="13462" y="565404"/>
                  </a:lnTo>
                  <a:lnTo>
                    <a:pt x="946480" y="79730"/>
                  </a:lnTo>
                  <a:lnTo>
                    <a:pt x="973201" y="131064"/>
                  </a:lnTo>
                  <a:lnTo>
                    <a:pt x="1033856" y="47371"/>
                  </a:lnTo>
                  <a:lnTo>
                    <a:pt x="1068197" y="0"/>
                  </a:lnTo>
                  <a:close/>
                </a:path>
              </a:pathLst>
            </a:custGeom>
            <a:solidFill>
              <a:srgbClr val="FF0000"/>
            </a:solidFill>
          </p:spPr>
          <p:txBody>
            <a:bodyPr wrap="square" lIns="0" tIns="0" rIns="0" bIns="0" rtlCol="0"/>
            <a:lstStyle/>
            <a:p>
              <a:endParaRPr sz="1579"/>
            </a:p>
          </p:txBody>
        </p:sp>
      </p:grpSp>
      <p:sp>
        <p:nvSpPr>
          <p:cNvPr id="29" name="object 29"/>
          <p:cNvSpPr txBox="1"/>
          <p:nvPr/>
        </p:nvSpPr>
        <p:spPr>
          <a:xfrm>
            <a:off x="4443998" y="3595181"/>
            <a:ext cx="940685" cy="254263"/>
          </a:xfrm>
          <a:prstGeom prst="rect">
            <a:avLst/>
          </a:prstGeom>
        </p:spPr>
        <p:txBody>
          <a:bodyPr vert="horz" wrap="square" lIns="0" tIns="11139" rIns="0" bIns="0" rtlCol="0">
            <a:spAutoFit/>
          </a:bodyPr>
          <a:lstStyle/>
          <a:p>
            <a:pPr marL="11139">
              <a:spcBef>
                <a:spcPts val="88"/>
              </a:spcBef>
            </a:pPr>
            <a:r>
              <a:rPr sz="1579" dirty="0">
                <a:latin typeface="Microsoft JhengHei"/>
                <a:cs typeface="Microsoft JhengHei"/>
              </a:rPr>
              <a:t>第2維索引</a:t>
            </a:r>
            <a:endParaRPr sz="1579">
              <a:latin typeface="Microsoft JhengHei"/>
              <a:cs typeface="Microsoft JhengHei"/>
            </a:endParaRPr>
          </a:p>
        </p:txBody>
      </p:sp>
      <p:graphicFrame>
        <p:nvGraphicFramePr>
          <p:cNvPr id="30" name="object 30"/>
          <p:cNvGraphicFramePr>
            <a:graphicFrameLocks noGrp="1"/>
          </p:cNvGraphicFramePr>
          <p:nvPr/>
        </p:nvGraphicFramePr>
        <p:xfrm>
          <a:off x="8105597" y="3905513"/>
          <a:ext cx="1771094" cy="1626288"/>
        </p:xfrm>
        <a:graphic>
          <a:graphicData uri="http://schemas.openxmlformats.org/drawingml/2006/table">
            <a:tbl>
              <a:tblPr firstRow="1" bandRow="1">
                <a:tableStyleId>{2D5ABB26-0587-4C30-8999-92F81FD0307C}</a:tableStyleId>
              </a:tblPr>
              <a:tblGrid>
                <a:gridCol w="1771094">
                  <a:extLst>
                    <a:ext uri="{9D8B030D-6E8A-4147-A177-3AD203B41FA5}">
                      <a16:colId xmlns:a16="http://schemas.microsoft.com/office/drawing/2014/main" val="20000"/>
                    </a:ext>
                  </a:extLst>
                </a:gridCol>
              </a:tblGrid>
              <a:tr h="325258">
                <a:tc>
                  <a:txBody>
                    <a:bodyPr/>
                    <a:lstStyle/>
                    <a:p>
                      <a:pPr marL="635" algn="ctr">
                        <a:lnSpc>
                          <a:spcPct val="100000"/>
                        </a:lnSpc>
                        <a:spcBef>
                          <a:spcPts val="484"/>
                        </a:spcBef>
                      </a:pPr>
                      <a:r>
                        <a:rPr sz="1200" b="1" dirty="0">
                          <a:latin typeface="Courier New"/>
                          <a:cs typeface="Courier New"/>
                        </a:rPr>
                        <a:t>2,</a:t>
                      </a:r>
                      <a:r>
                        <a:rPr sz="1200" b="1" spc="-45" dirty="0">
                          <a:latin typeface="Courier New"/>
                          <a:cs typeface="Courier New"/>
                        </a:rPr>
                        <a:t> </a:t>
                      </a:r>
                      <a:r>
                        <a:rPr sz="1200" b="1" spc="-5" dirty="0">
                          <a:latin typeface="Courier New"/>
                          <a:cs typeface="Courier New"/>
                        </a:rPr>
                        <a:t>0</a:t>
                      </a:r>
                      <a:r>
                        <a:rPr sz="1200" b="1" spc="5" dirty="0">
                          <a:latin typeface="Microsoft JhengHei"/>
                          <a:cs typeface="Microsoft JhengHei"/>
                        </a:rPr>
                        <a:t>或</a:t>
                      </a:r>
                      <a:r>
                        <a:rPr sz="1200" b="1" spc="110" dirty="0">
                          <a:latin typeface="Microsoft JhengHei"/>
                          <a:cs typeface="Microsoft JhengHei"/>
                        </a:rPr>
                        <a:t> </a:t>
                      </a:r>
                      <a:r>
                        <a:rPr sz="1200" b="1" dirty="0">
                          <a:latin typeface="Courier New"/>
                          <a:cs typeface="Courier New"/>
                        </a:rPr>
                        <a:t>2,</a:t>
                      </a:r>
                      <a:r>
                        <a:rPr sz="1200" b="1" spc="-45" dirty="0">
                          <a:latin typeface="Courier New"/>
                          <a:cs typeface="Courier New"/>
                        </a:rPr>
                        <a:t> </a:t>
                      </a:r>
                      <a:r>
                        <a:rPr sz="1200" b="1" dirty="0">
                          <a:latin typeface="Courier New"/>
                          <a:cs typeface="Courier New"/>
                        </a:rPr>
                        <a:t>-m</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5257">
                <a:tc>
                  <a:txBody>
                    <a:bodyPr/>
                    <a:lstStyle/>
                    <a:p>
                      <a:pPr marL="635" algn="ctr">
                        <a:lnSpc>
                          <a:spcPct val="100000"/>
                        </a:lnSpc>
                        <a:spcBef>
                          <a:spcPts val="484"/>
                        </a:spcBef>
                      </a:pPr>
                      <a:r>
                        <a:rPr sz="1200" b="1" dirty="0">
                          <a:latin typeface="Courier New"/>
                          <a:cs typeface="Courier New"/>
                        </a:rPr>
                        <a:t>2,</a:t>
                      </a:r>
                      <a:r>
                        <a:rPr sz="1200" b="1" spc="-35" dirty="0">
                          <a:latin typeface="Courier New"/>
                          <a:cs typeface="Courier New"/>
                        </a:rPr>
                        <a:t> </a:t>
                      </a:r>
                      <a:r>
                        <a:rPr sz="1200" b="1" dirty="0">
                          <a:latin typeface="Courier New"/>
                          <a:cs typeface="Courier New"/>
                        </a:rPr>
                        <a:t>1</a:t>
                      </a:r>
                      <a:r>
                        <a:rPr sz="1200" b="1" spc="-25" dirty="0">
                          <a:latin typeface="Courier New"/>
                          <a:cs typeface="Courier New"/>
                        </a:rPr>
                        <a:t> </a:t>
                      </a:r>
                      <a:r>
                        <a:rPr sz="1200" b="1" spc="5" dirty="0">
                          <a:latin typeface="Microsoft JhengHei"/>
                          <a:cs typeface="Microsoft JhengHei"/>
                        </a:rPr>
                        <a:t>或</a:t>
                      </a:r>
                      <a:r>
                        <a:rPr sz="1200" b="1" spc="110" dirty="0">
                          <a:latin typeface="Microsoft JhengHei"/>
                          <a:cs typeface="Microsoft JhengHei"/>
                        </a:rPr>
                        <a:t> </a:t>
                      </a:r>
                      <a:r>
                        <a:rPr sz="1200" b="1" dirty="0">
                          <a:latin typeface="Courier New"/>
                          <a:cs typeface="Courier New"/>
                        </a:rPr>
                        <a:t>2,</a:t>
                      </a:r>
                      <a:r>
                        <a:rPr sz="1200" b="1" spc="-20" dirty="0">
                          <a:latin typeface="Courier New"/>
                          <a:cs typeface="Courier New"/>
                        </a:rPr>
                        <a:t> </a:t>
                      </a:r>
                      <a:r>
                        <a:rPr sz="1200" b="1" spc="-5" dirty="0">
                          <a:latin typeface="Courier New"/>
                          <a:cs typeface="Courier New"/>
                        </a:rPr>
                        <a:t>-(m-1)</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5258">
                <a:tc>
                  <a:txBody>
                    <a:bodyPr/>
                    <a:lstStyle/>
                    <a:p>
                      <a:pPr marL="635" algn="ctr">
                        <a:lnSpc>
                          <a:spcPct val="100000"/>
                        </a:lnSpc>
                        <a:spcBef>
                          <a:spcPts val="484"/>
                        </a:spcBef>
                      </a:pPr>
                      <a:r>
                        <a:rPr sz="1200" b="1" spc="-5" dirty="0">
                          <a:latin typeface="Courier New"/>
                          <a:cs typeface="Courier New"/>
                        </a:rPr>
                        <a:t>2,</a:t>
                      </a:r>
                      <a:r>
                        <a:rPr sz="1200" b="1" spc="-35" dirty="0">
                          <a:latin typeface="Courier New"/>
                          <a:cs typeface="Courier New"/>
                        </a:rPr>
                        <a:t> </a:t>
                      </a:r>
                      <a:r>
                        <a:rPr sz="1200" b="1" dirty="0">
                          <a:latin typeface="Courier New"/>
                          <a:cs typeface="Courier New"/>
                        </a:rPr>
                        <a:t>2</a:t>
                      </a:r>
                      <a:r>
                        <a:rPr sz="1200" b="1" spc="-20" dirty="0">
                          <a:latin typeface="Courier New"/>
                          <a:cs typeface="Courier New"/>
                        </a:rPr>
                        <a:t> </a:t>
                      </a:r>
                      <a:r>
                        <a:rPr sz="1200" b="1" dirty="0">
                          <a:latin typeface="Microsoft JhengHei"/>
                          <a:cs typeface="Microsoft JhengHei"/>
                        </a:rPr>
                        <a:t>或</a:t>
                      </a:r>
                      <a:r>
                        <a:rPr sz="1200" b="1" spc="114" dirty="0">
                          <a:latin typeface="Microsoft JhengHei"/>
                          <a:cs typeface="Microsoft JhengHei"/>
                        </a:rPr>
                        <a:t> </a:t>
                      </a:r>
                      <a:r>
                        <a:rPr sz="1200" b="1" spc="-5" dirty="0">
                          <a:latin typeface="Courier New"/>
                          <a:cs typeface="Courier New"/>
                        </a:rPr>
                        <a:t>2,</a:t>
                      </a:r>
                      <a:r>
                        <a:rPr sz="1200" b="1" spc="-15" dirty="0">
                          <a:latin typeface="Courier New"/>
                          <a:cs typeface="Courier New"/>
                        </a:rPr>
                        <a:t> </a:t>
                      </a:r>
                      <a:r>
                        <a:rPr sz="1200" b="1" spc="-5" dirty="0">
                          <a:latin typeface="Courier New"/>
                          <a:cs typeface="Courier New"/>
                        </a:rPr>
                        <a:t>-(m-2)</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25257">
                <a:tc>
                  <a:txBody>
                    <a:bodyPr/>
                    <a:lstStyle/>
                    <a:p>
                      <a:pPr marL="1905" algn="ctr">
                        <a:lnSpc>
                          <a:spcPct val="100000"/>
                        </a:lnSpc>
                        <a:spcBef>
                          <a:spcPts val="464"/>
                        </a:spcBef>
                      </a:pPr>
                      <a:r>
                        <a:rPr sz="1200" b="1" dirty="0">
                          <a:latin typeface="Courier New"/>
                          <a:cs typeface="Courier New"/>
                        </a:rPr>
                        <a:t>…</a:t>
                      </a:r>
                      <a:endParaRPr sz="1200">
                        <a:latin typeface="Courier New"/>
                        <a:cs typeface="Courier New"/>
                      </a:endParaRPr>
                    </a:p>
                  </a:txBody>
                  <a:tcPr marL="0" marR="0" marT="517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25258">
                <a:tc>
                  <a:txBody>
                    <a:bodyPr/>
                    <a:lstStyle/>
                    <a:p>
                      <a:pPr marL="2540" algn="ctr">
                        <a:lnSpc>
                          <a:spcPct val="100000"/>
                        </a:lnSpc>
                        <a:spcBef>
                          <a:spcPts val="489"/>
                        </a:spcBef>
                      </a:pPr>
                      <a:r>
                        <a:rPr sz="1200" b="1" spc="-5" dirty="0">
                          <a:latin typeface="Courier New"/>
                          <a:cs typeface="Courier New"/>
                        </a:rPr>
                        <a:t>2,</a:t>
                      </a:r>
                      <a:r>
                        <a:rPr sz="1200" b="1" spc="-35" dirty="0">
                          <a:latin typeface="Courier New"/>
                          <a:cs typeface="Courier New"/>
                        </a:rPr>
                        <a:t> </a:t>
                      </a:r>
                      <a:r>
                        <a:rPr sz="1200" b="1" spc="-5" dirty="0">
                          <a:latin typeface="Courier New"/>
                          <a:cs typeface="Courier New"/>
                        </a:rPr>
                        <a:t>m-1</a:t>
                      </a:r>
                      <a:r>
                        <a:rPr sz="1200" b="1" spc="-15" dirty="0">
                          <a:latin typeface="Courier New"/>
                          <a:cs typeface="Courier New"/>
                        </a:rPr>
                        <a:t> </a:t>
                      </a:r>
                      <a:r>
                        <a:rPr sz="1200" b="1" dirty="0">
                          <a:latin typeface="Microsoft JhengHei"/>
                          <a:cs typeface="Microsoft JhengHei"/>
                        </a:rPr>
                        <a:t>或</a:t>
                      </a:r>
                      <a:r>
                        <a:rPr sz="1200" b="1" spc="120" dirty="0">
                          <a:latin typeface="Microsoft JhengHei"/>
                          <a:cs typeface="Microsoft JhengHei"/>
                        </a:rPr>
                        <a:t> </a:t>
                      </a:r>
                      <a:r>
                        <a:rPr sz="1200" b="1" spc="-5" dirty="0">
                          <a:latin typeface="Courier New"/>
                          <a:cs typeface="Courier New"/>
                        </a:rPr>
                        <a:t>2,</a:t>
                      </a:r>
                      <a:r>
                        <a:rPr sz="1200" b="1" spc="-30" dirty="0">
                          <a:latin typeface="Courier New"/>
                          <a:cs typeface="Courier New"/>
                        </a:rPr>
                        <a:t> </a:t>
                      </a:r>
                      <a:r>
                        <a:rPr sz="1200" b="1" spc="-5" dirty="0">
                          <a:latin typeface="Courier New"/>
                          <a:cs typeface="Courier New"/>
                        </a:rPr>
                        <a:t>-1</a:t>
                      </a:r>
                      <a:endParaRPr sz="1200">
                        <a:latin typeface="Courier New"/>
                        <a:cs typeface="Courier New"/>
                      </a:endParaRPr>
                    </a:p>
                  </a:txBody>
                  <a:tcPr marL="0" marR="0" marT="545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
        <p:nvSpPr>
          <p:cNvPr id="31" name="object 31"/>
          <p:cNvSpPr txBox="1"/>
          <p:nvPr/>
        </p:nvSpPr>
        <p:spPr>
          <a:xfrm>
            <a:off x="8783403" y="3558312"/>
            <a:ext cx="423280" cy="254263"/>
          </a:xfrm>
          <a:prstGeom prst="rect">
            <a:avLst/>
          </a:prstGeom>
        </p:spPr>
        <p:txBody>
          <a:bodyPr vert="horz" wrap="square" lIns="0" tIns="11139" rIns="0" bIns="0" rtlCol="0">
            <a:spAutoFit/>
          </a:bodyPr>
          <a:lstStyle/>
          <a:p>
            <a:pPr marL="11139">
              <a:spcBef>
                <a:spcPts val="88"/>
              </a:spcBef>
            </a:pPr>
            <a:r>
              <a:rPr sz="1579" dirty="0">
                <a:latin typeface="Microsoft JhengHei"/>
                <a:cs typeface="Microsoft JhengHei"/>
              </a:rPr>
              <a:t>索引</a:t>
            </a:r>
            <a:endParaRPr sz="1579">
              <a:latin typeface="Microsoft JhengHei"/>
              <a:cs typeface="Microsoft JhengHei"/>
            </a:endParaRPr>
          </a:p>
        </p:txBody>
      </p:sp>
      <p:sp>
        <p:nvSpPr>
          <p:cNvPr id="32" name="object 32"/>
          <p:cNvSpPr/>
          <p:nvPr/>
        </p:nvSpPr>
        <p:spPr>
          <a:xfrm>
            <a:off x="7212030" y="3617681"/>
            <a:ext cx="906153" cy="2215539"/>
          </a:xfrm>
          <a:custGeom>
            <a:avLst/>
            <a:gdLst/>
            <a:ahLst/>
            <a:cxnLst/>
            <a:rect l="l" t="t" r="r" b="b"/>
            <a:pathLst>
              <a:path w="1033145" h="2526029">
                <a:moveTo>
                  <a:pt x="1026033" y="1247394"/>
                </a:moveTo>
                <a:lnTo>
                  <a:pt x="144780" y="1247394"/>
                </a:lnTo>
                <a:lnTo>
                  <a:pt x="144780" y="1189482"/>
                </a:lnTo>
                <a:lnTo>
                  <a:pt x="0" y="1261872"/>
                </a:lnTo>
                <a:lnTo>
                  <a:pt x="144780" y="1334262"/>
                </a:lnTo>
                <a:lnTo>
                  <a:pt x="144780" y="1276350"/>
                </a:lnTo>
                <a:lnTo>
                  <a:pt x="1026033" y="1276350"/>
                </a:lnTo>
                <a:lnTo>
                  <a:pt x="1026033" y="1247394"/>
                </a:lnTo>
                <a:close/>
              </a:path>
              <a:path w="1033145" h="2526029">
                <a:moveTo>
                  <a:pt x="1029462" y="1658493"/>
                </a:moveTo>
                <a:lnTo>
                  <a:pt x="1022604" y="1630299"/>
                </a:lnTo>
                <a:lnTo>
                  <a:pt x="137223" y="1845957"/>
                </a:lnTo>
                <a:lnTo>
                  <a:pt x="123571" y="1789684"/>
                </a:lnTo>
                <a:lnTo>
                  <a:pt x="0" y="1894205"/>
                </a:lnTo>
                <a:lnTo>
                  <a:pt x="157734" y="1930400"/>
                </a:lnTo>
                <a:lnTo>
                  <a:pt x="144868" y="1877441"/>
                </a:lnTo>
                <a:lnTo>
                  <a:pt x="144043" y="1874037"/>
                </a:lnTo>
                <a:lnTo>
                  <a:pt x="1029462" y="1658493"/>
                </a:lnTo>
                <a:close/>
              </a:path>
              <a:path w="1033145" h="2526029">
                <a:moveTo>
                  <a:pt x="1029970" y="900684"/>
                </a:moveTo>
                <a:lnTo>
                  <a:pt x="143395" y="655637"/>
                </a:lnTo>
                <a:lnTo>
                  <a:pt x="144462" y="651764"/>
                </a:lnTo>
                <a:lnTo>
                  <a:pt x="158877" y="599694"/>
                </a:lnTo>
                <a:lnTo>
                  <a:pt x="0" y="630936"/>
                </a:lnTo>
                <a:lnTo>
                  <a:pt x="120269" y="739267"/>
                </a:lnTo>
                <a:lnTo>
                  <a:pt x="135699" y="683463"/>
                </a:lnTo>
                <a:lnTo>
                  <a:pt x="1022223" y="928624"/>
                </a:lnTo>
                <a:lnTo>
                  <a:pt x="1029970" y="900684"/>
                </a:lnTo>
                <a:close/>
              </a:path>
              <a:path w="1033145" h="2526029">
                <a:moveTo>
                  <a:pt x="1032510" y="2029206"/>
                </a:moveTo>
                <a:lnTo>
                  <a:pt x="1019683" y="2003298"/>
                </a:lnTo>
                <a:lnTo>
                  <a:pt x="123266" y="2447975"/>
                </a:lnTo>
                <a:lnTo>
                  <a:pt x="97536" y="2396121"/>
                </a:lnTo>
                <a:lnTo>
                  <a:pt x="0" y="2525318"/>
                </a:lnTo>
                <a:lnTo>
                  <a:pt x="161925" y="2525814"/>
                </a:lnTo>
                <a:lnTo>
                  <a:pt x="139357" y="2480373"/>
                </a:lnTo>
                <a:lnTo>
                  <a:pt x="136156" y="2473934"/>
                </a:lnTo>
                <a:lnTo>
                  <a:pt x="1032510" y="2029206"/>
                </a:lnTo>
                <a:close/>
              </a:path>
              <a:path w="1033145" h="2526029">
                <a:moveTo>
                  <a:pt x="1032891" y="529844"/>
                </a:moveTo>
                <a:lnTo>
                  <a:pt x="134708" y="54902"/>
                </a:lnTo>
                <a:lnTo>
                  <a:pt x="138290" y="48133"/>
                </a:lnTo>
                <a:lnTo>
                  <a:pt x="161798" y="3683"/>
                </a:lnTo>
                <a:lnTo>
                  <a:pt x="0" y="0"/>
                </a:lnTo>
                <a:lnTo>
                  <a:pt x="94107" y="131699"/>
                </a:lnTo>
                <a:lnTo>
                  <a:pt x="121221" y="80416"/>
                </a:lnTo>
                <a:lnTo>
                  <a:pt x="1019302" y="555498"/>
                </a:lnTo>
                <a:lnTo>
                  <a:pt x="1032891" y="529844"/>
                </a:lnTo>
                <a:close/>
              </a:path>
            </a:pathLst>
          </a:custGeom>
          <a:solidFill>
            <a:srgbClr val="FF0000"/>
          </a:solidFill>
        </p:spPr>
        <p:txBody>
          <a:bodyPr wrap="square" lIns="0" tIns="0" rIns="0" bIns="0" rtlCol="0"/>
          <a:lstStyle/>
          <a:p>
            <a:endParaRPr sz="1579"/>
          </a:p>
        </p:txBody>
      </p:sp>
    </p:spTree>
    <p:extLst>
      <p:ext uri="{BB962C8B-B14F-4D97-AF65-F5344CB8AC3E}">
        <p14:creationId xmlns:p14="http://schemas.microsoft.com/office/powerpoint/2010/main" val="1057274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3174" y="1196408"/>
            <a:ext cx="2286828" cy="496558"/>
          </a:xfrm>
          <a:prstGeom prst="rect">
            <a:avLst/>
          </a:prstGeom>
        </p:spPr>
        <p:txBody>
          <a:bodyPr vert="horz" wrap="square" lIns="0" tIns="11696" rIns="0" bIns="0" rtlCol="0">
            <a:spAutoFit/>
          </a:bodyPr>
          <a:lstStyle/>
          <a:p>
            <a:pPr marL="11139">
              <a:spcBef>
                <a:spcPts val="92"/>
              </a:spcBef>
            </a:pPr>
            <a:r>
              <a:rPr dirty="0"/>
              <a:t>多維</a:t>
            </a:r>
            <a:r>
              <a:rPr spc="-364" dirty="0"/>
              <a:t>T</a:t>
            </a:r>
            <a:r>
              <a:rPr dirty="0"/>
              <a:t>uple</a:t>
            </a:r>
          </a:p>
        </p:txBody>
      </p:sp>
      <p:pic>
        <p:nvPicPr>
          <p:cNvPr id="3" name="object 3"/>
          <p:cNvPicPr/>
          <p:nvPr/>
        </p:nvPicPr>
        <p:blipFill>
          <a:blip r:embed="rId2" cstate="print"/>
          <a:stretch>
            <a:fillRect/>
          </a:stretch>
        </p:blipFill>
        <p:spPr>
          <a:xfrm>
            <a:off x="614871" y="2283011"/>
            <a:ext cx="211194" cy="217878"/>
          </a:xfrm>
          <a:prstGeom prst="rect">
            <a:avLst/>
          </a:prstGeom>
        </p:spPr>
      </p:pic>
      <p:pic>
        <p:nvPicPr>
          <p:cNvPr id="4" name="object 4"/>
          <p:cNvPicPr/>
          <p:nvPr/>
        </p:nvPicPr>
        <p:blipFill>
          <a:blip r:embed="rId2" cstate="print"/>
          <a:stretch>
            <a:fillRect/>
          </a:stretch>
        </p:blipFill>
        <p:spPr>
          <a:xfrm>
            <a:off x="614871" y="2732135"/>
            <a:ext cx="211194" cy="217878"/>
          </a:xfrm>
          <a:prstGeom prst="rect">
            <a:avLst/>
          </a:prstGeom>
        </p:spPr>
      </p:pic>
      <p:graphicFrame>
        <p:nvGraphicFramePr>
          <p:cNvPr id="5" name="object 5"/>
          <p:cNvGraphicFramePr>
            <a:graphicFrameLocks noGrp="1"/>
          </p:cNvGraphicFramePr>
          <p:nvPr/>
        </p:nvGraphicFramePr>
        <p:xfrm>
          <a:off x="1407519" y="3968670"/>
          <a:ext cx="1080479" cy="1626287"/>
        </p:xfrm>
        <a:graphic>
          <a:graphicData uri="http://schemas.openxmlformats.org/drawingml/2006/table">
            <a:tbl>
              <a:tblPr firstRow="1" bandRow="1">
                <a:tableStyleId>{2D5ABB26-0587-4C30-8999-92F81FD0307C}</a:tableStyleId>
              </a:tblPr>
              <a:tblGrid>
                <a:gridCol w="1080479">
                  <a:extLst>
                    <a:ext uri="{9D8B030D-6E8A-4147-A177-3AD203B41FA5}">
                      <a16:colId xmlns:a16="http://schemas.microsoft.com/office/drawing/2014/main" val="20000"/>
                    </a:ext>
                  </a:extLst>
                </a:gridCol>
              </a:tblGrid>
              <a:tr h="325257">
                <a:tc>
                  <a:txBody>
                    <a:bodyPr/>
                    <a:lstStyle/>
                    <a:p>
                      <a:pPr marL="260985">
                        <a:lnSpc>
                          <a:spcPct val="100000"/>
                        </a:lnSpc>
                        <a:spcBef>
                          <a:spcPts val="484"/>
                        </a:spcBef>
                      </a:pPr>
                      <a:r>
                        <a:rPr sz="1200" b="1" dirty="0">
                          <a:latin typeface="Courier New"/>
                          <a:cs typeface="Courier New"/>
                        </a:rPr>
                        <a:t>0</a:t>
                      </a:r>
                      <a:r>
                        <a:rPr sz="1200" b="1" spc="-35" dirty="0">
                          <a:latin typeface="Courier New"/>
                          <a:cs typeface="Courier New"/>
                        </a:rPr>
                        <a:t> </a:t>
                      </a:r>
                      <a:r>
                        <a:rPr sz="1200" b="1" dirty="0">
                          <a:latin typeface="Microsoft JhengHei"/>
                          <a:cs typeface="Microsoft JhengHei"/>
                        </a:rPr>
                        <a:t>或</a:t>
                      </a:r>
                      <a:r>
                        <a:rPr sz="1200" b="1" spc="95" dirty="0">
                          <a:latin typeface="Microsoft JhengHei"/>
                          <a:cs typeface="Microsoft JhengHei"/>
                        </a:rPr>
                        <a:t> </a:t>
                      </a:r>
                      <a:r>
                        <a:rPr sz="1200" b="1" spc="-5" dirty="0">
                          <a:latin typeface="Courier New"/>
                          <a:cs typeface="Courier New"/>
                        </a:rPr>
                        <a:t>-n</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5258">
                <a:tc>
                  <a:txBody>
                    <a:bodyPr/>
                    <a:lstStyle/>
                    <a:p>
                      <a:pPr marL="1905" algn="ctr">
                        <a:lnSpc>
                          <a:spcPct val="100000"/>
                        </a:lnSpc>
                        <a:spcBef>
                          <a:spcPts val="484"/>
                        </a:spcBef>
                      </a:pPr>
                      <a:r>
                        <a:rPr sz="1200" b="1" dirty="0">
                          <a:latin typeface="Courier New"/>
                          <a:cs typeface="Courier New"/>
                        </a:rPr>
                        <a:t>1</a:t>
                      </a:r>
                      <a:r>
                        <a:rPr sz="1200" b="1" spc="-40" dirty="0">
                          <a:latin typeface="Courier New"/>
                          <a:cs typeface="Courier New"/>
                        </a:rPr>
                        <a:t> </a:t>
                      </a:r>
                      <a:r>
                        <a:rPr sz="1200" b="1" dirty="0">
                          <a:latin typeface="Microsoft JhengHei"/>
                          <a:cs typeface="Microsoft JhengHei"/>
                        </a:rPr>
                        <a:t>或</a:t>
                      </a:r>
                      <a:r>
                        <a:rPr sz="1200" b="1" spc="110" dirty="0">
                          <a:latin typeface="Microsoft JhengHei"/>
                          <a:cs typeface="Microsoft JhengHei"/>
                        </a:rPr>
                        <a:t> </a:t>
                      </a:r>
                      <a:r>
                        <a:rPr sz="1200" b="1" spc="-5" dirty="0">
                          <a:latin typeface="Courier New"/>
                          <a:cs typeface="Courier New"/>
                        </a:rPr>
                        <a:t>-(n-1)</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5257">
                <a:tc>
                  <a:txBody>
                    <a:bodyPr/>
                    <a:lstStyle/>
                    <a:p>
                      <a:pPr marL="1905" algn="ctr">
                        <a:lnSpc>
                          <a:spcPct val="100000"/>
                        </a:lnSpc>
                        <a:spcBef>
                          <a:spcPts val="490"/>
                        </a:spcBef>
                      </a:pPr>
                      <a:r>
                        <a:rPr sz="1200" b="1" dirty="0">
                          <a:latin typeface="Courier New"/>
                          <a:cs typeface="Courier New"/>
                        </a:rPr>
                        <a:t>2</a:t>
                      </a:r>
                      <a:r>
                        <a:rPr sz="1200" b="1" spc="-40" dirty="0">
                          <a:latin typeface="Courier New"/>
                          <a:cs typeface="Courier New"/>
                        </a:rPr>
                        <a:t> </a:t>
                      </a:r>
                      <a:r>
                        <a:rPr sz="1200" b="1" dirty="0">
                          <a:latin typeface="Microsoft JhengHei"/>
                          <a:cs typeface="Microsoft JhengHei"/>
                        </a:rPr>
                        <a:t>或</a:t>
                      </a:r>
                      <a:r>
                        <a:rPr sz="1200" b="1" spc="110" dirty="0">
                          <a:latin typeface="Microsoft JhengHei"/>
                          <a:cs typeface="Microsoft JhengHei"/>
                        </a:rPr>
                        <a:t> </a:t>
                      </a:r>
                      <a:r>
                        <a:rPr sz="1200" b="1" spc="-5" dirty="0">
                          <a:latin typeface="Courier New"/>
                          <a:cs typeface="Courier New"/>
                        </a:rPr>
                        <a:t>-(n-2)</a:t>
                      </a:r>
                      <a:endParaRPr sz="1200">
                        <a:latin typeface="Courier New"/>
                        <a:cs typeface="Courier New"/>
                      </a:endParaRPr>
                    </a:p>
                  </a:txBody>
                  <a:tcPr marL="0" marR="0" marT="5458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25258">
                <a:tc>
                  <a:txBody>
                    <a:bodyPr/>
                    <a:lstStyle/>
                    <a:p>
                      <a:pPr marL="1905" algn="ctr">
                        <a:lnSpc>
                          <a:spcPct val="100000"/>
                        </a:lnSpc>
                        <a:spcBef>
                          <a:spcPts val="465"/>
                        </a:spcBef>
                      </a:pPr>
                      <a:r>
                        <a:rPr sz="1200" b="1" dirty="0">
                          <a:latin typeface="Courier New"/>
                          <a:cs typeface="Courier New"/>
                        </a:rPr>
                        <a:t>…</a:t>
                      </a:r>
                      <a:endParaRPr sz="1200">
                        <a:latin typeface="Courier New"/>
                        <a:cs typeface="Courier New"/>
                      </a:endParaRPr>
                    </a:p>
                  </a:txBody>
                  <a:tcPr marL="0" marR="0" marT="5179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25257">
                <a:tc>
                  <a:txBody>
                    <a:bodyPr/>
                    <a:lstStyle/>
                    <a:p>
                      <a:pPr marL="1270" algn="ctr">
                        <a:lnSpc>
                          <a:spcPct val="100000"/>
                        </a:lnSpc>
                        <a:spcBef>
                          <a:spcPts val="490"/>
                        </a:spcBef>
                      </a:pPr>
                      <a:r>
                        <a:rPr sz="1200" b="1" dirty="0">
                          <a:latin typeface="Courier New"/>
                          <a:cs typeface="Courier New"/>
                        </a:rPr>
                        <a:t>n-1</a:t>
                      </a:r>
                      <a:r>
                        <a:rPr sz="1200" b="1" spc="-50" dirty="0">
                          <a:latin typeface="Courier New"/>
                          <a:cs typeface="Courier New"/>
                        </a:rPr>
                        <a:t> </a:t>
                      </a:r>
                      <a:r>
                        <a:rPr sz="1200" b="1" dirty="0">
                          <a:latin typeface="Microsoft JhengHei"/>
                          <a:cs typeface="Microsoft JhengHei"/>
                        </a:rPr>
                        <a:t>或</a:t>
                      </a:r>
                      <a:r>
                        <a:rPr sz="1200" b="1" spc="110" dirty="0">
                          <a:latin typeface="Microsoft JhengHei"/>
                          <a:cs typeface="Microsoft JhengHei"/>
                        </a:rPr>
                        <a:t> </a:t>
                      </a:r>
                      <a:r>
                        <a:rPr sz="1200" b="1" spc="-5" dirty="0">
                          <a:latin typeface="Courier New"/>
                          <a:cs typeface="Courier New"/>
                        </a:rPr>
                        <a:t>-1</a:t>
                      </a:r>
                      <a:endParaRPr sz="1200">
                        <a:latin typeface="Courier New"/>
                        <a:cs typeface="Courier New"/>
                      </a:endParaRPr>
                    </a:p>
                  </a:txBody>
                  <a:tcPr marL="0" marR="0" marT="5458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6" name="object 6"/>
          <p:cNvGrpSpPr/>
          <p:nvPr/>
        </p:nvGrpSpPr>
        <p:grpSpPr>
          <a:xfrm>
            <a:off x="2487664" y="3318879"/>
            <a:ext cx="2228349" cy="2938457"/>
            <a:chOff x="2836291" y="2901632"/>
            <a:chExt cx="2540635" cy="3350260"/>
          </a:xfrm>
        </p:grpSpPr>
        <p:sp>
          <p:nvSpPr>
            <p:cNvPr id="7" name="object 7"/>
            <p:cNvSpPr/>
            <p:nvPr/>
          </p:nvSpPr>
          <p:spPr>
            <a:xfrm>
              <a:off x="3588258" y="2914650"/>
              <a:ext cx="1775460" cy="3324225"/>
            </a:xfrm>
            <a:custGeom>
              <a:avLst/>
              <a:gdLst/>
              <a:ahLst/>
              <a:cxnLst/>
              <a:rect l="l" t="t" r="r" b="b"/>
              <a:pathLst>
                <a:path w="1775460" h="3324225">
                  <a:moveTo>
                    <a:pt x="0" y="3323844"/>
                  </a:moveTo>
                  <a:lnTo>
                    <a:pt x="1775460" y="3323844"/>
                  </a:lnTo>
                  <a:lnTo>
                    <a:pt x="1775460" y="0"/>
                  </a:lnTo>
                  <a:lnTo>
                    <a:pt x="0" y="0"/>
                  </a:lnTo>
                  <a:lnTo>
                    <a:pt x="0" y="3323844"/>
                  </a:lnTo>
                  <a:close/>
                </a:path>
              </a:pathLst>
            </a:custGeom>
            <a:ln w="25907">
              <a:solidFill>
                <a:srgbClr val="385D89"/>
              </a:solidFill>
            </a:ln>
          </p:spPr>
          <p:txBody>
            <a:bodyPr wrap="square" lIns="0" tIns="0" rIns="0" bIns="0" rtlCol="0"/>
            <a:lstStyle/>
            <a:p>
              <a:endParaRPr sz="1579"/>
            </a:p>
          </p:txBody>
        </p:sp>
        <p:sp>
          <p:nvSpPr>
            <p:cNvPr id="8" name="object 8"/>
            <p:cNvSpPr/>
            <p:nvPr/>
          </p:nvSpPr>
          <p:spPr>
            <a:xfrm>
              <a:off x="3905250" y="3088386"/>
              <a:ext cx="1286510" cy="2974975"/>
            </a:xfrm>
            <a:custGeom>
              <a:avLst/>
              <a:gdLst/>
              <a:ahLst/>
              <a:cxnLst/>
              <a:rect l="l" t="t" r="r" b="b"/>
              <a:pathLst>
                <a:path w="1286510" h="2974975">
                  <a:moveTo>
                    <a:pt x="643127" y="0"/>
                  </a:moveTo>
                  <a:lnTo>
                    <a:pt x="586149" y="5757"/>
                  </a:lnTo>
                  <a:lnTo>
                    <a:pt x="530560" y="22705"/>
                  </a:lnTo>
                  <a:lnTo>
                    <a:pt x="476569" y="50362"/>
                  </a:lnTo>
                  <a:lnTo>
                    <a:pt x="424385" y="88243"/>
                  </a:lnTo>
                  <a:lnTo>
                    <a:pt x="374217" y="135864"/>
                  </a:lnTo>
                  <a:lnTo>
                    <a:pt x="326275" y="192741"/>
                  </a:lnTo>
                  <a:lnTo>
                    <a:pt x="303203" y="224500"/>
                  </a:lnTo>
                  <a:lnTo>
                    <a:pt x="280767" y="258391"/>
                  </a:lnTo>
                  <a:lnTo>
                    <a:pt x="258991" y="294355"/>
                  </a:lnTo>
                  <a:lnTo>
                    <a:pt x="237902" y="332330"/>
                  </a:lnTo>
                  <a:lnTo>
                    <a:pt x="217526" y="372257"/>
                  </a:lnTo>
                  <a:lnTo>
                    <a:pt x="197889" y="414074"/>
                  </a:lnTo>
                  <a:lnTo>
                    <a:pt x="179018" y="457722"/>
                  </a:lnTo>
                  <a:lnTo>
                    <a:pt x="160938" y="503139"/>
                  </a:lnTo>
                  <a:lnTo>
                    <a:pt x="143676" y="550266"/>
                  </a:lnTo>
                  <a:lnTo>
                    <a:pt x="127258" y="599042"/>
                  </a:lnTo>
                  <a:lnTo>
                    <a:pt x="111709" y="649406"/>
                  </a:lnTo>
                  <a:lnTo>
                    <a:pt x="97057" y="701299"/>
                  </a:lnTo>
                  <a:lnTo>
                    <a:pt x="83326" y="754658"/>
                  </a:lnTo>
                  <a:lnTo>
                    <a:pt x="70544" y="809425"/>
                  </a:lnTo>
                  <a:lnTo>
                    <a:pt x="58736" y="865538"/>
                  </a:lnTo>
                  <a:lnTo>
                    <a:pt x="47929" y="922937"/>
                  </a:lnTo>
                  <a:lnTo>
                    <a:pt x="38148" y="981562"/>
                  </a:lnTo>
                  <a:lnTo>
                    <a:pt x="29421" y="1041352"/>
                  </a:lnTo>
                  <a:lnTo>
                    <a:pt x="21772" y="1102246"/>
                  </a:lnTo>
                  <a:lnTo>
                    <a:pt x="15228" y="1164185"/>
                  </a:lnTo>
                  <a:lnTo>
                    <a:pt x="9815" y="1227107"/>
                  </a:lnTo>
                  <a:lnTo>
                    <a:pt x="5560" y="1290953"/>
                  </a:lnTo>
                  <a:lnTo>
                    <a:pt x="2488" y="1355661"/>
                  </a:lnTo>
                  <a:lnTo>
                    <a:pt x="626" y="1421171"/>
                  </a:lnTo>
                  <a:lnTo>
                    <a:pt x="0" y="1487424"/>
                  </a:lnTo>
                  <a:lnTo>
                    <a:pt x="626" y="1553676"/>
                  </a:lnTo>
                  <a:lnTo>
                    <a:pt x="2488" y="1619186"/>
                  </a:lnTo>
                  <a:lnTo>
                    <a:pt x="5560" y="1683894"/>
                  </a:lnTo>
                  <a:lnTo>
                    <a:pt x="9815" y="1747740"/>
                  </a:lnTo>
                  <a:lnTo>
                    <a:pt x="15228" y="1810662"/>
                  </a:lnTo>
                  <a:lnTo>
                    <a:pt x="21772" y="1872601"/>
                  </a:lnTo>
                  <a:lnTo>
                    <a:pt x="29421" y="1933495"/>
                  </a:lnTo>
                  <a:lnTo>
                    <a:pt x="38148" y="1993285"/>
                  </a:lnTo>
                  <a:lnTo>
                    <a:pt x="47929" y="2051910"/>
                  </a:lnTo>
                  <a:lnTo>
                    <a:pt x="58736" y="2109309"/>
                  </a:lnTo>
                  <a:lnTo>
                    <a:pt x="70544" y="2165422"/>
                  </a:lnTo>
                  <a:lnTo>
                    <a:pt x="83326" y="2220189"/>
                  </a:lnTo>
                  <a:lnTo>
                    <a:pt x="97057" y="2273548"/>
                  </a:lnTo>
                  <a:lnTo>
                    <a:pt x="111709" y="2325441"/>
                  </a:lnTo>
                  <a:lnTo>
                    <a:pt x="127258" y="2375805"/>
                  </a:lnTo>
                  <a:lnTo>
                    <a:pt x="143676" y="2424581"/>
                  </a:lnTo>
                  <a:lnTo>
                    <a:pt x="160938" y="2471708"/>
                  </a:lnTo>
                  <a:lnTo>
                    <a:pt x="179018" y="2517125"/>
                  </a:lnTo>
                  <a:lnTo>
                    <a:pt x="197889" y="2560773"/>
                  </a:lnTo>
                  <a:lnTo>
                    <a:pt x="217526" y="2602590"/>
                  </a:lnTo>
                  <a:lnTo>
                    <a:pt x="237902" y="2642517"/>
                  </a:lnTo>
                  <a:lnTo>
                    <a:pt x="258991" y="2680492"/>
                  </a:lnTo>
                  <a:lnTo>
                    <a:pt x="280767" y="2716456"/>
                  </a:lnTo>
                  <a:lnTo>
                    <a:pt x="303203" y="2750347"/>
                  </a:lnTo>
                  <a:lnTo>
                    <a:pt x="326275" y="2782106"/>
                  </a:lnTo>
                  <a:lnTo>
                    <a:pt x="374217" y="2838983"/>
                  </a:lnTo>
                  <a:lnTo>
                    <a:pt x="424385" y="2886604"/>
                  </a:lnTo>
                  <a:lnTo>
                    <a:pt x="476569" y="2924485"/>
                  </a:lnTo>
                  <a:lnTo>
                    <a:pt x="530560" y="2952142"/>
                  </a:lnTo>
                  <a:lnTo>
                    <a:pt x="586149" y="2969090"/>
                  </a:lnTo>
                  <a:lnTo>
                    <a:pt x="643127" y="2974848"/>
                  </a:lnTo>
                  <a:lnTo>
                    <a:pt x="671777" y="2973398"/>
                  </a:lnTo>
                  <a:lnTo>
                    <a:pt x="728087" y="2961985"/>
                  </a:lnTo>
                  <a:lnTo>
                    <a:pt x="782903" y="2939622"/>
                  </a:lnTo>
                  <a:lnTo>
                    <a:pt x="836017" y="2906792"/>
                  </a:lnTo>
                  <a:lnTo>
                    <a:pt x="887219" y="2863981"/>
                  </a:lnTo>
                  <a:lnTo>
                    <a:pt x="936300" y="2811671"/>
                  </a:lnTo>
                  <a:lnTo>
                    <a:pt x="983052" y="2750347"/>
                  </a:lnTo>
                  <a:lnTo>
                    <a:pt x="1005488" y="2716456"/>
                  </a:lnTo>
                  <a:lnTo>
                    <a:pt x="1027264" y="2680492"/>
                  </a:lnTo>
                  <a:lnTo>
                    <a:pt x="1048353" y="2642517"/>
                  </a:lnTo>
                  <a:lnTo>
                    <a:pt x="1068729" y="2602590"/>
                  </a:lnTo>
                  <a:lnTo>
                    <a:pt x="1088366" y="2560773"/>
                  </a:lnTo>
                  <a:lnTo>
                    <a:pt x="1107237" y="2517125"/>
                  </a:lnTo>
                  <a:lnTo>
                    <a:pt x="1125317" y="2471708"/>
                  </a:lnTo>
                  <a:lnTo>
                    <a:pt x="1142579" y="2424581"/>
                  </a:lnTo>
                  <a:lnTo>
                    <a:pt x="1158997" y="2375805"/>
                  </a:lnTo>
                  <a:lnTo>
                    <a:pt x="1174546" y="2325441"/>
                  </a:lnTo>
                  <a:lnTo>
                    <a:pt x="1189198" y="2273548"/>
                  </a:lnTo>
                  <a:lnTo>
                    <a:pt x="1202929" y="2220189"/>
                  </a:lnTo>
                  <a:lnTo>
                    <a:pt x="1215711" y="2165422"/>
                  </a:lnTo>
                  <a:lnTo>
                    <a:pt x="1227519" y="2109309"/>
                  </a:lnTo>
                  <a:lnTo>
                    <a:pt x="1238326" y="2051910"/>
                  </a:lnTo>
                  <a:lnTo>
                    <a:pt x="1248107" y="1993285"/>
                  </a:lnTo>
                  <a:lnTo>
                    <a:pt x="1256834" y="1933495"/>
                  </a:lnTo>
                  <a:lnTo>
                    <a:pt x="1264483" y="1872601"/>
                  </a:lnTo>
                  <a:lnTo>
                    <a:pt x="1271027" y="1810662"/>
                  </a:lnTo>
                  <a:lnTo>
                    <a:pt x="1276440" y="1747740"/>
                  </a:lnTo>
                  <a:lnTo>
                    <a:pt x="1280695" y="1683894"/>
                  </a:lnTo>
                  <a:lnTo>
                    <a:pt x="1283767" y="1619186"/>
                  </a:lnTo>
                  <a:lnTo>
                    <a:pt x="1285629" y="1553676"/>
                  </a:lnTo>
                  <a:lnTo>
                    <a:pt x="1286255" y="1487424"/>
                  </a:lnTo>
                  <a:lnTo>
                    <a:pt x="1285629" y="1421171"/>
                  </a:lnTo>
                  <a:lnTo>
                    <a:pt x="1283767" y="1355661"/>
                  </a:lnTo>
                  <a:lnTo>
                    <a:pt x="1280695" y="1290953"/>
                  </a:lnTo>
                  <a:lnTo>
                    <a:pt x="1276440" y="1227107"/>
                  </a:lnTo>
                  <a:lnTo>
                    <a:pt x="1271027" y="1164185"/>
                  </a:lnTo>
                  <a:lnTo>
                    <a:pt x="1264483" y="1102246"/>
                  </a:lnTo>
                  <a:lnTo>
                    <a:pt x="1256834" y="1041352"/>
                  </a:lnTo>
                  <a:lnTo>
                    <a:pt x="1248107" y="981562"/>
                  </a:lnTo>
                  <a:lnTo>
                    <a:pt x="1238326" y="922937"/>
                  </a:lnTo>
                  <a:lnTo>
                    <a:pt x="1227519" y="865538"/>
                  </a:lnTo>
                  <a:lnTo>
                    <a:pt x="1215711" y="809425"/>
                  </a:lnTo>
                  <a:lnTo>
                    <a:pt x="1202929" y="754658"/>
                  </a:lnTo>
                  <a:lnTo>
                    <a:pt x="1189198" y="701299"/>
                  </a:lnTo>
                  <a:lnTo>
                    <a:pt x="1174546" y="649406"/>
                  </a:lnTo>
                  <a:lnTo>
                    <a:pt x="1158997" y="599042"/>
                  </a:lnTo>
                  <a:lnTo>
                    <a:pt x="1142579" y="550266"/>
                  </a:lnTo>
                  <a:lnTo>
                    <a:pt x="1125317" y="503139"/>
                  </a:lnTo>
                  <a:lnTo>
                    <a:pt x="1107237" y="457722"/>
                  </a:lnTo>
                  <a:lnTo>
                    <a:pt x="1088366" y="414074"/>
                  </a:lnTo>
                  <a:lnTo>
                    <a:pt x="1068729" y="372257"/>
                  </a:lnTo>
                  <a:lnTo>
                    <a:pt x="1048353" y="332330"/>
                  </a:lnTo>
                  <a:lnTo>
                    <a:pt x="1027264" y="294355"/>
                  </a:lnTo>
                  <a:lnTo>
                    <a:pt x="1005488" y="258391"/>
                  </a:lnTo>
                  <a:lnTo>
                    <a:pt x="983052" y="224500"/>
                  </a:lnTo>
                  <a:lnTo>
                    <a:pt x="959980" y="192741"/>
                  </a:lnTo>
                  <a:lnTo>
                    <a:pt x="912038" y="135864"/>
                  </a:lnTo>
                  <a:lnTo>
                    <a:pt x="861870" y="88243"/>
                  </a:lnTo>
                  <a:lnTo>
                    <a:pt x="809686" y="50362"/>
                  </a:lnTo>
                  <a:lnTo>
                    <a:pt x="755695" y="22705"/>
                  </a:lnTo>
                  <a:lnTo>
                    <a:pt x="700106" y="5757"/>
                  </a:lnTo>
                  <a:lnTo>
                    <a:pt x="643127" y="0"/>
                  </a:lnTo>
                  <a:close/>
                </a:path>
              </a:pathLst>
            </a:custGeom>
            <a:solidFill>
              <a:srgbClr val="CCC1DA"/>
            </a:solidFill>
          </p:spPr>
          <p:txBody>
            <a:bodyPr wrap="square" lIns="0" tIns="0" rIns="0" bIns="0" rtlCol="0"/>
            <a:lstStyle/>
            <a:p>
              <a:endParaRPr sz="1579"/>
            </a:p>
          </p:txBody>
        </p:sp>
        <p:sp>
          <p:nvSpPr>
            <p:cNvPr id="9" name="object 9"/>
            <p:cNvSpPr/>
            <p:nvPr/>
          </p:nvSpPr>
          <p:spPr>
            <a:xfrm>
              <a:off x="3905250" y="3088386"/>
              <a:ext cx="1286510" cy="2974975"/>
            </a:xfrm>
            <a:custGeom>
              <a:avLst/>
              <a:gdLst/>
              <a:ahLst/>
              <a:cxnLst/>
              <a:rect l="l" t="t" r="r" b="b"/>
              <a:pathLst>
                <a:path w="1286510" h="2974975">
                  <a:moveTo>
                    <a:pt x="0" y="1487424"/>
                  </a:moveTo>
                  <a:lnTo>
                    <a:pt x="626" y="1421171"/>
                  </a:lnTo>
                  <a:lnTo>
                    <a:pt x="2488" y="1355661"/>
                  </a:lnTo>
                  <a:lnTo>
                    <a:pt x="5560" y="1290953"/>
                  </a:lnTo>
                  <a:lnTo>
                    <a:pt x="9815" y="1227107"/>
                  </a:lnTo>
                  <a:lnTo>
                    <a:pt x="15228" y="1164185"/>
                  </a:lnTo>
                  <a:lnTo>
                    <a:pt x="21772" y="1102246"/>
                  </a:lnTo>
                  <a:lnTo>
                    <a:pt x="29421" y="1041352"/>
                  </a:lnTo>
                  <a:lnTo>
                    <a:pt x="38148" y="981562"/>
                  </a:lnTo>
                  <a:lnTo>
                    <a:pt x="47929" y="922937"/>
                  </a:lnTo>
                  <a:lnTo>
                    <a:pt x="58736" y="865538"/>
                  </a:lnTo>
                  <a:lnTo>
                    <a:pt x="70544" y="809425"/>
                  </a:lnTo>
                  <a:lnTo>
                    <a:pt x="83326" y="754658"/>
                  </a:lnTo>
                  <a:lnTo>
                    <a:pt x="97057" y="701299"/>
                  </a:lnTo>
                  <a:lnTo>
                    <a:pt x="111709" y="649406"/>
                  </a:lnTo>
                  <a:lnTo>
                    <a:pt x="127258" y="599042"/>
                  </a:lnTo>
                  <a:lnTo>
                    <a:pt x="143676" y="550266"/>
                  </a:lnTo>
                  <a:lnTo>
                    <a:pt x="160938" y="503139"/>
                  </a:lnTo>
                  <a:lnTo>
                    <a:pt x="179018" y="457722"/>
                  </a:lnTo>
                  <a:lnTo>
                    <a:pt x="197889" y="414074"/>
                  </a:lnTo>
                  <a:lnTo>
                    <a:pt x="217526" y="372257"/>
                  </a:lnTo>
                  <a:lnTo>
                    <a:pt x="237902" y="332330"/>
                  </a:lnTo>
                  <a:lnTo>
                    <a:pt x="258991" y="294355"/>
                  </a:lnTo>
                  <a:lnTo>
                    <a:pt x="280767" y="258391"/>
                  </a:lnTo>
                  <a:lnTo>
                    <a:pt x="303203" y="224500"/>
                  </a:lnTo>
                  <a:lnTo>
                    <a:pt x="326275" y="192741"/>
                  </a:lnTo>
                  <a:lnTo>
                    <a:pt x="374217" y="135864"/>
                  </a:lnTo>
                  <a:lnTo>
                    <a:pt x="424385" y="88243"/>
                  </a:lnTo>
                  <a:lnTo>
                    <a:pt x="476569" y="50362"/>
                  </a:lnTo>
                  <a:lnTo>
                    <a:pt x="530560" y="22705"/>
                  </a:lnTo>
                  <a:lnTo>
                    <a:pt x="586149" y="5757"/>
                  </a:lnTo>
                  <a:lnTo>
                    <a:pt x="643127" y="0"/>
                  </a:lnTo>
                  <a:lnTo>
                    <a:pt x="671777" y="1449"/>
                  </a:lnTo>
                  <a:lnTo>
                    <a:pt x="728087" y="12862"/>
                  </a:lnTo>
                  <a:lnTo>
                    <a:pt x="782903" y="35225"/>
                  </a:lnTo>
                  <a:lnTo>
                    <a:pt x="836017" y="68055"/>
                  </a:lnTo>
                  <a:lnTo>
                    <a:pt x="887219" y="110866"/>
                  </a:lnTo>
                  <a:lnTo>
                    <a:pt x="936300" y="163176"/>
                  </a:lnTo>
                  <a:lnTo>
                    <a:pt x="983052" y="224500"/>
                  </a:lnTo>
                  <a:lnTo>
                    <a:pt x="1005488" y="258391"/>
                  </a:lnTo>
                  <a:lnTo>
                    <a:pt x="1027264" y="294355"/>
                  </a:lnTo>
                  <a:lnTo>
                    <a:pt x="1048353" y="332330"/>
                  </a:lnTo>
                  <a:lnTo>
                    <a:pt x="1068729" y="372257"/>
                  </a:lnTo>
                  <a:lnTo>
                    <a:pt x="1088366" y="414074"/>
                  </a:lnTo>
                  <a:lnTo>
                    <a:pt x="1107237" y="457722"/>
                  </a:lnTo>
                  <a:lnTo>
                    <a:pt x="1125317" y="503139"/>
                  </a:lnTo>
                  <a:lnTo>
                    <a:pt x="1142579" y="550266"/>
                  </a:lnTo>
                  <a:lnTo>
                    <a:pt x="1158997" y="599042"/>
                  </a:lnTo>
                  <a:lnTo>
                    <a:pt x="1174546" y="649406"/>
                  </a:lnTo>
                  <a:lnTo>
                    <a:pt x="1189198" y="701299"/>
                  </a:lnTo>
                  <a:lnTo>
                    <a:pt x="1202929" y="754658"/>
                  </a:lnTo>
                  <a:lnTo>
                    <a:pt x="1215711" y="809425"/>
                  </a:lnTo>
                  <a:lnTo>
                    <a:pt x="1227519" y="865538"/>
                  </a:lnTo>
                  <a:lnTo>
                    <a:pt x="1238326" y="922937"/>
                  </a:lnTo>
                  <a:lnTo>
                    <a:pt x="1248107" y="981562"/>
                  </a:lnTo>
                  <a:lnTo>
                    <a:pt x="1256834" y="1041352"/>
                  </a:lnTo>
                  <a:lnTo>
                    <a:pt x="1264483" y="1102246"/>
                  </a:lnTo>
                  <a:lnTo>
                    <a:pt x="1271027" y="1164185"/>
                  </a:lnTo>
                  <a:lnTo>
                    <a:pt x="1276440" y="1227107"/>
                  </a:lnTo>
                  <a:lnTo>
                    <a:pt x="1280695" y="1290953"/>
                  </a:lnTo>
                  <a:lnTo>
                    <a:pt x="1283767" y="1355661"/>
                  </a:lnTo>
                  <a:lnTo>
                    <a:pt x="1285629" y="1421171"/>
                  </a:lnTo>
                  <a:lnTo>
                    <a:pt x="1286255" y="1487424"/>
                  </a:lnTo>
                  <a:lnTo>
                    <a:pt x="1285629" y="1553676"/>
                  </a:lnTo>
                  <a:lnTo>
                    <a:pt x="1283767" y="1619186"/>
                  </a:lnTo>
                  <a:lnTo>
                    <a:pt x="1280695" y="1683894"/>
                  </a:lnTo>
                  <a:lnTo>
                    <a:pt x="1276440" y="1747740"/>
                  </a:lnTo>
                  <a:lnTo>
                    <a:pt x="1271027" y="1810662"/>
                  </a:lnTo>
                  <a:lnTo>
                    <a:pt x="1264483" y="1872601"/>
                  </a:lnTo>
                  <a:lnTo>
                    <a:pt x="1256834" y="1933495"/>
                  </a:lnTo>
                  <a:lnTo>
                    <a:pt x="1248107" y="1993285"/>
                  </a:lnTo>
                  <a:lnTo>
                    <a:pt x="1238326" y="2051910"/>
                  </a:lnTo>
                  <a:lnTo>
                    <a:pt x="1227519" y="2109309"/>
                  </a:lnTo>
                  <a:lnTo>
                    <a:pt x="1215711" y="2165422"/>
                  </a:lnTo>
                  <a:lnTo>
                    <a:pt x="1202929" y="2220189"/>
                  </a:lnTo>
                  <a:lnTo>
                    <a:pt x="1189198" y="2273548"/>
                  </a:lnTo>
                  <a:lnTo>
                    <a:pt x="1174546" y="2325441"/>
                  </a:lnTo>
                  <a:lnTo>
                    <a:pt x="1158997" y="2375805"/>
                  </a:lnTo>
                  <a:lnTo>
                    <a:pt x="1142579" y="2424581"/>
                  </a:lnTo>
                  <a:lnTo>
                    <a:pt x="1125317" y="2471708"/>
                  </a:lnTo>
                  <a:lnTo>
                    <a:pt x="1107237" y="2517125"/>
                  </a:lnTo>
                  <a:lnTo>
                    <a:pt x="1088366" y="2560773"/>
                  </a:lnTo>
                  <a:lnTo>
                    <a:pt x="1068729" y="2602590"/>
                  </a:lnTo>
                  <a:lnTo>
                    <a:pt x="1048353" y="2642517"/>
                  </a:lnTo>
                  <a:lnTo>
                    <a:pt x="1027264" y="2680492"/>
                  </a:lnTo>
                  <a:lnTo>
                    <a:pt x="1005488" y="2716456"/>
                  </a:lnTo>
                  <a:lnTo>
                    <a:pt x="983052" y="2750347"/>
                  </a:lnTo>
                  <a:lnTo>
                    <a:pt x="959980" y="2782106"/>
                  </a:lnTo>
                  <a:lnTo>
                    <a:pt x="912038" y="2838983"/>
                  </a:lnTo>
                  <a:lnTo>
                    <a:pt x="861870" y="2886604"/>
                  </a:lnTo>
                  <a:lnTo>
                    <a:pt x="809686" y="2924485"/>
                  </a:lnTo>
                  <a:lnTo>
                    <a:pt x="755695" y="2952142"/>
                  </a:lnTo>
                  <a:lnTo>
                    <a:pt x="700106" y="2969090"/>
                  </a:lnTo>
                  <a:lnTo>
                    <a:pt x="643127" y="2974848"/>
                  </a:lnTo>
                  <a:lnTo>
                    <a:pt x="614478" y="2973398"/>
                  </a:lnTo>
                  <a:lnTo>
                    <a:pt x="558168" y="2961985"/>
                  </a:lnTo>
                  <a:lnTo>
                    <a:pt x="503352" y="2939622"/>
                  </a:lnTo>
                  <a:lnTo>
                    <a:pt x="450238" y="2906792"/>
                  </a:lnTo>
                  <a:lnTo>
                    <a:pt x="399036" y="2863981"/>
                  </a:lnTo>
                  <a:lnTo>
                    <a:pt x="349955" y="2811671"/>
                  </a:lnTo>
                  <a:lnTo>
                    <a:pt x="303203" y="2750347"/>
                  </a:lnTo>
                  <a:lnTo>
                    <a:pt x="280767" y="2716456"/>
                  </a:lnTo>
                  <a:lnTo>
                    <a:pt x="258991" y="2680492"/>
                  </a:lnTo>
                  <a:lnTo>
                    <a:pt x="237902" y="2642517"/>
                  </a:lnTo>
                  <a:lnTo>
                    <a:pt x="217526" y="2602590"/>
                  </a:lnTo>
                  <a:lnTo>
                    <a:pt x="197889" y="2560773"/>
                  </a:lnTo>
                  <a:lnTo>
                    <a:pt x="179018" y="2517125"/>
                  </a:lnTo>
                  <a:lnTo>
                    <a:pt x="160938" y="2471708"/>
                  </a:lnTo>
                  <a:lnTo>
                    <a:pt x="143676" y="2424581"/>
                  </a:lnTo>
                  <a:lnTo>
                    <a:pt x="127258" y="2375805"/>
                  </a:lnTo>
                  <a:lnTo>
                    <a:pt x="111709" y="2325441"/>
                  </a:lnTo>
                  <a:lnTo>
                    <a:pt x="97057" y="2273548"/>
                  </a:lnTo>
                  <a:lnTo>
                    <a:pt x="83326" y="2220189"/>
                  </a:lnTo>
                  <a:lnTo>
                    <a:pt x="70544" y="2165422"/>
                  </a:lnTo>
                  <a:lnTo>
                    <a:pt x="58736" y="2109309"/>
                  </a:lnTo>
                  <a:lnTo>
                    <a:pt x="47929" y="2051910"/>
                  </a:lnTo>
                  <a:lnTo>
                    <a:pt x="38148" y="1993285"/>
                  </a:lnTo>
                  <a:lnTo>
                    <a:pt x="29421" y="1933495"/>
                  </a:lnTo>
                  <a:lnTo>
                    <a:pt x="21772" y="1872601"/>
                  </a:lnTo>
                  <a:lnTo>
                    <a:pt x="15228" y="1810662"/>
                  </a:lnTo>
                  <a:lnTo>
                    <a:pt x="9815" y="1747740"/>
                  </a:lnTo>
                  <a:lnTo>
                    <a:pt x="5560" y="1683894"/>
                  </a:lnTo>
                  <a:lnTo>
                    <a:pt x="2488" y="1619186"/>
                  </a:lnTo>
                  <a:lnTo>
                    <a:pt x="626" y="1553676"/>
                  </a:lnTo>
                  <a:lnTo>
                    <a:pt x="0" y="1487424"/>
                  </a:lnTo>
                  <a:close/>
                </a:path>
              </a:pathLst>
            </a:custGeom>
            <a:ln w="25908">
              <a:solidFill>
                <a:srgbClr val="000000"/>
              </a:solidFill>
            </a:ln>
          </p:spPr>
          <p:txBody>
            <a:bodyPr wrap="square" lIns="0" tIns="0" rIns="0" bIns="0" rtlCol="0"/>
            <a:lstStyle/>
            <a:p>
              <a:endParaRPr sz="1579"/>
            </a:p>
          </p:txBody>
        </p:sp>
        <p:sp>
          <p:nvSpPr>
            <p:cNvPr id="10" name="object 10"/>
            <p:cNvSpPr/>
            <p:nvPr/>
          </p:nvSpPr>
          <p:spPr>
            <a:xfrm>
              <a:off x="2836291" y="3313937"/>
              <a:ext cx="1068705" cy="906144"/>
            </a:xfrm>
            <a:custGeom>
              <a:avLst/>
              <a:gdLst/>
              <a:ahLst/>
              <a:cxnLst/>
              <a:rect l="l" t="t" r="r" b="b"/>
              <a:pathLst>
                <a:path w="1068704" h="906145">
                  <a:moveTo>
                    <a:pt x="116205" y="511937"/>
                  </a:moveTo>
                  <a:lnTo>
                    <a:pt x="102743" y="486283"/>
                  </a:lnTo>
                  <a:lnTo>
                    <a:pt x="0" y="539750"/>
                  </a:lnTo>
                  <a:lnTo>
                    <a:pt x="13462" y="565404"/>
                  </a:lnTo>
                  <a:lnTo>
                    <a:pt x="116205" y="511937"/>
                  </a:lnTo>
                  <a:close/>
                </a:path>
                <a:path w="1068704" h="906145">
                  <a:moveTo>
                    <a:pt x="118237" y="857758"/>
                  </a:moveTo>
                  <a:lnTo>
                    <a:pt x="106299" y="831469"/>
                  </a:lnTo>
                  <a:lnTo>
                    <a:pt x="762" y="879221"/>
                  </a:lnTo>
                  <a:lnTo>
                    <a:pt x="12700" y="905637"/>
                  </a:lnTo>
                  <a:lnTo>
                    <a:pt x="118237" y="857758"/>
                  </a:lnTo>
                  <a:close/>
                </a:path>
                <a:path w="1068704" h="906145">
                  <a:moveTo>
                    <a:pt x="295910" y="418338"/>
                  </a:moveTo>
                  <a:lnTo>
                    <a:pt x="282575" y="392684"/>
                  </a:lnTo>
                  <a:lnTo>
                    <a:pt x="179832" y="446151"/>
                  </a:lnTo>
                  <a:lnTo>
                    <a:pt x="193167" y="471805"/>
                  </a:lnTo>
                  <a:lnTo>
                    <a:pt x="295910" y="418338"/>
                  </a:lnTo>
                  <a:close/>
                </a:path>
                <a:path w="1068704" h="906145">
                  <a:moveTo>
                    <a:pt x="302768" y="774192"/>
                  </a:moveTo>
                  <a:lnTo>
                    <a:pt x="290830" y="747776"/>
                  </a:lnTo>
                  <a:lnTo>
                    <a:pt x="185420" y="795528"/>
                  </a:lnTo>
                  <a:lnTo>
                    <a:pt x="197358" y="821944"/>
                  </a:lnTo>
                  <a:lnTo>
                    <a:pt x="302768" y="774192"/>
                  </a:lnTo>
                  <a:close/>
                </a:path>
                <a:path w="1068704" h="906145">
                  <a:moveTo>
                    <a:pt x="475742" y="324739"/>
                  </a:moveTo>
                  <a:lnTo>
                    <a:pt x="462407" y="299085"/>
                  </a:lnTo>
                  <a:lnTo>
                    <a:pt x="359664" y="352552"/>
                  </a:lnTo>
                  <a:lnTo>
                    <a:pt x="372999" y="378206"/>
                  </a:lnTo>
                  <a:lnTo>
                    <a:pt x="475742" y="324739"/>
                  </a:lnTo>
                  <a:close/>
                </a:path>
                <a:path w="1068704" h="906145">
                  <a:moveTo>
                    <a:pt x="487413" y="690499"/>
                  </a:moveTo>
                  <a:lnTo>
                    <a:pt x="475475" y="664083"/>
                  </a:lnTo>
                  <a:lnTo>
                    <a:pt x="369951" y="711962"/>
                  </a:lnTo>
                  <a:lnTo>
                    <a:pt x="381889" y="738251"/>
                  </a:lnTo>
                  <a:lnTo>
                    <a:pt x="487413" y="690499"/>
                  </a:lnTo>
                  <a:close/>
                </a:path>
                <a:path w="1068704" h="906145">
                  <a:moveTo>
                    <a:pt x="655574" y="231140"/>
                  </a:moveTo>
                  <a:lnTo>
                    <a:pt x="642112" y="205486"/>
                  </a:lnTo>
                  <a:lnTo>
                    <a:pt x="539369" y="258953"/>
                  </a:lnTo>
                  <a:lnTo>
                    <a:pt x="552831" y="284619"/>
                  </a:lnTo>
                  <a:lnTo>
                    <a:pt x="655574" y="231140"/>
                  </a:lnTo>
                  <a:close/>
                </a:path>
                <a:path w="1068704" h="906145">
                  <a:moveTo>
                    <a:pt x="672084" y="606806"/>
                  </a:moveTo>
                  <a:lnTo>
                    <a:pt x="660146" y="580390"/>
                  </a:lnTo>
                  <a:lnTo>
                    <a:pt x="554609" y="628269"/>
                  </a:lnTo>
                  <a:lnTo>
                    <a:pt x="566547" y="654558"/>
                  </a:lnTo>
                  <a:lnTo>
                    <a:pt x="672084" y="606806"/>
                  </a:lnTo>
                  <a:close/>
                </a:path>
                <a:path w="1068704" h="906145">
                  <a:moveTo>
                    <a:pt x="835279" y="137541"/>
                  </a:moveTo>
                  <a:lnTo>
                    <a:pt x="821944" y="111887"/>
                  </a:lnTo>
                  <a:lnTo>
                    <a:pt x="719201" y="165354"/>
                  </a:lnTo>
                  <a:lnTo>
                    <a:pt x="732536" y="191008"/>
                  </a:lnTo>
                  <a:lnTo>
                    <a:pt x="835279" y="137541"/>
                  </a:lnTo>
                  <a:close/>
                </a:path>
                <a:path w="1068704" h="906145">
                  <a:moveTo>
                    <a:pt x="856615" y="523113"/>
                  </a:moveTo>
                  <a:lnTo>
                    <a:pt x="844677" y="496697"/>
                  </a:lnTo>
                  <a:lnTo>
                    <a:pt x="739267" y="544576"/>
                  </a:lnTo>
                  <a:lnTo>
                    <a:pt x="751205" y="570865"/>
                  </a:lnTo>
                  <a:lnTo>
                    <a:pt x="856615" y="523113"/>
                  </a:lnTo>
                  <a:close/>
                </a:path>
                <a:path w="1068704" h="906145">
                  <a:moveTo>
                    <a:pt x="1054481" y="417576"/>
                  </a:moveTo>
                  <a:lnTo>
                    <a:pt x="892683" y="411353"/>
                  </a:lnTo>
                  <a:lnTo>
                    <a:pt x="952373" y="543306"/>
                  </a:lnTo>
                  <a:lnTo>
                    <a:pt x="997851" y="487299"/>
                  </a:lnTo>
                  <a:lnTo>
                    <a:pt x="1021473" y="458216"/>
                  </a:lnTo>
                  <a:lnTo>
                    <a:pt x="1054481" y="417576"/>
                  </a:lnTo>
                  <a:close/>
                </a:path>
                <a:path w="1068704" h="906145">
                  <a:moveTo>
                    <a:pt x="1068197" y="0"/>
                  </a:moveTo>
                  <a:lnTo>
                    <a:pt x="906399" y="2667"/>
                  </a:lnTo>
                  <a:lnTo>
                    <a:pt x="933107" y="54025"/>
                  </a:lnTo>
                  <a:lnTo>
                    <a:pt x="899033" y="71755"/>
                  </a:lnTo>
                  <a:lnTo>
                    <a:pt x="912368" y="97409"/>
                  </a:lnTo>
                  <a:lnTo>
                    <a:pt x="946480" y="79717"/>
                  </a:lnTo>
                  <a:lnTo>
                    <a:pt x="973201" y="131064"/>
                  </a:lnTo>
                  <a:lnTo>
                    <a:pt x="1033856" y="47371"/>
                  </a:lnTo>
                  <a:lnTo>
                    <a:pt x="1068197" y="0"/>
                  </a:lnTo>
                  <a:close/>
                </a:path>
              </a:pathLst>
            </a:custGeom>
            <a:solidFill>
              <a:srgbClr val="7E7E7E"/>
            </a:solidFill>
          </p:spPr>
          <p:txBody>
            <a:bodyPr wrap="square" lIns="0" tIns="0" rIns="0" bIns="0" rtlCol="0"/>
            <a:lstStyle/>
            <a:p>
              <a:endParaRPr sz="1579"/>
            </a:p>
          </p:txBody>
        </p:sp>
        <p:sp>
          <p:nvSpPr>
            <p:cNvPr id="11" name="object 11"/>
            <p:cNvSpPr/>
            <p:nvPr/>
          </p:nvSpPr>
          <p:spPr>
            <a:xfrm>
              <a:off x="2843022" y="4503547"/>
              <a:ext cx="1061720" cy="144780"/>
            </a:xfrm>
            <a:custGeom>
              <a:avLst/>
              <a:gdLst/>
              <a:ahLst/>
              <a:cxnLst/>
              <a:rect l="l" t="t" r="r" b="b"/>
              <a:pathLst>
                <a:path w="1061720" h="144779">
                  <a:moveTo>
                    <a:pt x="1032713" y="57911"/>
                  </a:moveTo>
                  <a:lnTo>
                    <a:pt x="931163" y="57911"/>
                  </a:lnTo>
                  <a:lnTo>
                    <a:pt x="931163" y="86867"/>
                  </a:lnTo>
                  <a:lnTo>
                    <a:pt x="916762" y="86883"/>
                  </a:lnTo>
                  <a:lnTo>
                    <a:pt x="916813" y="144779"/>
                  </a:lnTo>
                  <a:lnTo>
                    <a:pt x="1061465" y="72262"/>
                  </a:lnTo>
                  <a:lnTo>
                    <a:pt x="1032713" y="57911"/>
                  </a:lnTo>
                  <a:close/>
                </a:path>
                <a:path w="1061720" h="144779">
                  <a:moveTo>
                    <a:pt x="916736" y="57927"/>
                  </a:moveTo>
                  <a:lnTo>
                    <a:pt x="0" y="58927"/>
                  </a:lnTo>
                  <a:lnTo>
                    <a:pt x="0" y="87883"/>
                  </a:lnTo>
                  <a:lnTo>
                    <a:pt x="916762" y="86883"/>
                  </a:lnTo>
                  <a:lnTo>
                    <a:pt x="916736" y="57927"/>
                  </a:lnTo>
                  <a:close/>
                </a:path>
                <a:path w="1061720" h="144779">
                  <a:moveTo>
                    <a:pt x="931163" y="57911"/>
                  </a:moveTo>
                  <a:lnTo>
                    <a:pt x="916736" y="57927"/>
                  </a:lnTo>
                  <a:lnTo>
                    <a:pt x="916762" y="86883"/>
                  </a:lnTo>
                  <a:lnTo>
                    <a:pt x="931163" y="86867"/>
                  </a:lnTo>
                  <a:lnTo>
                    <a:pt x="931163" y="57911"/>
                  </a:lnTo>
                  <a:close/>
                </a:path>
                <a:path w="1061720" h="144779">
                  <a:moveTo>
                    <a:pt x="916686" y="0"/>
                  </a:moveTo>
                  <a:lnTo>
                    <a:pt x="916736" y="57927"/>
                  </a:lnTo>
                  <a:lnTo>
                    <a:pt x="1032713" y="57911"/>
                  </a:lnTo>
                  <a:lnTo>
                    <a:pt x="916686" y="0"/>
                  </a:lnTo>
                  <a:close/>
                </a:path>
              </a:pathLst>
            </a:custGeom>
            <a:solidFill>
              <a:srgbClr val="FF0000"/>
            </a:solidFill>
          </p:spPr>
          <p:txBody>
            <a:bodyPr wrap="square" lIns="0" tIns="0" rIns="0" bIns="0" rtlCol="0"/>
            <a:lstStyle/>
            <a:p>
              <a:endParaRPr sz="1579"/>
            </a:p>
          </p:txBody>
        </p:sp>
        <p:sp>
          <p:nvSpPr>
            <p:cNvPr id="12" name="object 12"/>
            <p:cNvSpPr/>
            <p:nvPr/>
          </p:nvSpPr>
          <p:spPr>
            <a:xfrm>
              <a:off x="2836418" y="4945379"/>
              <a:ext cx="1068070" cy="894715"/>
            </a:xfrm>
            <a:custGeom>
              <a:avLst/>
              <a:gdLst/>
              <a:ahLst/>
              <a:cxnLst/>
              <a:rect l="l" t="t" r="r" b="b"/>
              <a:pathLst>
                <a:path w="1068070" h="894714">
                  <a:moveTo>
                    <a:pt x="116332" y="391160"/>
                  </a:moveTo>
                  <a:lnTo>
                    <a:pt x="13208" y="338328"/>
                  </a:lnTo>
                  <a:lnTo>
                    <a:pt x="0" y="364109"/>
                  </a:lnTo>
                  <a:lnTo>
                    <a:pt x="103124" y="416941"/>
                  </a:lnTo>
                  <a:lnTo>
                    <a:pt x="116332" y="391160"/>
                  </a:lnTo>
                  <a:close/>
                </a:path>
                <a:path w="1068070" h="894714">
                  <a:moveTo>
                    <a:pt x="116459" y="52451"/>
                  </a:moveTo>
                  <a:lnTo>
                    <a:pt x="13208" y="0"/>
                  </a:lnTo>
                  <a:lnTo>
                    <a:pt x="0" y="25908"/>
                  </a:lnTo>
                  <a:lnTo>
                    <a:pt x="103378" y="78232"/>
                  </a:lnTo>
                  <a:lnTo>
                    <a:pt x="116459" y="52451"/>
                  </a:lnTo>
                  <a:close/>
                </a:path>
                <a:path w="1068070" h="894714">
                  <a:moveTo>
                    <a:pt x="296672" y="483489"/>
                  </a:moveTo>
                  <a:lnTo>
                    <a:pt x="193675" y="430784"/>
                  </a:lnTo>
                  <a:lnTo>
                    <a:pt x="180467" y="456565"/>
                  </a:lnTo>
                  <a:lnTo>
                    <a:pt x="283591" y="509270"/>
                  </a:lnTo>
                  <a:lnTo>
                    <a:pt x="296672" y="483489"/>
                  </a:lnTo>
                  <a:close/>
                </a:path>
                <a:path w="1068070" h="894714">
                  <a:moveTo>
                    <a:pt x="297307" y="144018"/>
                  </a:moveTo>
                  <a:lnTo>
                    <a:pt x="193929" y="91694"/>
                  </a:lnTo>
                  <a:lnTo>
                    <a:pt x="180848" y="117475"/>
                  </a:lnTo>
                  <a:lnTo>
                    <a:pt x="284226" y="169799"/>
                  </a:lnTo>
                  <a:lnTo>
                    <a:pt x="297307" y="144018"/>
                  </a:lnTo>
                  <a:close/>
                </a:path>
                <a:path w="1068070" h="894714">
                  <a:moveTo>
                    <a:pt x="477139" y="575818"/>
                  </a:moveTo>
                  <a:lnTo>
                    <a:pt x="374015" y="523113"/>
                  </a:lnTo>
                  <a:lnTo>
                    <a:pt x="360807" y="548894"/>
                  </a:lnTo>
                  <a:lnTo>
                    <a:pt x="463931" y="601599"/>
                  </a:lnTo>
                  <a:lnTo>
                    <a:pt x="477139" y="575818"/>
                  </a:lnTo>
                  <a:close/>
                </a:path>
                <a:path w="1068070" h="894714">
                  <a:moveTo>
                    <a:pt x="478028" y="235712"/>
                  </a:moveTo>
                  <a:lnTo>
                    <a:pt x="374777" y="183261"/>
                  </a:lnTo>
                  <a:lnTo>
                    <a:pt x="361696" y="209169"/>
                  </a:lnTo>
                  <a:lnTo>
                    <a:pt x="464947" y="261505"/>
                  </a:lnTo>
                  <a:lnTo>
                    <a:pt x="478028" y="235712"/>
                  </a:lnTo>
                  <a:close/>
                </a:path>
                <a:path w="1068070" h="894714">
                  <a:moveTo>
                    <a:pt x="657606" y="668223"/>
                  </a:moveTo>
                  <a:lnTo>
                    <a:pt x="554482" y="615442"/>
                  </a:lnTo>
                  <a:lnTo>
                    <a:pt x="541274" y="641223"/>
                  </a:lnTo>
                  <a:lnTo>
                    <a:pt x="644398" y="693991"/>
                  </a:lnTo>
                  <a:lnTo>
                    <a:pt x="657606" y="668223"/>
                  </a:lnTo>
                  <a:close/>
                </a:path>
                <a:path w="1068070" h="894714">
                  <a:moveTo>
                    <a:pt x="658876" y="327279"/>
                  </a:moveTo>
                  <a:lnTo>
                    <a:pt x="555498" y="274967"/>
                  </a:lnTo>
                  <a:lnTo>
                    <a:pt x="542417" y="300736"/>
                  </a:lnTo>
                  <a:lnTo>
                    <a:pt x="645795" y="353187"/>
                  </a:lnTo>
                  <a:lnTo>
                    <a:pt x="658876" y="327279"/>
                  </a:lnTo>
                  <a:close/>
                </a:path>
                <a:path w="1068070" h="894714">
                  <a:moveTo>
                    <a:pt x="838073" y="760577"/>
                  </a:moveTo>
                  <a:lnTo>
                    <a:pt x="734949" y="707796"/>
                  </a:lnTo>
                  <a:lnTo>
                    <a:pt x="721741" y="733577"/>
                  </a:lnTo>
                  <a:lnTo>
                    <a:pt x="824865" y="786345"/>
                  </a:lnTo>
                  <a:lnTo>
                    <a:pt x="838073" y="760577"/>
                  </a:lnTo>
                  <a:close/>
                </a:path>
                <a:path w="1068070" h="894714">
                  <a:moveTo>
                    <a:pt x="839597" y="418973"/>
                  </a:moveTo>
                  <a:lnTo>
                    <a:pt x="736346" y="366522"/>
                  </a:lnTo>
                  <a:lnTo>
                    <a:pt x="723265" y="392430"/>
                  </a:lnTo>
                  <a:lnTo>
                    <a:pt x="826516" y="444754"/>
                  </a:lnTo>
                  <a:lnTo>
                    <a:pt x="839597" y="418973"/>
                  </a:lnTo>
                  <a:close/>
                </a:path>
                <a:path w="1068070" h="894714">
                  <a:moveTo>
                    <a:pt x="1057529" y="545592"/>
                  </a:moveTo>
                  <a:lnTo>
                    <a:pt x="1023442" y="499618"/>
                  </a:lnTo>
                  <a:lnTo>
                    <a:pt x="961136" y="415544"/>
                  </a:lnTo>
                  <a:lnTo>
                    <a:pt x="934923" y="467194"/>
                  </a:lnTo>
                  <a:lnTo>
                    <a:pt x="917194" y="458216"/>
                  </a:lnTo>
                  <a:lnTo>
                    <a:pt x="903986" y="483997"/>
                  </a:lnTo>
                  <a:lnTo>
                    <a:pt x="921804" y="493064"/>
                  </a:lnTo>
                  <a:lnTo>
                    <a:pt x="895604" y="544703"/>
                  </a:lnTo>
                  <a:lnTo>
                    <a:pt x="1057529" y="545592"/>
                  </a:lnTo>
                  <a:close/>
                </a:path>
                <a:path w="1068070" h="894714">
                  <a:moveTo>
                    <a:pt x="1068070" y="894588"/>
                  </a:moveTo>
                  <a:lnTo>
                    <a:pt x="1033881" y="848106"/>
                  </a:lnTo>
                  <a:lnTo>
                    <a:pt x="972185" y="764184"/>
                  </a:lnTo>
                  <a:lnTo>
                    <a:pt x="945807" y="815746"/>
                  </a:lnTo>
                  <a:lnTo>
                    <a:pt x="915289" y="800150"/>
                  </a:lnTo>
                  <a:lnTo>
                    <a:pt x="902208" y="825931"/>
                  </a:lnTo>
                  <a:lnTo>
                    <a:pt x="932624" y="841514"/>
                  </a:lnTo>
                  <a:lnTo>
                    <a:pt x="906272" y="893064"/>
                  </a:lnTo>
                  <a:lnTo>
                    <a:pt x="1068070" y="894588"/>
                  </a:lnTo>
                  <a:close/>
                </a:path>
              </a:pathLst>
            </a:custGeom>
            <a:solidFill>
              <a:srgbClr val="7E7E7E"/>
            </a:solidFill>
          </p:spPr>
          <p:txBody>
            <a:bodyPr wrap="square" lIns="0" tIns="0" rIns="0" bIns="0" rtlCol="0"/>
            <a:lstStyle/>
            <a:p>
              <a:endParaRPr sz="1579"/>
            </a:p>
          </p:txBody>
        </p:sp>
      </p:grpSp>
      <p:sp>
        <p:nvSpPr>
          <p:cNvPr id="13" name="object 13"/>
          <p:cNvSpPr txBox="1"/>
          <p:nvPr/>
        </p:nvSpPr>
        <p:spPr>
          <a:xfrm>
            <a:off x="1581064" y="3617906"/>
            <a:ext cx="940685" cy="254263"/>
          </a:xfrm>
          <a:prstGeom prst="rect">
            <a:avLst/>
          </a:prstGeom>
        </p:spPr>
        <p:txBody>
          <a:bodyPr vert="horz" wrap="square" lIns="0" tIns="11139" rIns="0" bIns="0" rtlCol="0">
            <a:spAutoFit/>
          </a:bodyPr>
          <a:lstStyle/>
          <a:p>
            <a:pPr marL="11139">
              <a:spcBef>
                <a:spcPts val="88"/>
              </a:spcBef>
            </a:pPr>
            <a:r>
              <a:rPr sz="1579" dirty="0">
                <a:latin typeface="Microsoft JhengHei"/>
                <a:cs typeface="Microsoft JhengHei"/>
              </a:rPr>
              <a:t>第1維索引</a:t>
            </a:r>
            <a:endParaRPr sz="1579">
              <a:latin typeface="Microsoft JhengHei"/>
              <a:cs typeface="Microsoft JhengHei"/>
            </a:endParaRPr>
          </a:p>
        </p:txBody>
      </p:sp>
      <p:graphicFrame>
        <p:nvGraphicFramePr>
          <p:cNvPr id="14" name="object 14"/>
          <p:cNvGraphicFramePr>
            <a:graphicFrameLocks noGrp="1"/>
          </p:cNvGraphicFramePr>
          <p:nvPr/>
        </p:nvGraphicFramePr>
        <p:xfrm>
          <a:off x="3737566" y="3968670"/>
          <a:ext cx="512392" cy="1626287"/>
        </p:xfrm>
        <a:graphic>
          <a:graphicData uri="http://schemas.openxmlformats.org/drawingml/2006/table">
            <a:tbl>
              <a:tblPr firstRow="1" bandRow="1">
                <a:tableStyleId>{2D5ABB26-0587-4C30-8999-92F81FD0307C}</a:tableStyleId>
              </a:tblPr>
              <a:tblGrid>
                <a:gridCol w="512392">
                  <a:extLst>
                    <a:ext uri="{9D8B030D-6E8A-4147-A177-3AD203B41FA5}">
                      <a16:colId xmlns:a16="http://schemas.microsoft.com/office/drawing/2014/main" val="20000"/>
                    </a:ext>
                  </a:extLst>
                </a:gridCol>
              </a:tblGrid>
              <a:tr h="325257">
                <a:tc>
                  <a:txBody>
                    <a:bodyPr/>
                    <a:lstStyle/>
                    <a:p>
                      <a:pPr algn="ctr">
                        <a:lnSpc>
                          <a:spcPct val="100000"/>
                        </a:lnSpc>
                        <a:spcBef>
                          <a:spcPts val="459"/>
                        </a:spcBef>
                      </a:pPr>
                      <a:r>
                        <a:rPr sz="1200" b="1" dirty="0">
                          <a:latin typeface="Courier New"/>
                          <a:cs typeface="Courier New"/>
                        </a:rPr>
                        <a:t>0</a:t>
                      </a:r>
                      <a:endParaRPr sz="1200">
                        <a:latin typeface="Courier New"/>
                        <a:cs typeface="Courier New"/>
                      </a:endParaRPr>
                    </a:p>
                  </a:txBody>
                  <a:tcPr marL="0" marR="0" marT="5123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5258">
                <a:tc>
                  <a:txBody>
                    <a:bodyPr/>
                    <a:lstStyle/>
                    <a:p>
                      <a:pPr algn="ctr">
                        <a:lnSpc>
                          <a:spcPct val="100000"/>
                        </a:lnSpc>
                        <a:spcBef>
                          <a:spcPts val="465"/>
                        </a:spcBef>
                      </a:pPr>
                      <a:r>
                        <a:rPr sz="1200" b="1" dirty="0">
                          <a:latin typeface="Courier New"/>
                          <a:cs typeface="Courier New"/>
                        </a:rPr>
                        <a:t>1</a:t>
                      </a:r>
                      <a:endParaRPr sz="1200">
                        <a:latin typeface="Courier New"/>
                        <a:cs typeface="Courier New"/>
                      </a:endParaRPr>
                    </a:p>
                  </a:txBody>
                  <a:tcPr marL="0" marR="0" marT="5179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5257">
                <a:tc>
                  <a:txBody>
                    <a:bodyPr/>
                    <a:lstStyle/>
                    <a:p>
                      <a:pPr algn="ctr">
                        <a:lnSpc>
                          <a:spcPct val="100000"/>
                        </a:lnSpc>
                        <a:spcBef>
                          <a:spcPts val="465"/>
                        </a:spcBef>
                      </a:pPr>
                      <a:r>
                        <a:rPr sz="1200" b="1" dirty="0">
                          <a:latin typeface="Courier New"/>
                          <a:cs typeface="Courier New"/>
                        </a:rPr>
                        <a:t>2</a:t>
                      </a:r>
                      <a:endParaRPr sz="1200">
                        <a:latin typeface="Courier New"/>
                        <a:cs typeface="Courier New"/>
                      </a:endParaRPr>
                    </a:p>
                  </a:txBody>
                  <a:tcPr marL="0" marR="0" marT="5179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25258">
                <a:tc>
                  <a:txBody>
                    <a:bodyPr/>
                    <a:lstStyle/>
                    <a:p>
                      <a:pPr algn="ctr">
                        <a:lnSpc>
                          <a:spcPct val="100000"/>
                        </a:lnSpc>
                        <a:spcBef>
                          <a:spcPts val="465"/>
                        </a:spcBef>
                      </a:pPr>
                      <a:r>
                        <a:rPr sz="1200" b="1" dirty="0">
                          <a:latin typeface="Courier New"/>
                          <a:cs typeface="Courier New"/>
                        </a:rPr>
                        <a:t>…</a:t>
                      </a:r>
                      <a:endParaRPr sz="1200">
                        <a:latin typeface="Courier New"/>
                        <a:cs typeface="Courier New"/>
                      </a:endParaRPr>
                    </a:p>
                  </a:txBody>
                  <a:tcPr marL="0" marR="0" marT="5179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25257">
                <a:tc>
                  <a:txBody>
                    <a:bodyPr/>
                    <a:lstStyle/>
                    <a:p>
                      <a:pPr marL="3175" algn="ctr">
                        <a:lnSpc>
                          <a:spcPct val="100000"/>
                        </a:lnSpc>
                        <a:spcBef>
                          <a:spcPts val="465"/>
                        </a:spcBef>
                      </a:pPr>
                      <a:r>
                        <a:rPr sz="1200" b="1" spc="-5" dirty="0">
                          <a:latin typeface="Courier New"/>
                          <a:cs typeface="Courier New"/>
                        </a:rPr>
                        <a:t>m-1</a:t>
                      </a:r>
                      <a:endParaRPr sz="1200">
                        <a:latin typeface="Courier New"/>
                        <a:cs typeface="Courier New"/>
                      </a:endParaRPr>
                    </a:p>
                  </a:txBody>
                  <a:tcPr marL="0" marR="0" marT="5179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15" name="object 15"/>
          <p:cNvGrpSpPr/>
          <p:nvPr/>
        </p:nvGrpSpPr>
        <p:grpSpPr>
          <a:xfrm>
            <a:off x="4250737" y="3318879"/>
            <a:ext cx="2404901" cy="2938457"/>
            <a:chOff x="4846446" y="2901632"/>
            <a:chExt cx="2741930" cy="3350260"/>
          </a:xfrm>
        </p:grpSpPr>
        <p:sp>
          <p:nvSpPr>
            <p:cNvPr id="16" name="object 16"/>
            <p:cNvSpPr/>
            <p:nvPr/>
          </p:nvSpPr>
          <p:spPr>
            <a:xfrm>
              <a:off x="5554217" y="2914650"/>
              <a:ext cx="2021205" cy="3324225"/>
            </a:xfrm>
            <a:custGeom>
              <a:avLst/>
              <a:gdLst/>
              <a:ahLst/>
              <a:cxnLst/>
              <a:rect l="l" t="t" r="r" b="b"/>
              <a:pathLst>
                <a:path w="2021204" h="3324225">
                  <a:moveTo>
                    <a:pt x="0" y="3323844"/>
                  </a:moveTo>
                  <a:lnTo>
                    <a:pt x="2020824" y="3323844"/>
                  </a:lnTo>
                  <a:lnTo>
                    <a:pt x="2020824" y="0"/>
                  </a:lnTo>
                  <a:lnTo>
                    <a:pt x="0" y="0"/>
                  </a:lnTo>
                  <a:lnTo>
                    <a:pt x="0" y="3323844"/>
                  </a:lnTo>
                  <a:close/>
                </a:path>
              </a:pathLst>
            </a:custGeom>
            <a:ln w="25908">
              <a:solidFill>
                <a:srgbClr val="385D89"/>
              </a:solidFill>
            </a:ln>
          </p:spPr>
          <p:txBody>
            <a:bodyPr wrap="square" lIns="0" tIns="0" rIns="0" bIns="0" rtlCol="0"/>
            <a:lstStyle/>
            <a:p>
              <a:endParaRPr sz="1579"/>
            </a:p>
          </p:txBody>
        </p:sp>
        <p:sp>
          <p:nvSpPr>
            <p:cNvPr id="17" name="object 17"/>
            <p:cNvSpPr/>
            <p:nvPr/>
          </p:nvSpPr>
          <p:spPr>
            <a:xfrm>
              <a:off x="5913881" y="3694938"/>
              <a:ext cx="1286510" cy="500380"/>
            </a:xfrm>
            <a:custGeom>
              <a:avLst/>
              <a:gdLst/>
              <a:ahLst/>
              <a:cxnLst/>
              <a:rect l="l" t="t" r="r" b="b"/>
              <a:pathLst>
                <a:path w="1286509" h="500379">
                  <a:moveTo>
                    <a:pt x="643127" y="0"/>
                  </a:moveTo>
                  <a:lnTo>
                    <a:pt x="577367" y="1290"/>
                  </a:lnTo>
                  <a:lnTo>
                    <a:pt x="513506" y="5077"/>
                  </a:lnTo>
                  <a:lnTo>
                    <a:pt x="451870" y="11235"/>
                  </a:lnTo>
                  <a:lnTo>
                    <a:pt x="392781" y="19639"/>
                  </a:lnTo>
                  <a:lnTo>
                    <a:pt x="336562" y="30163"/>
                  </a:lnTo>
                  <a:lnTo>
                    <a:pt x="283536" y="42681"/>
                  </a:lnTo>
                  <a:lnTo>
                    <a:pt x="234026" y="57068"/>
                  </a:lnTo>
                  <a:lnTo>
                    <a:pt x="188356" y="73199"/>
                  </a:lnTo>
                  <a:lnTo>
                    <a:pt x="146849" y="90948"/>
                  </a:lnTo>
                  <a:lnTo>
                    <a:pt x="109828" y="110188"/>
                  </a:lnTo>
                  <a:lnTo>
                    <a:pt x="77616" y="130795"/>
                  </a:lnTo>
                  <a:lnTo>
                    <a:pt x="28911" y="175607"/>
                  </a:lnTo>
                  <a:lnTo>
                    <a:pt x="3320" y="224379"/>
                  </a:lnTo>
                  <a:lnTo>
                    <a:pt x="0" y="249936"/>
                  </a:lnTo>
                  <a:lnTo>
                    <a:pt x="3320" y="275492"/>
                  </a:lnTo>
                  <a:lnTo>
                    <a:pt x="28911" y="324264"/>
                  </a:lnTo>
                  <a:lnTo>
                    <a:pt x="77616" y="369076"/>
                  </a:lnTo>
                  <a:lnTo>
                    <a:pt x="109828" y="389683"/>
                  </a:lnTo>
                  <a:lnTo>
                    <a:pt x="146849" y="408923"/>
                  </a:lnTo>
                  <a:lnTo>
                    <a:pt x="188356" y="426672"/>
                  </a:lnTo>
                  <a:lnTo>
                    <a:pt x="234026" y="442803"/>
                  </a:lnTo>
                  <a:lnTo>
                    <a:pt x="283536" y="457190"/>
                  </a:lnTo>
                  <a:lnTo>
                    <a:pt x="336562" y="469708"/>
                  </a:lnTo>
                  <a:lnTo>
                    <a:pt x="392781" y="480232"/>
                  </a:lnTo>
                  <a:lnTo>
                    <a:pt x="451870" y="488636"/>
                  </a:lnTo>
                  <a:lnTo>
                    <a:pt x="513506" y="494794"/>
                  </a:lnTo>
                  <a:lnTo>
                    <a:pt x="577367" y="498581"/>
                  </a:lnTo>
                  <a:lnTo>
                    <a:pt x="643127" y="499872"/>
                  </a:lnTo>
                  <a:lnTo>
                    <a:pt x="708888" y="498581"/>
                  </a:lnTo>
                  <a:lnTo>
                    <a:pt x="772749" y="494794"/>
                  </a:lnTo>
                  <a:lnTo>
                    <a:pt x="834385" y="488636"/>
                  </a:lnTo>
                  <a:lnTo>
                    <a:pt x="893474" y="480232"/>
                  </a:lnTo>
                  <a:lnTo>
                    <a:pt x="949693" y="469708"/>
                  </a:lnTo>
                  <a:lnTo>
                    <a:pt x="1002719" y="457190"/>
                  </a:lnTo>
                  <a:lnTo>
                    <a:pt x="1052229" y="442803"/>
                  </a:lnTo>
                  <a:lnTo>
                    <a:pt x="1097899" y="426672"/>
                  </a:lnTo>
                  <a:lnTo>
                    <a:pt x="1139406" y="408923"/>
                  </a:lnTo>
                  <a:lnTo>
                    <a:pt x="1176427" y="389683"/>
                  </a:lnTo>
                  <a:lnTo>
                    <a:pt x="1208639" y="369076"/>
                  </a:lnTo>
                  <a:lnTo>
                    <a:pt x="1257344" y="324264"/>
                  </a:lnTo>
                  <a:lnTo>
                    <a:pt x="1282935" y="275492"/>
                  </a:lnTo>
                  <a:lnTo>
                    <a:pt x="1286256" y="249936"/>
                  </a:lnTo>
                  <a:lnTo>
                    <a:pt x="1282935" y="224379"/>
                  </a:lnTo>
                  <a:lnTo>
                    <a:pt x="1257344" y="175607"/>
                  </a:lnTo>
                  <a:lnTo>
                    <a:pt x="1208639" y="130795"/>
                  </a:lnTo>
                  <a:lnTo>
                    <a:pt x="1176427" y="110188"/>
                  </a:lnTo>
                  <a:lnTo>
                    <a:pt x="1139406" y="90948"/>
                  </a:lnTo>
                  <a:lnTo>
                    <a:pt x="1097899" y="73199"/>
                  </a:lnTo>
                  <a:lnTo>
                    <a:pt x="1052229" y="57068"/>
                  </a:lnTo>
                  <a:lnTo>
                    <a:pt x="1002719" y="42681"/>
                  </a:lnTo>
                  <a:lnTo>
                    <a:pt x="949693" y="30163"/>
                  </a:lnTo>
                  <a:lnTo>
                    <a:pt x="893474" y="19639"/>
                  </a:lnTo>
                  <a:lnTo>
                    <a:pt x="834385" y="11235"/>
                  </a:lnTo>
                  <a:lnTo>
                    <a:pt x="772749" y="5077"/>
                  </a:lnTo>
                  <a:lnTo>
                    <a:pt x="708888" y="1290"/>
                  </a:lnTo>
                  <a:lnTo>
                    <a:pt x="643127" y="0"/>
                  </a:lnTo>
                  <a:close/>
                </a:path>
              </a:pathLst>
            </a:custGeom>
            <a:solidFill>
              <a:srgbClr val="D6E3BC"/>
            </a:solidFill>
          </p:spPr>
          <p:txBody>
            <a:bodyPr wrap="square" lIns="0" tIns="0" rIns="0" bIns="0" rtlCol="0"/>
            <a:lstStyle/>
            <a:p>
              <a:endParaRPr sz="1579"/>
            </a:p>
          </p:txBody>
        </p:sp>
        <p:sp>
          <p:nvSpPr>
            <p:cNvPr id="18" name="object 18"/>
            <p:cNvSpPr/>
            <p:nvPr/>
          </p:nvSpPr>
          <p:spPr>
            <a:xfrm>
              <a:off x="5913881" y="3694938"/>
              <a:ext cx="1286510" cy="500380"/>
            </a:xfrm>
            <a:custGeom>
              <a:avLst/>
              <a:gdLst/>
              <a:ahLst/>
              <a:cxnLst/>
              <a:rect l="l" t="t" r="r" b="b"/>
              <a:pathLst>
                <a:path w="1286509" h="500379">
                  <a:moveTo>
                    <a:pt x="0" y="249936"/>
                  </a:moveTo>
                  <a:lnTo>
                    <a:pt x="13064" y="199561"/>
                  </a:lnTo>
                  <a:lnTo>
                    <a:pt x="50536" y="152644"/>
                  </a:lnTo>
                  <a:lnTo>
                    <a:pt x="109828" y="110188"/>
                  </a:lnTo>
                  <a:lnTo>
                    <a:pt x="146849" y="90948"/>
                  </a:lnTo>
                  <a:lnTo>
                    <a:pt x="188356" y="73199"/>
                  </a:lnTo>
                  <a:lnTo>
                    <a:pt x="234026" y="57068"/>
                  </a:lnTo>
                  <a:lnTo>
                    <a:pt x="283536" y="42681"/>
                  </a:lnTo>
                  <a:lnTo>
                    <a:pt x="336562" y="30163"/>
                  </a:lnTo>
                  <a:lnTo>
                    <a:pt x="392781" y="19639"/>
                  </a:lnTo>
                  <a:lnTo>
                    <a:pt x="451870" y="11235"/>
                  </a:lnTo>
                  <a:lnTo>
                    <a:pt x="513506" y="5077"/>
                  </a:lnTo>
                  <a:lnTo>
                    <a:pt x="577367" y="1290"/>
                  </a:lnTo>
                  <a:lnTo>
                    <a:pt x="643127" y="0"/>
                  </a:lnTo>
                  <a:lnTo>
                    <a:pt x="708888" y="1290"/>
                  </a:lnTo>
                  <a:lnTo>
                    <a:pt x="772749" y="5077"/>
                  </a:lnTo>
                  <a:lnTo>
                    <a:pt x="834385" y="11235"/>
                  </a:lnTo>
                  <a:lnTo>
                    <a:pt x="893474" y="19639"/>
                  </a:lnTo>
                  <a:lnTo>
                    <a:pt x="949693" y="30163"/>
                  </a:lnTo>
                  <a:lnTo>
                    <a:pt x="1002719" y="42681"/>
                  </a:lnTo>
                  <a:lnTo>
                    <a:pt x="1052229" y="57068"/>
                  </a:lnTo>
                  <a:lnTo>
                    <a:pt x="1097899" y="73199"/>
                  </a:lnTo>
                  <a:lnTo>
                    <a:pt x="1139406" y="90948"/>
                  </a:lnTo>
                  <a:lnTo>
                    <a:pt x="1176427" y="110188"/>
                  </a:lnTo>
                  <a:lnTo>
                    <a:pt x="1208639" y="130795"/>
                  </a:lnTo>
                  <a:lnTo>
                    <a:pt x="1257344" y="175607"/>
                  </a:lnTo>
                  <a:lnTo>
                    <a:pt x="1282935" y="224379"/>
                  </a:lnTo>
                  <a:lnTo>
                    <a:pt x="1286256" y="249936"/>
                  </a:lnTo>
                  <a:lnTo>
                    <a:pt x="1282935" y="275492"/>
                  </a:lnTo>
                  <a:lnTo>
                    <a:pt x="1257344" y="324264"/>
                  </a:lnTo>
                  <a:lnTo>
                    <a:pt x="1208639" y="369076"/>
                  </a:lnTo>
                  <a:lnTo>
                    <a:pt x="1176427" y="389683"/>
                  </a:lnTo>
                  <a:lnTo>
                    <a:pt x="1139406" y="408923"/>
                  </a:lnTo>
                  <a:lnTo>
                    <a:pt x="1097899" y="426672"/>
                  </a:lnTo>
                  <a:lnTo>
                    <a:pt x="1052229" y="442803"/>
                  </a:lnTo>
                  <a:lnTo>
                    <a:pt x="1002719" y="457190"/>
                  </a:lnTo>
                  <a:lnTo>
                    <a:pt x="949693" y="469708"/>
                  </a:lnTo>
                  <a:lnTo>
                    <a:pt x="893474" y="480232"/>
                  </a:lnTo>
                  <a:lnTo>
                    <a:pt x="834385" y="488636"/>
                  </a:lnTo>
                  <a:lnTo>
                    <a:pt x="772749" y="494794"/>
                  </a:lnTo>
                  <a:lnTo>
                    <a:pt x="708888" y="498581"/>
                  </a:lnTo>
                  <a:lnTo>
                    <a:pt x="643127" y="499872"/>
                  </a:lnTo>
                  <a:lnTo>
                    <a:pt x="577367" y="498581"/>
                  </a:lnTo>
                  <a:lnTo>
                    <a:pt x="513506" y="494794"/>
                  </a:lnTo>
                  <a:lnTo>
                    <a:pt x="451870" y="488636"/>
                  </a:lnTo>
                  <a:lnTo>
                    <a:pt x="392781" y="480232"/>
                  </a:lnTo>
                  <a:lnTo>
                    <a:pt x="336562" y="469708"/>
                  </a:lnTo>
                  <a:lnTo>
                    <a:pt x="283536" y="457190"/>
                  </a:lnTo>
                  <a:lnTo>
                    <a:pt x="234026" y="442803"/>
                  </a:lnTo>
                  <a:lnTo>
                    <a:pt x="188356" y="426672"/>
                  </a:lnTo>
                  <a:lnTo>
                    <a:pt x="146849" y="408923"/>
                  </a:lnTo>
                  <a:lnTo>
                    <a:pt x="109828" y="389683"/>
                  </a:lnTo>
                  <a:lnTo>
                    <a:pt x="77616" y="369076"/>
                  </a:lnTo>
                  <a:lnTo>
                    <a:pt x="28911" y="324264"/>
                  </a:lnTo>
                  <a:lnTo>
                    <a:pt x="3320" y="275492"/>
                  </a:lnTo>
                  <a:lnTo>
                    <a:pt x="0" y="249936"/>
                  </a:lnTo>
                  <a:close/>
                </a:path>
              </a:pathLst>
            </a:custGeom>
            <a:ln w="25908">
              <a:solidFill>
                <a:srgbClr val="000000"/>
              </a:solidFill>
            </a:ln>
          </p:spPr>
          <p:txBody>
            <a:bodyPr wrap="square" lIns="0" tIns="0" rIns="0" bIns="0" rtlCol="0"/>
            <a:lstStyle/>
            <a:p>
              <a:endParaRPr sz="1579"/>
            </a:p>
          </p:txBody>
        </p:sp>
        <p:sp>
          <p:nvSpPr>
            <p:cNvPr id="19" name="object 19"/>
            <p:cNvSpPr/>
            <p:nvPr/>
          </p:nvSpPr>
          <p:spPr>
            <a:xfrm>
              <a:off x="5913881" y="4327398"/>
              <a:ext cx="1286510" cy="500380"/>
            </a:xfrm>
            <a:custGeom>
              <a:avLst/>
              <a:gdLst/>
              <a:ahLst/>
              <a:cxnLst/>
              <a:rect l="l" t="t" r="r" b="b"/>
              <a:pathLst>
                <a:path w="1286509" h="500379">
                  <a:moveTo>
                    <a:pt x="643127" y="0"/>
                  </a:moveTo>
                  <a:lnTo>
                    <a:pt x="577367" y="1290"/>
                  </a:lnTo>
                  <a:lnTo>
                    <a:pt x="513506" y="5077"/>
                  </a:lnTo>
                  <a:lnTo>
                    <a:pt x="451870" y="11235"/>
                  </a:lnTo>
                  <a:lnTo>
                    <a:pt x="392781" y="19639"/>
                  </a:lnTo>
                  <a:lnTo>
                    <a:pt x="336562" y="30163"/>
                  </a:lnTo>
                  <a:lnTo>
                    <a:pt x="283536" y="42681"/>
                  </a:lnTo>
                  <a:lnTo>
                    <a:pt x="234026" y="57068"/>
                  </a:lnTo>
                  <a:lnTo>
                    <a:pt x="188356" y="73199"/>
                  </a:lnTo>
                  <a:lnTo>
                    <a:pt x="146849" y="90948"/>
                  </a:lnTo>
                  <a:lnTo>
                    <a:pt x="109828" y="110188"/>
                  </a:lnTo>
                  <a:lnTo>
                    <a:pt x="77616" y="130795"/>
                  </a:lnTo>
                  <a:lnTo>
                    <a:pt x="28911" y="175607"/>
                  </a:lnTo>
                  <a:lnTo>
                    <a:pt x="3320" y="224379"/>
                  </a:lnTo>
                  <a:lnTo>
                    <a:pt x="0" y="249935"/>
                  </a:lnTo>
                  <a:lnTo>
                    <a:pt x="3320" y="275492"/>
                  </a:lnTo>
                  <a:lnTo>
                    <a:pt x="28911" y="324264"/>
                  </a:lnTo>
                  <a:lnTo>
                    <a:pt x="77616" y="369076"/>
                  </a:lnTo>
                  <a:lnTo>
                    <a:pt x="109828" y="389683"/>
                  </a:lnTo>
                  <a:lnTo>
                    <a:pt x="146849" y="408923"/>
                  </a:lnTo>
                  <a:lnTo>
                    <a:pt x="188356" y="426672"/>
                  </a:lnTo>
                  <a:lnTo>
                    <a:pt x="234026" y="442803"/>
                  </a:lnTo>
                  <a:lnTo>
                    <a:pt x="283536" y="457190"/>
                  </a:lnTo>
                  <a:lnTo>
                    <a:pt x="336562" y="469708"/>
                  </a:lnTo>
                  <a:lnTo>
                    <a:pt x="392781" y="480232"/>
                  </a:lnTo>
                  <a:lnTo>
                    <a:pt x="451870" y="488636"/>
                  </a:lnTo>
                  <a:lnTo>
                    <a:pt x="513506" y="494794"/>
                  </a:lnTo>
                  <a:lnTo>
                    <a:pt x="577367" y="498581"/>
                  </a:lnTo>
                  <a:lnTo>
                    <a:pt x="643127" y="499871"/>
                  </a:lnTo>
                  <a:lnTo>
                    <a:pt x="708888" y="498581"/>
                  </a:lnTo>
                  <a:lnTo>
                    <a:pt x="772749" y="494794"/>
                  </a:lnTo>
                  <a:lnTo>
                    <a:pt x="834385" y="488636"/>
                  </a:lnTo>
                  <a:lnTo>
                    <a:pt x="893474" y="480232"/>
                  </a:lnTo>
                  <a:lnTo>
                    <a:pt x="949693" y="469708"/>
                  </a:lnTo>
                  <a:lnTo>
                    <a:pt x="1002719" y="457190"/>
                  </a:lnTo>
                  <a:lnTo>
                    <a:pt x="1052229" y="442803"/>
                  </a:lnTo>
                  <a:lnTo>
                    <a:pt x="1097899" y="426672"/>
                  </a:lnTo>
                  <a:lnTo>
                    <a:pt x="1139406" y="408923"/>
                  </a:lnTo>
                  <a:lnTo>
                    <a:pt x="1176427" y="389683"/>
                  </a:lnTo>
                  <a:lnTo>
                    <a:pt x="1208639" y="369076"/>
                  </a:lnTo>
                  <a:lnTo>
                    <a:pt x="1257344" y="324264"/>
                  </a:lnTo>
                  <a:lnTo>
                    <a:pt x="1282935" y="275492"/>
                  </a:lnTo>
                  <a:lnTo>
                    <a:pt x="1286256" y="249935"/>
                  </a:lnTo>
                  <a:lnTo>
                    <a:pt x="1282935" y="224379"/>
                  </a:lnTo>
                  <a:lnTo>
                    <a:pt x="1257344" y="175607"/>
                  </a:lnTo>
                  <a:lnTo>
                    <a:pt x="1208639" y="130795"/>
                  </a:lnTo>
                  <a:lnTo>
                    <a:pt x="1176427" y="110188"/>
                  </a:lnTo>
                  <a:lnTo>
                    <a:pt x="1139406" y="90948"/>
                  </a:lnTo>
                  <a:lnTo>
                    <a:pt x="1097899" y="73199"/>
                  </a:lnTo>
                  <a:lnTo>
                    <a:pt x="1052229" y="57068"/>
                  </a:lnTo>
                  <a:lnTo>
                    <a:pt x="1002719" y="42681"/>
                  </a:lnTo>
                  <a:lnTo>
                    <a:pt x="949693" y="30163"/>
                  </a:lnTo>
                  <a:lnTo>
                    <a:pt x="893474" y="19639"/>
                  </a:lnTo>
                  <a:lnTo>
                    <a:pt x="834385" y="11235"/>
                  </a:lnTo>
                  <a:lnTo>
                    <a:pt x="772749" y="5077"/>
                  </a:lnTo>
                  <a:lnTo>
                    <a:pt x="708888" y="1290"/>
                  </a:lnTo>
                  <a:lnTo>
                    <a:pt x="643127" y="0"/>
                  </a:lnTo>
                  <a:close/>
                </a:path>
              </a:pathLst>
            </a:custGeom>
            <a:solidFill>
              <a:srgbClr val="CCC1DA"/>
            </a:solidFill>
          </p:spPr>
          <p:txBody>
            <a:bodyPr wrap="square" lIns="0" tIns="0" rIns="0" bIns="0" rtlCol="0"/>
            <a:lstStyle/>
            <a:p>
              <a:endParaRPr sz="1579"/>
            </a:p>
          </p:txBody>
        </p:sp>
        <p:sp>
          <p:nvSpPr>
            <p:cNvPr id="20" name="object 20"/>
            <p:cNvSpPr/>
            <p:nvPr/>
          </p:nvSpPr>
          <p:spPr>
            <a:xfrm>
              <a:off x="5913881" y="4327398"/>
              <a:ext cx="1286510" cy="500380"/>
            </a:xfrm>
            <a:custGeom>
              <a:avLst/>
              <a:gdLst/>
              <a:ahLst/>
              <a:cxnLst/>
              <a:rect l="l" t="t" r="r" b="b"/>
              <a:pathLst>
                <a:path w="1286509" h="500379">
                  <a:moveTo>
                    <a:pt x="0" y="249935"/>
                  </a:moveTo>
                  <a:lnTo>
                    <a:pt x="13064" y="199561"/>
                  </a:lnTo>
                  <a:lnTo>
                    <a:pt x="50536" y="152644"/>
                  </a:lnTo>
                  <a:lnTo>
                    <a:pt x="109828" y="110188"/>
                  </a:lnTo>
                  <a:lnTo>
                    <a:pt x="146849" y="90948"/>
                  </a:lnTo>
                  <a:lnTo>
                    <a:pt x="188356" y="73199"/>
                  </a:lnTo>
                  <a:lnTo>
                    <a:pt x="234026" y="57068"/>
                  </a:lnTo>
                  <a:lnTo>
                    <a:pt x="283536" y="42681"/>
                  </a:lnTo>
                  <a:lnTo>
                    <a:pt x="336562" y="30163"/>
                  </a:lnTo>
                  <a:lnTo>
                    <a:pt x="392781" y="19639"/>
                  </a:lnTo>
                  <a:lnTo>
                    <a:pt x="451870" y="11235"/>
                  </a:lnTo>
                  <a:lnTo>
                    <a:pt x="513506" y="5077"/>
                  </a:lnTo>
                  <a:lnTo>
                    <a:pt x="577367" y="1290"/>
                  </a:lnTo>
                  <a:lnTo>
                    <a:pt x="643127" y="0"/>
                  </a:lnTo>
                  <a:lnTo>
                    <a:pt x="708888" y="1290"/>
                  </a:lnTo>
                  <a:lnTo>
                    <a:pt x="772749" y="5077"/>
                  </a:lnTo>
                  <a:lnTo>
                    <a:pt x="834385" y="11235"/>
                  </a:lnTo>
                  <a:lnTo>
                    <a:pt x="893474" y="19639"/>
                  </a:lnTo>
                  <a:lnTo>
                    <a:pt x="949693" y="30163"/>
                  </a:lnTo>
                  <a:lnTo>
                    <a:pt x="1002719" y="42681"/>
                  </a:lnTo>
                  <a:lnTo>
                    <a:pt x="1052229" y="57068"/>
                  </a:lnTo>
                  <a:lnTo>
                    <a:pt x="1097899" y="73199"/>
                  </a:lnTo>
                  <a:lnTo>
                    <a:pt x="1139406" y="90948"/>
                  </a:lnTo>
                  <a:lnTo>
                    <a:pt x="1176427" y="110188"/>
                  </a:lnTo>
                  <a:lnTo>
                    <a:pt x="1208639" y="130795"/>
                  </a:lnTo>
                  <a:lnTo>
                    <a:pt x="1257344" y="175607"/>
                  </a:lnTo>
                  <a:lnTo>
                    <a:pt x="1282935" y="224379"/>
                  </a:lnTo>
                  <a:lnTo>
                    <a:pt x="1286256" y="249935"/>
                  </a:lnTo>
                  <a:lnTo>
                    <a:pt x="1282935" y="275492"/>
                  </a:lnTo>
                  <a:lnTo>
                    <a:pt x="1257344" y="324264"/>
                  </a:lnTo>
                  <a:lnTo>
                    <a:pt x="1208639" y="369076"/>
                  </a:lnTo>
                  <a:lnTo>
                    <a:pt x="1176427" y="389683"/>
                  </a:lnTo>
                  <a:lnTo>
                    <a:pt x="1139406" y="408923"/>
                  </a:lnTo>
                  <a:lnTo>
                    <a:pt x="1097899" y="426672"/>
                  </a:lnTo>
                  <a:lnTo>
                    <a:pt x="1052229" y="442803"/>
                  </a:lnTo>
                  <a:lnTo>
                    <a:pt x="1002719" y="457190"/>
                  </a:lnTo>
                  <a:lnTo>
                    <a:pt x="949693" y="469708"/>
                  </a:lnTo>
                  <a:lnTo>
                    <a:pt x="893474" y="480232"/>
                  </a:lnTo>
                  <a:lnTo>
                    <a:pt x="834385" y="488636"/>
                  </a:lnTo>
                  <a:lnTo>
                    <a:pt x="772749" y="494794"/>
                  </a:lnTo>
                  <a:lnTo>
                    <a:pt x="708888" y="498581"/>
                  </a:lnTo>
                  <a:lnTo>
                    <a:pt x="643127" y="499871"/>
                  </a:lnTo>
                  <a:lnTo>
                    <a:pt x="577367" y="498581"/>
                  </a:lnTo>
                  <a:lnTo>
                    <a:pt x="513506" y="494794"/>
                  </a:lnTo>
                  <a:lnTo>
                    <a:pt x="451870" y="488636"/>
                  </a:lnTo>
                  <a:lnTo>
                    <a:pt x="392781" y="480232"/>
                  </a:lnTo>
                  <a:lnTo>
                    <a:pt x="336562" y="469708"/>
                  </a:lnTo>
                  <a:lnTo>
                    <a:pt x="283536" y="457190"/>
                  </a:lnTo>
                  <a:lnTo>
                    <a:pt x="234026" y="442803"/>
                  </a:lnTo>
                  <a:lnTo>
                    <a:pt x="188356" y="426672"/>
                  </a:lnTo>
                  <a:lnTo>
                    <a:pt x="146849" y="408923"/>
                  </a:lnTo>
                  <a:lnTo>
                    <a:pt x="109828" y="389683"/>
                  </a:lnTo>
                  <a:lnTo>
                    <a:pt x="77616" y="369076"/>
                  </a:lnTo>
                  <a:lnTo>
                    <a:pt x="28911" y="324264"/>
                  </a:lnTo>
                  <a:lnTo>
                    <a:pt x="3320" y="275492"/>
                  </a:lnTo>
                  <a:lnTo>
                    <a:pt x="0" y="249935"/>
                  </a:lnTo>
                  <a:close/>
                </a:path>
              </a:pathLst>
            </a:custGeom>
            <a:ln w="25908">
              <a:solidFill>
                <a:srgbClr val="000000"/>
              </a:solidFill>
            </a:ln>
          </p:spPr>
          <p:txBody>
            <a:bodyPr wrap="square" lIns="0" tIns="0" rIns="0" bIns="0" rtlCol="0"/>
            <a:lstStyle/>
            <a:p>
              <a:endParaRPr sz="1579"/>
            </a:p>
          </p:txBody>
        </p:sp>
        <p:sp>
          <p:nvSpPr>
            <p:cNvPr id="21" name="object 21"/>
            <p:cNvSpPr/>
            <p:nvPr/>
          </p:nvSpPr>
          <p:spPr>
            <a:xfrm>
              <a:off x="5913881" y="4958334"/>
              <a:ext cx="1286510" cy="500380"/>
            </a:xfrm>
            <a:custGeom>
              <a:avLst/>
              <a:gdLst/>
              <a:ahLst/>
              <a:cxnLst/>
              <a:rect l="l" t="t" r="r" b="b"/>
              <a:pathLst>
                <a:path w="1286509" h="500379">
                  <a:moveTo>
                    <a:pt x="643127" y="0"/>
                  </a:moveTo>
                  <a:lnTo>
                    <a:pt x="577367" y="1290"/>
                  </a:lnTo>
                  <a:lnTo>
                    <a:pt x="513506" y="5077"/>
                  </a:lnTo>
                  <a:lnTo>
                    <a:pt x="451870" y="11235"/>
                  </a:lnTo>
                  <a:lnTo>
                    <a:pt x="392781" y="19639"/>
                  </a:lnTo>
                  <a:lnTo>
                    <a:pt x="336562" y="30163"/>
                  </a:lnTo>
                  <a:lnTo>
                    <a:pt x="283536" y="42681"/>
                  </a:lnTo>
                  <a:lnTo>
                    <a:pt x="234026" y="57068"/>
                  </a:lnTo>
                  <a:lnTo>
                    <a:pt x="188356" y="73199"/>
                  </a:lnTo>
                  <a:lnTo>
                    <a:pt x="146849" y="90948"/>
                  </a:lnTo>
                  <a:lnTo>
                    <a:pt x="109828" y="110188"/>
                  </a:lnTo>
                  <a:lnTo>
                    <a:pt x="77616" y="130795"/>
                  </a:lnTo>
                  <a:lnTo>
                    <a:pt x="28911" y="175607"/>
                  </a:lnTo>
                  <a:lnTo>
                    <a:pt x="3320" y="224379"/>
                  </a:lnTo>
                  <a:lnTo>
                    <a:pt x="0" y="249936"/>
                  </a:lnTo>
                  <a:lnTo>
                    <a:pt x="3320" y="275492"/>
                  </a:lnTo>
                  <a:lnTo>
                    <a:pt x="28911" y="324264"/>
                  </a:lnTo>
                  <a:lnTo>
                    <a:pt x="77616" y="369076"/>
                  </a:lnTo>
                  <a:lnTo>
                    <a:pt x="109828" y="389683"/>
                  </a:lnTo>
                  <a:lnTo>
                    <a:pt x="146849" y="408923"/>
                  </a:lnTo>
                  <a:lnTo>
                    <a:pt x="188356" y="426672"/>
                  </a:lnTo>
                  <a:lnTo>
                    <a:pt x="234026" y="442803"/>
                  </a:lnTo>
                  <a:lnTo>
                    <a:pt x="283536" y="457190"/>
                  </a:lnTo>
                  <a:lnTo>
                    <a:pt x="336562" y="469708"/>
                  </a:lnTo>
                  <a:lnTo>
                    <a:pt x="392781" y="480232"/>
                  </a:lnTo>
                  <a:lnTo>
                    <a:pt x="451870" y="488636"/>
                  </a:lnTo>
                  <a:lnTo>
                    <a:pt x="513506" y="494794"/>
                  </a:lnTo>
                  <a:lnTo>
                    <a:pt x="577367" y="498581"/>
                  </a:lnTo>
                  <a:lnTo>
                    <a:pt x="643127" y="499872"/>
                  </a:lnTo>
                  <a:lnTo>
                    <a:pt x="708888" y="498581"/>
                  </a:lnTo>
                  <a:lnTo>
                    <a:pt x="772749" y="494794"/>
                  </a:lnTo>
                  <a:lnTo>
                    <a:pt x="834385" y="488636"/>
                  </a:lnTo>
                  <a:lnTo>
                    <a:pt x="893474" y="480232"/>
                  </a:lnTo>
                  <a:lnTo>
                    <a:pt x="949693" y="469708"/>
                  </a:lnTo>
                  <a:lnTo>
                    <a:pt x="1002719" y="457190"/>
                  </a:lnTo>
                  <a:lnTo>
                    <a:pt x="1052229" y="442803"/>
                  </a:lnTo>
                  <a:lnTo>
                    <a:pt x="1097899" y="426672"/>
                  </a:lnTo>
                  <a:lnTo>
                    <a:pt x="1139406" y="408923"/>
                  </a:lnTo>
                  <a:lnTo>
                    <a:pt x="1176427" y="389683"/>
                  </a:lnTo>
                  <a:lnTo>
                    <a:pt x="1208639" y="369076"/>
                  </a:lnTo>
                  <a:lnTo>
                    <a:pt x="1257344" y="324264"/>
                  </a:lnTo>
                  <a:lnTo>
                    <a:pt x="1282935" y="275492"/>
                  </a:lnTo>
                  <a:lnTo>
                    <a:pt x="1286256" y="249936"/>
                  </a:lnTo>
                  <a:lnTo>
                    <a:pt x="1282935" y="224379"/>
                  </a:lnTo>
                  <a:lnTo>
                    <a:pt x="1257344" y="175607"/>
                  </a:lnTo>
                  <a:lnTo>
                    <a:pt x="1208639" y="130795"/>
                  </a:lnTo>
                  <a:lnTo>
                    <a:pt x="1176427" y="110188"/>
                  </a:lnTo>
                  <a:lnTo>
                    <a:pt x="1139406" y="90948"/>
                  </a:lnTo>
                  <a:lnTo>
                    <a:pt x="1097899" y="73199"/>
                  </a:lnTo>
                  <a:lnTo>
                    <a:pt x="1052229" y="57068"/>
                  </a:lnTo>
                  <a:lnTo>
                    <a:pt x="1002719" y="42681"/>
                  </a:lnTo>
                  <a:lnTo>
                    <a:pt x="949693" y="30163"/>
                  </a:lnTo>
                  <a:lnTo>
                    <a:pt x="893474" y="19639"/>
                  </a:lnTo>
                  <a:lnTo>
                    <a:pt x="834385" y="11235"/>
                  </a:lnTo>
                  <a:lnTo>
                    <a:pt x="772749" y="5077"/>
                  </a:lnTo>
                  <a:lnTo>
                    <a:pt x="708888" y="1290"/>
                  </a:lnTo>
                  <a:lnTo>
                    <a:pt x="643127" y="0"/>
                  </a:lnTo>
                  <a:close/>
                </a:path>
              </a:pathLst>
            </a:custGeom>
            <a:solidFill>
              <a:srgbClr val="FBD4B5"/>
            </a:solidFill>
          </p:spPr>
          <p:txBody>
            <a:bodyPr wrap="square" lIns="0" tIns="0" rIns="0" bIns="0" rtlCol="0"/>
            <a:lstStyle/>
            <a:p>
              <a:endParaRPr sz="1579"/>
            </a:p>
          </p:txBody>
        </p:sp>
        <p:sp>
          <p:nvSpPr>
            <p:cNvPr id="22" name="object 22"/>
            <p:cNvSpPr/>
            <p:nvPr/>
          </p:nvSpPr>
          <p:spPr>
            <a:xfrm>
              <a:off x="5913881" y="4958334"/>
              <a:ext cx="1286510" cy="500380"/>
            </a:xfrm>
            <a:custGeom>
              <a:avLst/>
              <a:gdLst/>
              <a:ahLst/>
              <a:cxnLst/>
              <a:rect l="l" t="t" r="r" b="b"/>
              <a:pathLst>
                <a:path w="1286509" h="500379">
                  <a:moveTo>
                    <a:pt x="0" y="249936"/>
                  </a:moveTo>
                  <a:lnTo>
                    <a:pt x="13064" y="199561"/>
                  </a:lnTo>
                  <a:lnTo>
                    <a:pt x="50536" y="152644"/>
                  </a:lnTo>
                  <a:lnTo>
                    <a:pt x="109828" y="110188"/>
                  </a:lnTo>
                  <a:lnTo>
                    <a:pt x="146849" y="90948"/>
                  </a:lnTo>
                  <a:lnTo>
                    <a:pt x="188356" y="73199"/>
                  </a:lnTo>
                  <a:lnTo>
                    <a:pt x="234026" y="57068"/>
                  </a:lnTo>
                  <a:lnTo>
                    <a:pt x="283536" y="42681"/>
                  </a:lnTo>
                  <a:lnTo>
                    <a:pt x="336562" y="30163"/>
                  </a:lnTo>
                  <a:lnTo>
                    <a:pt x="392781" y="19639"/>
                  </a:lnTo>
                  <a:lnTo>
                    <a:pt x="451870" y="11235"/>
                  </a:lnTo>
                  <a:lnTo>
                    <a:pt x="513506" y="5077"/>
                  </a:lnTo>
                  <a:lnTo>
                    <a:pt x="577367" y="1290"/>
                  </a:lnTo>
                  <a:lnTo>
                    <a:pt x="643127" y="0"/>
                  </a:lnTo>
                  <a:lnTo>
                    <a:pt x="708888" y="1290"/>
                  </a:lnTo>
                  <a:lnTo>
                    <a:pt x="772749" y="5077"/>
                  </a:lnTo>
                  <a:lnTo>
                    <a:pt x="834385" y="11235"/>
                  </a:lnTo>
                  <a:lnTo>
                    <a:pt x="893474" y="19639"/>
                  </a:lnTo>
                  <a:lnTo>
                    <a:pt x="949693" y="30163"/>
                  </a:lnTo>
                  <a:lnTo>
                    <a:pt x="1002719" y="42681"/>
                  </a:lnTo>
                  <a:lnTo>
                    <a:pt x="1052229" y="57068"/>
                  </a:lnTo>
                  <a:lnTo>
                    <a:pt x="1097899" y="73199"/>
                  </a:lnTo>
                  <a:lnTo>
                    <a:pt x="1139406" y="90948"/>
                  </a:lnTo>
                  <a:lnTo>
                    <a:pt x="1176427" y="110188"/>
                  </a:lnTo>
                  <a:lnTo>
                    <a:pt x="1208639" y="130795"/>
                  </a:lnTo>
                  <a:lnTo>
                    <a:pt x="1257344" y="175607"/>
                  </a:lnTo>
                  <a:lnTo>
                    <a:pt x="1282935" y="224379"/>
                  </a:lnTo>
                  <a:lnTo>
                    <a:pt x="1286256" y="249936"/>
                  </a:lnTo>
                  <a:lnTo>
                    <a:pt x="1282935" y="275492"/>
                  </a:lnTo>
                  <a:lnTo>
                    <a:pt x="1257344" y="324264"/>
                  </a:lnTo>
                  <a:lnTo>
                    <a:pt x="1208639" y="369076"/>
                  </a:lnTo>
                  <a:lnTo>
                    <a:pt x="1176427" y="389683"/>
                  </a:lnTo>
                  <a:lnTo>
                    <a:pt x="1139406" y="408923"/>
                  </a:lnTo>
                  <a:lnTo>
                    <a:pt x="1097899" y="426672"/>
                  </a:lnTo>
                  <a:lnTo>
                    <a:pt x="1052229" y="442803"/>
                  </a:lnTo>
                  <a:lnTo>
                    <a:pt x="1002719" y="457190"/>
                  </a:lnTo>
                  <a:lnTo>
                    <a:pt x="949693" y="469708"/>
                  </a:lnTo>
                  <a:lnTo>
                    <a:pt x="893474" y="480232"/>
                  </a:lnTo>
                  <a:lnTo>
                    <a:pt x="834385" y="488636"/>
                  </a:lnTo>
                  <a:lnTo>
                    <a:pt x="772749" y="494794"/>
                  </a:lnTo>
                  <a:lnTo>
                    <a:pt x="708888" y="498581"/>
                  </a:lnTo>
                  <a:lnTo>
                    <a:pt x="643127" y="499872"/>
                  </a:lnTo>
                  <a:lnTo>
                    <a:pt x="577367" y="498581"/>
                  </a:lnTo>
                  <a:lnTo>
                    <a:pt x="513506" y="494794"/>
                  </a:lnTo>
                  <a:lnTo>
                    <a:pt x="451870" y="488636"/>
                  </a:lnTo>
                  <a:lnTo>
                    <a:pt x="392781" y="480232"/>
                  </a:lnTo>
                  <a:lnTo>
                    <a:pt x="336562" y="469708"/>
                  </a:lnTo>
                  <a:lnTo>
                    <a:pt x="283536" y="457190"/>
                  </a:lnTo>
                  <a:lnTo>
                    <a:pt x="234026" y="442803"/>
                  </a:lnTo>
                  <a:lnTo>
                    <a:pt x="188356" y="426672"/>
                  </a:lnTo>
                  <a:lnTo>
                    <a:pt x="146849" y="408923"/>
                  </a:lnTo>
                  <a:lnTo>
                    <a:pt x="109828" y="389683"/>
                  </a:lnTo>
                  <a:lnTo>
                    <a:pt x="77616" y="369076"/>
                  </a:lnTo>
                  <a:lnTo>
                    <a:pt x="28911" y="324264"/>
                  </a:lnTo>
                  <a:lnTo>
                    <a:pt x="3320" y="275492"/>
                  </a:lnTo>
                  <a:lnTo>
                    <a:pt x="0" y="249936"/>
                  </a:lnTo>
                  <a:close/>
                </a:path>
              </a:pathLst>
            </a:custGeom>
            <a:ln w="25908">
              <a:solidFill>
                <a:srgbClr val="000000"/>
              </a:solidFill>
            </a:ln>
          </p:spPr>
          <p:txBody>
            <a:bodyPr wrap="square" lIns="0" tIns="0" rIns="0" bIns="0" rtlCol="0"/>
            <a:lstStyle/>
            <a:p>
              <a:endParaRPr sz="1579"/>
            </a:p>
          </p:txBody>
        </p:sp>
        <p:sp>
          <p:nvSpPr>
            <p:cNvPr id="23" name="object 23"/>
            <p:cNvSpPr/>
            <p:nvPr/>
          </p:nvSpPr>
          <p:spPr>
            <a:xfrm>
              <a:off x="5913881" y="5589270"/>
              <a:ext cx="1286510" cy="500380"/>
            </a:xfrm>
            <a:custGeom>
              <a:avLst/>
              <a:gdLst/>
              <a:ahLst/>
              <a:cxnLst/>
              <a:rect l="l" t="t" r="r" b="b"/>
              <a:pathLst>
                <a:path w="1286509" h="500379">
                  <a:moveTo>
                    <a:pt x="643127" y="0"/>
                  </a:moveTo>
                  <a:lnTo>
                    <a:pt x="577367" y="1290"/>
                  </a:lnTo>
                  <a:lnTo>
                    <a:pt x="513506" y="5077"/>
                  </a:lnTo>
                  <a:lnTo>
                    <a:pt x="451870" y="11236"/>
                  </a:lnTo>
                  <a:lnTo>
                    <a:pt x="392781" y="19641"/>
                  </a:lnTo>
                  <a:lnTo>
                    <a:pt x="336562" y="30165"/>
                  </a:lnTo>
                  <a:lnTo>
                    <a:pt x="283536" y="42685"/>
                  </a:lnTo>
                  <a:lnTo>
                    <a:pt x="234026" y="57073"/>
                  </a:lnTo>
                  <a:lnTo>
                    <a:pt x="188356" y="73204"/>
                  </a:lnTo>
                  <a:lnTo>
                    <a:pt x="146849" y="90953"/>
                  </a:lnTo>
                  <a:lnTo>
                    <a:pt x="109828" y="110194"/>
                  </a:lnTo>
                  <a:lnTo>
                    <a:pt x="77616" y="130801"/>
                  </a:lnTo>
                  <a:lnTo>
                    <a:pt x="28911" y="175612"/>
                  </a:lnTo>
                  <a:lnTo>
                    <a:pt x="3320" y="224381"/>
                  </a:lnTo>
                  <a:lnTo>
                    <a:pt x="0" y="249935"/>
                  </a:lnTo>
                  <a:lnTo>
                    <a:pt x="3320" y="275490"/>
                  </a:lnTo>
                  <a:lnTo>
                    <a:pt x="28911" y="324259"/>
                  </a:lnTo>
                  <a:lnTo>
                    <a:pt x="77616" y="369070"/>
                  </a:lnTo>
                  <a:lnTo>
                    <a:pt x="109828" y="389677"/>
                  </a:lnTo>
                  <a:lnTo>
                    <a:pt x="146849" y="408918"/>
                  </a:lnTo>
                  <a:lnTo>
                    <a:pt x="188356" y="426667"/>
                  </a:lnTo>
                  <a:lnTo>
                    <a:pt x="234026" y="442798"/>
                  </a:lnTo>
                  <a:lnTo>
                    <a:pt x="283536" y="457186"/>
                  </a:lnTo>
                  <a:lnTo>
                    <a:pt x="336562" y="469706"/>
                  </a:lnTo>
                  <a:lnTo>
                    <a:pt x="392781" y="480230"/>
                  </a:lnTo>
                  <a:lnTo>
                    <a:pt x="451870" y="488635"/>
                  </a:lnTo>
                  <a:lnTo>
                    <a:pt x="513506" y="494794"/>
                  </a:lnTo>
                  <a:lnTo>
                    <a:pt x="577367" y="498581"/>
                  </a:lnTo>
                  <a:lnTo>
                    <a:pt x="643127" y="499871"/>
                  </a:lnTo>
                  <a:lnTo>
                    <a:pt x="708888" y="498581"/>
                  </a:lnTo>
                  <a:lnTo>
                    <a:pt x="772749" y="494794"/>
                  </a:lnTo>
                  <a:lnTo>
                    <a:pt x="834385" y="488635"/>
                  </a:lnTo>
                  <a:lnTo>
                    <a:pt x="893474" y="480230"/>
                  </a:lnTo>
                  <a:lnTo>
                    <a:pt x="949693" y="469706"/>
                  </a:lnTo>
                  <a:lnTo>
                    <a:pt x="1002719" y="457186"/>
                  </a:lnTo>
                  <a:lnTo>
                    <a:pt x="1052229" y="442798"/>
                  </a:lnTo>
                  <a:lnTo>
                    <a:pt x="1097899" y="426667"/>
                  </a:lnTo>
                  <a:lnTo>
                    <a:pt x="1139406" y="408918"/>
                  </a:lnTo>
                  <a:lnTo>
                    <a:pt x="1176427" y="389677"/>
                  </a:lnTo>
                  <a:lnTo>
                    <a:pt x="1208639" y="369070"/>
                  </a:lnTo>
                  <a:lnTo>
                    <a:pt x="1257344" y="324259"/>
                  </a:lnTo>
                  <a:lnTo>
                    <a:pt x="1282935" y="275490"/>
                  </a:lnTo>
                  <a:lnTo>
                    <a:pt x="1286256" y="249935"/>
                  </a:lnTo>
                  <a:lnTo>
                    <a:pt x="1282935" y="224381"/>
                  </a:lnTo>
                  <a:lnTo>
                    <a:pt x="1257344" y="175612"/>
                  </a:lnTo>
                  <a:lnTo>
                    <a:pt x="1208639" y="130801"/>
                  </a:lnTo>
                  <a:lnTo>
                    <a:pt x="1176427" y="110194"/>
                  </a:lnTo>
                  <a:lnTo>
                    <a:pt x="1139406" y="90953"/>
                  </a:lnTo>
                  <a:lnTo>
                    <a:pt x="1097899" y="73204"/>
                  </a:lnTo>
                  <a:lnTo>
                    <a:pt x="1052229" y="57073"/>
                  </a:lnTo>
                  <a:lnTo>
                    <a:pt x="1002719" y="42685"/>
                  </a:lnTo>
                  <a:lnTo>
                    <a:pt x="949693" y="30165"/>
                  </a:lnTo>
                  <a:lnTo>
                    <a:pt x="893474" y="19641"/>
                  </a:lnTo>
                  <a:lnTo>
                    <a:pt x="834385" y="11236"/>
                  </a:lnTo>
                  <a:lnTo>
                    <a:pt x="772749" y="5077"/>
                  </a:lnTo>
                  <a:lnTo>
                    <a:pt x="708888" y="1290"/>
                  </a:lnTo>
                  <a:lnTo>
                    <a:pt x="643127" y="0"/>
                  </a:lnTo>
                  <a:close/>
                </a:path>
              </a:pathLst>
            </a:custGeom>
            <a:solidFill>
              <a:srgbClr val="FF99FF"/>
            </a:solidFill>
          </p:spPr>
          <p:txBody>
            <a:bodyPr wrap="square" lIns="0" tIns="0" rIns="0" bIns="0" rtlCol="0"/>
            <a:lstStyle/>
            <a:p>
              <a:endParaRPr sz="1579"/>
            </a:p>
          </p:txBody>
        </p:sp>
        <p:sp>
          <p:nvSpPr>
            <p:cNvPr id="24" name="object 24"/>
            <p:cNvSpPr/>
            <p:nvPr/>
          </p:nvSpPr>
          <p:spPr>
            <a:xfrm>
              <a:off x="5913881" y="5589270"/>
              <a:ext cx="1286510" cy="500380"/>
            </a:xfrm>
            <a:custGeom>
              <a:avLst/>
              <a:gdLst/>
              <a:ahLst/>
              <a:cxnLst/>
              <a:rect l="l" t="t" r="r" b="b"/>
              <a:pathLst>
                <a:path w="1286509" h="500379">
                  <a:moveTo>
                    <a:pt x="0" y="249935"/>
                  </a:moveTo>
                  <a:lnTo>
                    <a:pt x="13064" y="199565"/>
                  </a:lnTo>
                  <a:lnTo>
                    <a:pt x="50536" y="152649"/>
                  </a:lnTo>
                  <a:lnTo>
                    <a:pt x="109828" y="110194"/>
                  </a:lnTo>
                  <a:lnTo>
                    <a:pt x="146849" y="90953"/>
                  </a:lnTo>
                  <a:lnTo>
                    <a:pt x="188356" y="73204"/>
                  </a:lnTo>
                  <a:lnTo>
                    <a:pt x="234026" y="57073"/>
                  </a:lnTo>
                  <a:lnTo>
                    <a:pt x="283536" y="42685"/>
                  </a:lnTo>
                  <a:lnTo>
                    <a:pt x="336562" y="30165"/>
                  </a:lnTo>
                  <a:lnTo>
                    <a:pt x="392781" y="19641"/>
                  </a:lnTo>
                  <a:lnTo>
                    <a:pt x="451870" y="11236"/>
                  </a:lnTo>
                  <a:lnTo>
                    <a:pt x="513506" y="5077"/>
                  </a:lnTo>
                  <a:lnTo>
                    <a:pt x="577367" y="1290"/>
                  </a:lnTo>
                  <a:lnTo>
                    <a:pt x="643127" y="0"/>
                  </a:lnTo>
                  <a:lnTo>
                    <a:pt x="708888" y="1290"/>
                  </a:lnTo>
                  <a:lnTo>
                    <a:pt x="772749" y="5077"/>
                  </a:lnTo>
                  <a:lnTo>
                    <a:pt x="834385" y="11236"/>
                  </a:lnTo>
                  <a:lnTo>
                    <a:pt x="893474" y="19641"/>
                  </a:lnTo>
                  <a:lnTo>
                    <a:pt x="949693" y="30165"/>
                  </a:lnTo>
                  <a:lnTo>
                    <a:pt x="1002719" y="42685"/>
                  </a:lnTo>
                  <a:lnTo>
                    <a:pt x="1052229" y="57073"/>
                  </a:lnTo>
                  <a:lnTo>
                    <a:pt x="1097899" y="73204"/>
                  </a:lnTo>
                  <a:lnTo>
                    <a:pt x="1139406" y="90953"/>
                  </a:lnTo>
                  <a:lnTo>
                    <a:pt x="1176427" y="110194"/>
                  </a:lnTo>
                  <a:lnTo>
                    <a:pt x="1208639" y="130801"/>
                  </a:lnTo>
                  <a:lnTo>
                    <a:pt x="1257344" y="175612"/>
                  </a:lnTo>
                  <a:lnTo>
                    <a:pt x="1282935" y="224381"/>
                  </a:lnTo>
                  <a:lnTo>
                    <a:pt x="1286256" y="249935"/>
                  </a:lnTo>
                  <a:lnTo>
                    <a:pt x="1282935" y="275490"/>
                  </a:lnTo>
                  <a:lnTo>
                    <a:pt x="1257344" y="324259"/>
                  </a:lnTo>
                  <a:lnTo>
                    <a:pt x="1208639" y="369070"/>
                  </a:lnTo>
                  <a:lnTo>
                    <a:pt x="1176427" y="389677"/>
                  </a:lnTo>
                  <a:lnTo>
                    <a:pt x="1139406" y="408918"/>
                  </a:lnTo>
                  <a:lnTo>
                    <a:pt x="1097899" y="426667"/>
                  </a:lnTo>
                  <a:lnTo>
                    <a:pt x="1052229" y="442798"/>
                  </a:lnTo>
                  <a:lnTo>
                    <a:pt x="1002719" y="457186"/>
                  </a:lnTo>
                  <a:lnTo>
                    <a:pt x="949693" y="469706"/>
                  </a:lnTo>
                  <a:lnTo>
                    <a:pt x="893474" y="480230"/>
                  </a:lnTo>
                  <a:lnTo>
                    <a:pt x="834385" y="488635"/>
                  </a:lnTo>
                  <a:lnTo>
                    <a:pt x="772749" y="494794"/>
                  </a:lnTo>
                  <a:lnTo>
                    <a:pt x="708888" y="498581"/>
                  </a:lnTo>
                  <a:lnTo>
                    <a:pt x="643127" y="499871"/>
                  </a:lnTo>
                  <a:lnTo>
                    <a:pt x="577367" y="498581"/>
                  </a:lnTo>
                  <a:lnTo>
                    <a:pt x="513506" y="494794"/>
                  </a:lnTo>
                  <a:lnTo>
                    <a:pt x="451870" y="488635"/>
                  </a:lnTo>
                  <a:lnTo>
                    <a:pt x="392781" y="480230"/>
                  </a:lnTo>
                  <a:lnTo>
                    <a:pt x="336562" y="469706"/>
                  </a:lnTo>
                  <a:lnTo>
                    <a:pt x="283536" y="457186"/>
                  </a:lnTo>
                  <a:lnTo>
                    <a:pt x="234026" y="442798"/>
                  </a:lnTo>
                  <a:lnTo>
                    <a:pt x="188356" y="426667"/>
                  </a:lnTo>
                  <a:lnTo>
                    <a:pt x="146849" y="408918"/>
                  </a:lnTo>
                  <a:lnTo>
                    <a:pt x="109828" y="389677"/>
                  </a:lnTo>
                  <a:lnTo>
                    <a:pt x="77616" y="369070"/>
                  </a:lnTo>
                  <a:lnTo>
                    <a:pt x="28911" y="324259"/>
                  </a:lnTo>
                  <a:lnTo>
                    <a:pt x="3320" y="275490"/>
                  </a:lnTo>
                  <a:lnTo>
                    <a:pt x="0" y="249935"/>
                  </a:lnTo>
                  <a:close/>
                </a:path>
              </a:pathLst>
            </a:custGeom>
            <a:ln w="25908">
              <a:solidFill>
                <a:srgbClr val="000000"/>
              </a:solidFill>
            </a:ln>
          </p:spPr>
          <p:txBody>
            <a:bodyPr wrap="square" lIns="0" tIns="0" rIns="0" bIns="0" rtlCol="0"/>
            <a:lstStyle/>
            <a:p>
              <a:endParaRPr sz="1579"/>
            </a:p>
          </p:txBody>
        </p:sp>
        <p:sp>
          <p:nvSpPr>
            <p:cNvPr id="25" name="object 25"/>
            <p:cNvSpPr/>
            <p:nvPr/>
          </p:nvSpPr>
          <p:spPr>
            <a:xfrm>
              <a:off x="5913881" y="3064002"/>
              <a:ext cx="1286510" cy="500380"/>
            </a:xfrm>
            <a:custGeom>
              <a:avLst/>
              <a:gdLst/>
              <a:ahLst/>
              <a:cxnLst/>
              <a:rect l="l" t="t" r="r" b="b"/>
              <a:pathLst>
                <a:path w="1286509" h="500379">
                  <a:moveTo>
                    <a:pt x="643127" y="0"/>
                  </a:moveTo>
                  <a:lnTo>
                    <a:pt x="577367" y="1290"/>
                  </a:lnTo>
                  <a:lnTo>
                    <a:pt x="513506" y="5077"/>
                  </a:lnTo>
                  <a:lnTo>
                    <a:pt x="451870" y="11235"/>
                  </a:lnTo>
                  <a:lnTo>
                    <a:pt x="392781" y="19639"/>
                  </a:lnTo>
                  <a:lnTo>
                    <a:pt x="336562" y="30163"/>
                  </a:lnTo>
                  <a:lnTo>
                    <a:pt x="283536" y="42681"/>
                  </a:lnTo>
                  <a:lnTo>
                    <a:pt x="234026" y="57068"/>
                  </a:lnTo>
                  <a:lnTo>
                    <a:pt x="188356" y="73199"/>
                  </a:lnTo>
                  <a:lnTo>
                    <a:pt x="146849" y="90948"/>
                  </a:lnTo>
                  <a:lnTo>
                    <a:pt x="109828" y="110188"/>
                  </a:lnTo>
                  <a:lnTo>
                    <a:pt x="77616" y="130795"/>
                  </a:lnTo>
                  <a:lnTo>
                    <a:pt x="28911" y="175607"/>
                  </a:lnTo>
                  <a:lnTo>
                    <a:pt x="3320" y="224379"/>
                  </a:lnTo>
                  <a:lnTo>
                    <a:pt x="0" y="249936"/>
                  </a:lnTo>
                  <a:lnTo>
                    <a:pt x="3320" y="275492"/>
                  </a:lnTo>
                  <a:lnTo>
                    <a:pt x="28911" y="324264"/>
                  </a:lnTo>
                  <a:lnTo>
                    <a:pt x="77616" y="369076"/>
                  </a:lnTo>
                  <a:lnTo>
                    <a:pt x="109828" y="389683"/>
                  </a:lnTo>
                  <a:lnTo>
                    <a:pt x="146849" y="408923"/>
                  </a:lnTo>
                  <a:lnTo>
                    <a:pt x="188356" y="426672"/>
                  </a:lnTo>
                  <a:lnTo>
                    <a:pt x="234026" y="442803"/>
                  </a:lnTo>
                  <a:lnTo>
                    <a:pt x="283536" y="457190"/>
                  </a:lnTo>
                  <a:lnTo>
                    <a:pt x="336562" y="469708"/>
                  </a:lnTo>
                  <a:lnTo>
                    <a:pt x="392781" y="480232"/>
                  </a:lnTo>
                  <a:lnTo>
                    <a:pt x="451870" y="488636"/>
                  </a:lnTo>
                  <a:lnTo>
                    <a:pt x="513506" y="494794"/>
                  </a:lnTo>
                  <a:lnTo>
                    <a:pt x="577367" y="498581"/>
                  </a:lnTo>
                  <a:lnTo>
                    <a:pt x="643127" y="499872"/>
                  </a:lnTo>
                  <a:lnTo>
                    <a:pt x="708888" y="498581"/>
                  </a:lnTo>
                  <a:lnTo>
                    <a:pt x="772749" y="494794"/>
                  </a:lnTo>
                  <a:lnTo>
                    <a:pt x="834385" y="488636"/>
                  </a:lnTo>
                  <a:lnTo>
                    <a:pt x="893474" y="480232"/>
                  </a:lnTo>
                  <a:lnTo>
                    <a:pt x="949693" y="469708"/>
                  </a:lnTo>
                  <a:lnTo>
                    <a:pt x="1002719" y="457190"/>
                  </a:lnTo>
                  <a:lnTo>
                    <a:pt x="1052229" y="442803"/>
                  </a:lnTo>
                  <a:lnTo>
                    <a:pt x="1097899" y="426672"/>
                  </a:lnTo>
                  <a:lnTo>
                    <a:pt x="1139406" y="408923"/>
                  </a:lnTo>
                  <a:lnTo>
                    <a:pt x="1176427" y="389683"/>
                  </a:lnTo>
                  <a:lnTo>
                    <a:pt x="1208639" y="369076"/>
                  </a:lnTo>
                  <a:lnTo>
                    <a:pt x="1257344" y="324264"/>
                  </a:lnTo>
                  <a:lnTo>
                    <a:pt x="1282935" y="275492"/>
                  </a:lnTo>
                  <a:lnTo>
                    <a:pt x="1286256" y="249936"/>
                  </a:lnTo>
                  <a:lnTo>
                    <a:pt x="1282935" y="224379"/>
                  </a:lnTo>
                  <a:lnTo>
                    <a:pt x="1257344" y="175607"/>
                  </a:lnTo>
                  <a:lnTo>
                    <a:pt x="1208639" y="130795"/>
                  </a:lnTo>
                  <a:lnTo>
                    <a:pt x="1176427" y="110188"/>
                  </a:lnTo>
                  <a:lnTo>
                    <a:pt x="1139406" y="90948"/>
                  </a:lnTo>
                  <a:lnTo>
                    <a:pt x="1097899" y="73199"/>
                  </a:lnTo>
                  <a:lnTo>
                    <a:pt x="1052229" y="57068"/>
                  </a:lnTo>
                  <a:lnTo>
                    <a:pt x="1002719" y="42681"/>
                  </a:lnTo>
                  <a:lnTo>
                    <a:pt x="949693" y="30163"/>
                  </a:lnTo>
                  <a:lnTo>
                    <a:pt x="893474" y="19639"/>
                  </a:lnTo>
                  <a:lnTo>
                    <a:pt x="834385" y="11235"/>
                  </a:lnTo>
                  <a:lnTo>
                    <a:pt x="772749" y="5077"/>
                  </a:lnTo>
                  <a:lnTo>
                    <a:pt x="708888" y="1290"/>
                  </a:lnTo>
                  <a:lnTo>
                    <a:pt x="643127" y="0"/>
                  </a:lnTo>
                  <a:close/>
                </a:path>
              </a:pathLst>
            </a:custGeom>
            <a:solidFill>
              <a:srgbClr val="94B3D6"/>
            </a:solidFill>
          </p:spPr>
          <p:txBody>
            <a:bodyPr wrap="square" lIns="0" tIns="0" rIns="0" bIns="0" rtlCol="0"/>
            <a:lstStyle/>
            <a:p>
              <a:endParaRPr sz="1579"/>
            </a:p>
          </p:txBody>
        </p:sp>
        <p:sp>
          <p:nvSpPr>
            <p:cNvPr id="26" name="object 26"/>
            <p:cNvSpPr/>
            <p:nvPr/>
          </p:nvSpPr>
          <p:spPr>
            <a:xfrm>
              <a:off x="5913881" y="3064002"/>
              <a:ext cx="1286510" cy="500380"/>
            </a:xfrm>
            <a:custGeom>
              <a:avLst/>
              <a:gdLst/>
              <a:ahLst/>
              <a:cxnLst/>
              <a:rect l="l" t="t" r="r" b="b"/>
              <a:pathLst>
                <a:path w="1286509" h="500379">
                  <a:moveTo>
                    <a:pt x="0" y="249936"/>
                  </a:moveTo>
                  <a:lnTo>
                    <a:pt x="13064" y="199561"/>
                  </a:lnTo>
                  <a:lnTo>
                    <a:pt x="50536" y="152644"/>
                  </a:lnTo>
                  <a:lnTo>
                    <a:pt x="109828" y="110188"/>
                  </a:lnTo>
                  <a:lnTo>
                    <a:pt x="146849" y="90948"/>
                  </a:lnTo>
                  <a:lnTo>
                    <a:pt x="188356" y="73199"/>
                  </a:lnTo>
                  <a:lnTo>
                    <a:pt x="234026" y="57068"/>
                  </a:lnTo>
                  <a:lnTo>
                    <a:pt x="283536" y="42681"/>
                  </a:lnTo>
                  <a:lnTo>
                    <a:pt x="336562" y="30163"/>
                  </a:lnTo>
                  <a:lnTo>
                    <a:pt x="392781" y="19639"/>
                  </a:lnTo>
                  <a:lnTo>
                    <a:pt x="451870" y="11235"/>
                  </a:lnTo>
                  <a:lnTo>
                    <a:pt x="513506" y="5077"/>
                  </a:lnTo>
                  <a:lnTo>
                    <a:pt x="577367" y="1290"/>
                  </a:lnTo>
                  <a:lnTo>
                    <a:pt x="643127" y="0"/>
                  </a:lnTo>
                  <a:lnTo>
                    <a:pt x="708888" y="1290"/>
                  </a:lnTo>
                  <a:lnTo>
                    <a:pt x="772749" y="5077"/>
                  </a:lnTo>
                  <a:lnTo>
                    <a:pt x="834385" y="11235"/>
                  </a:lnTo>
                  <a:lnTo>
                    <a:pt x="893474" y="19639"/>
                  </a:lnTo>
                  <a:lnTo>
                    <a:pt x="949693" y="30163"/>
                  </a:lnTo>
                  <a:lnTo>
                    <a:pt x="1002719" y="42681"/>
                  </a:lnTo>
                  <a:lnTo>
                    <a:pt x="1052229" y="57068"/>
                  </a:lnTo>
                  <a:lnTo>
                    <a:pt x="1097899" y="73199"/>
                  </a:lnTo>
                  <a:lnTo>
                    <a:pt x="1139406" y="90948"/>
                  </a:lnTo>
                  <a:lnTo>
                    <a:pt x="1176427" y="110188"/>
                  </a:lnTo>
                  <a:lnTo>
                    <a:pt x="1208639" y="130795"/>
                  </a:lnTo>
                  <a:lnTo>
                    <a:pt x="1257344" y="175607"/>
                  </a:lnTo>
                  <a:lnTo>
                    <a:pt x="1282935" y="224379"/>
                  </a:lnTo>
                  <a:lnTo>
                    <a:pt x="1286256" y="249936"/>
                  </a:lnTo>
                  <a:lnTo>
                    <a:pt x="1282935" y="275492"/>
                  </a:lnTo>
                  <a:lnTo>
                    <a:pt x="1257344" y="324264"/>
                  </a:lnTo>
                  <a:lnTo>
                    <a:pt x="1208639" y="369076"/>
                  </a:lnTo>
                  <a:lnTo>
                    <a:pt x="1176427" y="389683"/>
                  </a:lnTo>
                  <a:lnTo>
                    <a:pt x="1139406" y="408923"/>
                  </a:lnTo>
                  <a:lnTo>
                    <a:pt x="1097899" y="426672"/>
                  </a:lnTo>
                  <a:lnTo>
                    <a:pt x="1052229" y="442803"/>
                  </a:lnTo>
                  <a:lnTo>
                    <a:pt x="1002719" y="457190"/>
                  </a:lnTo>
                  <a:lnTo>
                    <a:pt x="949693" y="469708"/>
                  </a:lnTo>
                  <a:lnTo>
                    <a:pt x="893474" y="480232"/>
                  </a:lnTo>
                  <a:lnTo>
                    <a:pt x="834385" y="488636"/>
                  </a:lnTo>
                  <a:lnTo>
                    <a:pt x="772749" y="494794"/>
                  </a:lnTo>
                  <a:lnTo>
                    <a:pt x="708888" y="498581"/>
                  </a:lnTo>
                  <a:lnTo>
                    <a:pt x="643127" y="499872"/>
                  </a:lnTo>
                  <a:lnTo>
                    <a:pt x="577367" y="498581"/>
                  </a:lnTo>
                  <a:lnTo>
                    <a:pt x="513506" y="494794"/>
                  </a:lnTo>
                  <a:lnTo>
                    <a:pt x="451870" y="488636"/>
                  </a:lnTo>
                  <a:lnTo>
                    <a:pt x="392781" y="480232"/>
                  </a:lnTo>
                  <a:lnTo>
                    <a:pt x="336562" y="469708"/>
                  </a:lnTo>
                  <a:lnTo>
                    <a:pt x="283536" y="457190"/>
                  </a:lnTo>
                  <a:lnTo>
                    <a:pt x="234026" y="442803"/>
                  </a:lnTo>
                  <a:lnTo>
                    <a:pt x="188356" y="426672"/>
                  </a:lnTo>
                  <a:lnTo>
                    <a:pt x="146849" y="408923"/>
                  </a:lnTo>
                  <a:lnTo>
                    <a:pt x="109828" y="389683"/>
                  </a:lnTo>
                  <a:lnTo>
                    <a:pt x="77616" y="369076"/>
                  </a:lnTo>
                  <a:lnTo>
                    <a:pt x="28911" y="324264"/>
                  </a:lnTo>
                  <a:lnTo>
                    <a:pt x="3320" y="275492"/>
                  </a:lnTo>
                  <a:lnTo>
                    <a:pt x="0" y="249936"/>
                  </a:lnTo>
                  <a:close/>
                </a:path>
              </a:pathLst>
            </a:custGeom>
            <a:ln w="25908">
              <a:solidFill>
                <a:srgbClr val="000000"/>
              </a:solidFill>
            </a:ln>
          </p:spPr>
          <p:txBody>
            <a:bodyPr wrap="square" lIns="0" tIns="0" rIns="0" bIns="0" rtlCol="0"/>
            <a:lstStyle/>
            <a:p>
              <a:endParaRPr sz="1579"/>
            </a:p>
          </p:txBody>
        </p:sp>
        <p:sp>
          <p:nvSpPr>
            <p:cNvPr id="27" name="object 27"/>
            <p:cNvSpPr/>
            <p:nvPr/>
          </p:nvSpPr>
          <p:spPr>
            <a:xfrm>
              <a:off x="4846447" y="3313937"/>
              <a:ext cx="1068705" cy="2526030"/>
            </a:xfrm>
            <a:custGeom>
              <a:avLst/>
              <a:gdLst/>
              <a:ahLst/>
              <a:cxnLst/>
              <a:rect l="l" t="t" r="r" b="b"/>
              <a:pathLst>
                <a:path w="1068704" h="2526029">
                  <a:moveTo>
                    <a:pt x="1068197" y="2526030"/>
                  </a:moveTo>
                  <a:lnTo>
                    <a:pt x="1034008" y="2479548"/>
                  </a:lnTo>
                  <a:lnTo>
                    <a:pt x="972312" y="2395626"/>
                  </a:lnTo>
                  <a:lnTo>
                    <a:pt x="945946" y="2447188"/>
                  </a:lnTo>
                  <a:lnTo>
                    <a:pt x="13335" y="1969897"/>
                  </a:lnTo>
                  <a:lnTo>
                    <a:pt x="127" y="1995551"/>
                  </a:lnTo>
                  <a:lnTo>
                    <a:pt x="932751" y="2472956"/>
                  </a:lnTo>
                  <a:lnTo>
                    <a:pt x="906399" y="2524506"/>
                  </a:lnTo>
                  <a:lnTo>
                    <a:pt x="1068197" y="2526030"/>
                  </a:lnTo>
                  <a:close/>
                </a:path>
                <a:path w="1068704" h="2526029">
                  <a:moveTo>
                    <a:pt x="1068197" y="1894205"/>
                  </a:moveTo>
                  <a:lnTo>
                    <a:pt x="1049299" y="1878457"/>
                  </a:lnTo>
                  <a:lnTo>
                    <a:pt x="943864" y="1790573"/>
                  </a:lnTo>
                  <a:lnTo>
                    <a:pt x="930605" y="1846935"/>
                  </a:lnTo>
                  <a:lnTo>
                    <a:pt x="10033" y="1630299"/>
                  </a:lnTo>
                  <a:lnTo>
                    <a:pt x="3429" y="1658493"/>
                  </a:lnTo>
                  <a:lnTo>
                    <a:pt x="923975" y="1875155"/>
                  </a:lnTo>
                  <a:lnTo>
                    <a:pt x="910717" y="1931543"/>
                  </a:lnTo>
                  <a:lnTo>
                    <a:pt x="1068197" y="1894205"/>
                  </a:lnTo>
                  <a:close/>
                </a:path>
                <a:path w="1068704" h="2526029">
                  <a:moveTo>
                    <a:pt x="1068197" y="1263396"/>
                  </a:moveTo>
                  <a:lnTo>
                    <a:pt x="1039241" y="1248918"/>
                  </a:lnTo>
                  <a:lnTo>
                    <a:pt x="923417" y="1191006"/>
                  </a:lnTo>
                  <a:lnTo>
                    <a:pt x="923417" y="1248918"/>
                  </a:lnTo>
                  <a:lnTo>
                    <a:pt x="6731" y="1248918"/>
                  </a:lnTo>
                  <a:lnTo>
                    <a:pt x="6731" y="1277874"/>
                  </a:lnTo>
                  <a:lnTo>
                    <a:pt x="923417" y="1277874"/>
                  </a:lnTo>
                  <a:lnTo>
                    <a:pt x="923417" y="1335786"/>
                  </a:lnTo>
                  <a:lnTo>
                    <a:pt x="1039241" y="1277874"/>
                  </a:lnTo>
                  <a:lnTo>
                    <a:pt x="1068197" y="1263396"/>
                  </a:lnTo>
                  <a:close/>
                </a:path>
                <a:path w="1068704" h="2526029">
                  <a:moveTo>
                    <a:pt x="1068197" y="630936"/>
                  </a:moveTo>
                  <a:lnTo>
                    <a:pt x="910336" y="595249"/>
                  </a:lnTo>
                  <a:lnTo>
                    <a:pt x="924128" y="651433"/>
                  </a:lnTo>
                  <a:lnTo>
                    <a:pt x="3302" y="877824"/>
                  </a:lnTo>
                  <a:lnTo>
                    <a:pt x="10160" y="905891"/>
                  </a:lnTo>
                  <a:lnTo>
                    <a:pt x="931062" y="679615"/>
                  </a:lnTo>
                  <a:lnTo>
                    <a:pt x="944880" y="735838"/>
                  </a:lnTo>
                  <a:lnTo>
                    <a:pt x="1048181" y="647954"/>
                  </a:lnTo>
                  <a:lnTo>
                    <a:pt x="1068197" y="630936"/>
                  </a:lnTo>
                  <a:close/>
                </a:path>
                <a:path w="1068704" h="2526029">
                  <a:moveTo>
                    <a:pt x="1068197" y="0"/>
                  </a:moveTo>
                  <a:lnTo>
                    <a:pt x="906399" y="2667"/>
                  </a:lnTo>
                  <a:lnTo>
                    <a:pt x="933107" y="54025"/>
                  </a:lnTo>
                  <a:lnTo>
                    <a:pt x="0" y="539750"/>
                  </a:lnTo>
                  <a:lnTo>
                    <a:pt x="13462" y="565404"/>
                  </a:lnTo>
                  <a:lnTo>
                    <a:pt x="946480" y="79730"/>
                  </a:lnTo>
                  <a:lnTo>
                    <a:pt x="973201" y="131064"/>
                  </a:lnTo>
                  <a:lnTo>
                    <a:pt x="1033856" y="47371"/>
                  </a:lnTo>
                  <a:lnTo>
                    <a:pt x="1068197" y="0"/>
                  </a:lnTo>
                  <a:close/>
                </a:path>
              </a:pathLst>
            </a:custGeom>
            <a:solidFill>
              <a:srgbClr val="FF0000"/>
            </a:solidFill>
          </p:spPr>
          <p:txBody>
            <a:bodyPr wrap="square" lIns="0" tIns="0" rIns="0" bIns="0" rtlCol="0"/>
            <a:lstStyle/>
            <a:p>
              <a:endParaRPr sz="1579"/>
            </a:p>
          </p:txBody>
        </p:sp>
      </p:grpSp>
      <p:sp>
        <p:nvSpPr>
          <p:cNvPr id="28" name="object 28"/>
          <p:cNvSpPr txBox="1"/>
          <p:nvPr/>
        </p:nvSpPr>
        <p:spPr>
          <a:xfrm>
            <a:off x="904483" y="2122188"/>
            <a:ext cx="5456419" cy="1186954"/>
          </a:xfrm>
          <a:prstGeom prst="rect">
            <a:avLst/>
          </a:prstGeom>
        </p:spPr>
        <p:txBody>
          <a:bodyPr vert="horz" wrap="square" lIns="0" tIns="11139" rIns="0" bIns="0" rtlCol="0">
            <a:spAutoFit/>
          </a:bodyPr>
          <a:lstStyle/>
          <a:p>
            <a:pPr marL="11139" marR="4456">
              <a:lnSpc>
                <a:spcPct val="120000"/>
              </a:lnSpc>
              <a:spcBef>
                <a:spcPts val="88"/>
              </a:spcBef>
            </a:pPr>
            <a:r>
              <a:rPr sz="2456" spc="-4" dirty="0">
                <a:latin typeface="Microsoft JhengHei"/>
                <a:cs typeface="Microsoft JhengHei"/>
              </a:rPr>
              <a:t>多</a:t>
            </a:r>
            <a:r>
              <a:rPr sz="2456" spc="-9" dirty="0">
                <a:latin typeface="Microsoft JhengHei"/>
                <a:cs typeface="Microsoft JhengHei"/>
              </a:rPr>
              <a:t>維</a:t>
            </a:r>
            <a:r>
              <a:rPr sz="2456" spc="-57" dirty="0">
                <a:latin typeface="Microsoft JhengHei"/>
                <a:cs typeface="Microsoft JhengHei"/>
              </a:rPr>
              <a:t>Tuple</a:t>
            </a:r>
            <a:r>
              <a:rPr sz="2456" spc="-4" dirty="0">
                <a:latin typeface="Microsoft JhengHei"/>
                <a:cs typeface="Microsoft JhengHei"/>
              </a:rPr>
              <a:t>是使用多個</a:t>
            </a:r>
            <a:r>
              <a:rPr sz="2456" spc="-4" dirty="0">
                <a:solidFill>
                  <a:srgbClr val="FF0000"/>
                </a:solidFill>
                <a:latin typeface="Microsoft JhengHei"/>
                <a:cs typeface="Microsoft JhengHei"/>
              </a:rPr>
              <a:t>小括號</a:t>
            </a:r>
            <a:r>
              <a:rPr sz="2456" spc="-4" dirty="0">
                <a:latin typeface="Microsoft JhengHei"/>
                <a:cs typeface="Microsoft JhengHei"/>
              </a:rPr>
              <a:t>（</a:t>
            </a:r>
            <a:r>
              <a:rPr sz="2456" spc="-4" dirty="0">
                <a:solidFill>
                  <a:srgbClr val="FF0000"/>
                </a:solidFill>
                <a:latin typeface="Microsoft JhengHei"/>
                <a:cs typeface="Microsoft JhengHei"/>
              </a:rPr>
              <a:t>(</a:t>
            </a:r>
            <a:r>
              <a:rPr sz="2456" spc="13" dirty="0">
                <a:solidFill>
                  <a:srgbClr val="FF0000"/>
                </a:solidFill>
                <a:latin typeface="Microsoft JhengHei"/>
                <a:cs typeface="Microsoft JhengHei"/>
              </a:rPr>
              <a:t> </a:t>
            </a:r>
            <a:r>
              <a:rPr sz="2456" spc="-4" dirty="0">
                <a:solidFill>
                  <a:srgbClr val="FF0000"/>
                </a:solidFill>
                <a:latin typeface="Microsoft JhengHei"/>
                <a:cs typeface="Microsoft JhengHei"/>
              </a:rPr>
              <a:t>)</a:t>
            </a:r>
            <a:r>
              <a:rPr sz="2456" spc="-4" dirty="0">
                <a:latin typeface="Microsoft JhengHei"/>
                <a:cs typeface="Microsoft JhengHei"/>
              </a:rPr>
              <a:t>）組合 多</a:t>
            </a:r>
            <a:r>
              <a:rPr sz="2456" spc="-9" dirty="0">
                <a:latin typeface="Microsoft JhengHei"/>
                <a:cs typeface="Microsoft JhengHei"/>
              </a:rPr>
              <a:t>維</a:t>
            </a:r>
            <a:r>
              <a:rPr sz="2456" spc="-57" dirty="0">
                <a:latin typeface="Microsoft JhengHei"/>
                <a:cs typeface="Microsoft JhengHei"/>
              </a:rPr>
              <a:t>Tuple</a:t>
            </a:r>
            <a:r>
              <a:rPr sz="2456" spc="-4" dirty="0">
                <a:latin typeface="Microsoft JhengHei"/>
                <a:cs typeface="Microsoft JhengHei"/>
              </a:rPr>
              <a:t>是</a:t>
            </a:r>
            <a:r>
              <a:rPr sz="2456" spc="-4" dirty="0">
                <a:solidFill>
                  <a:srgbClr val="FF0000"/>
                </a:solidFill>
                <a:latin typeface="Microsoft JhengHei"/>
                <a:cs typeface="Microsoft JhengHei"/>
              </a:rPr>
              <a:t>元組中的元組</a:t>
            </a:r>
            <a:endParaRPr sz="2456">
              <a:latin typeface="Microsoft JhengHei"/>
              <a:cs typeface="Microsoft JhengHei"/>
            </a:endParaRPr>
          </a:p>
          <a:p>
            <a:pPr marL="769716" algn="ctr">
              <a:spcBef>
                <a:spcPts val="214"/>
              </a:spcBef>
            </a:pPr>
            <a:r>
              <a:rPr sz="1579" dirty="0">
                <a:latin typeface="Microsoft JhengHei"/>
                <a:cs typeface="Microsoft JhengHei"/>
              </a:rPr>
              <a:t>第2維索引</a:t>
            </a:r>
            <a:endParaRPr sz="1579">
              <a:latin typeface="Microsoft JhengHei"/>
              <a:cs typeface="Microsoft JhengHei"/>
            </a:endParaRPr>
          </a:p>
        </p:txBody>
      </p:sp>
      <p:graphicFrame>
        <p:nvGraphicFramePr>
          <p:cNvPr id="29" name="object 29"/>
          <p:cNvGraphicFramePr>
            <a:graphicFrameLocks noGrp="1"/>
          </p:cNvGraphicFramePr>
          <p:nvPr/>
        </p:nvGraphicFramePr>
        <p:xfrm>
          <a:off x="7209246" y="3968670"/>
          <a:ext cx="2047897" cy="1626287"/>
        </p:xfrm>
        <a:graphic>
          <a:graphicData uri="http://schemas.openxmlformats.org/drawingml/2006/table">
            <a:tbl>
              <a:tblPr firstRow="1" bandRow="1">
                <a:tableStyleId>{2D5ABB26-0587-4C30-8999-92F81FD0307C}</a:tableStyleId>
              </a:tblPr>
              <a:tblGrid>
                <a:gridCol w="2047897">
                  <a:extLst>
                    <a:ext uri="{9D8B030D-6E8A-4147-A177-3AD203B41FA5}">
                      <a16:colId xmlns:a16="http://schemas.microsoft.com/office/drawing/2014/main" val="20000"/>
                    </a:ext>
                  </a:extLst>
                </a:gridCol>
              </a:tblGrid>
              <a:tr h="325257">
                <a:tc>
                  <a:txBody>
                    <a:bodyPr/>
                    <a:lstStyle/>
                    <a:p>
                      <a:pPr marL="1270" algn="ctr">
                        <a:lnSpc>
                          <a:spcPct val="100000"/>
                        </a:lnSpc>
                        <a:spcBef>
                          <a:spcPts val="484"/>
                        </a:spcBef>
                      </a:pPr>
                      <a:r>
                        <a:rPr sz="1200" b="1" spc="-5" dirty="0">
                          <a:latin typeface="Courier New"/>
                          <a:cs typeface="Courier New"/>
                        </a:rPr>
                        <a:t>[2,</a:t>
                      </a:r>
                      <a:r>
                        <a:rPr sz="1200" b="1" spc="-40" dirty="0">
                          <a:latin typeface="Courier New"/>
                          <a:cs typeface="Courier New"/>
                        </a:rPr>
                        <a:t> </a:t>
                      </a:r>
                      <a:r>
                        <a:rPr sz="1200" b="1" spc="-5" dirty="0">
                          <a:latin typeface="Courier New"/>
                          <a:cs typeface="Courier New"/>
                        </a:rPr>
                        <a:t>0]</a:t>
                      </a:r>
                      <a:r>
                        <a:rPr sz="1200" b="1" dirty="0">
                          <a:latin typeface="Microsoft JhengHei"/>
                          <a:cs typeface="Microsoft JhengHei"/>
                        </a:rPr>
                        <a:t>或</a:t>
                      </a:r>
                      <a:r>
                        <a:rPr sz="1200" b="1" spc="-5" dirty="0">
                          <a:latin typeface="Courier New"/>
                          <a:cs typeface="Courier New"/>
                        </a:rPr>
                        <a:t>[2,</a:t>
                      </a:r>
                      <a:r>
                        <a:rPr sz="1200" b="1" spc="-40" dirty="0">
                          <a:latin typeface="Courier New"/>
                          <a:cs typeface="Courier New"/>
                        </a:rPr>
                        <a:t> </a:t>
                      </a:r>
                      <a:r>
                        <a:rPr sz="1200" b="1" spc="-5" dirty="0">
                          <a:latin typeface="Courier New"/>
                          <a:cs typeface="Courier New"/>
                        </a:rPr>
                        <a:t>-m]</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5258">
                <a:tc>
                  <a:txBody>
                    <a:bodyPr/>
                    <a:lstStyle/>
                    <a:p>
                      <a:pPr marL="1270" algn="ctr">
                        <a:lnSpc>
                          <a:spcPct val="100000"/>
                        </a:lnSpc>
                        <a:spcBef>
                          <a:spcPts val="484"/>
                        </a:spcBef>
                      </a:pPr>
                      <a:r>
                        <a:rPr sz="1200" b="1" spc="-5" dirty="0">
                          <a:latin typeface="Courier New"/>
                          <a:cs typeface="Courier New"/>
                        </a:rPr>
                        <a:t>[2,</a:t>
                      </a:r>
                      <a:r>
                        <a:rPr sz="1200" b="1" spc="-35" dirty="0">
                          <a:latin typeface="Courier New"/>
                          <a:cs typeface="Courier New"/>
                        </a:rPr>
                        <a:t> </a:t>
                      </a:r>
                      <a:r>
                        <a:rPr sz="1200" b="1" spc="-10" dirty="0">
                          <a:latin typeface="Courier New"/>
                          <a:cs typeface="Courier New"/>
                        </a:rPr>
                        <a:t>1]</a:t>
                      </a:r>
                      <a:r>
                        <a:rPr sz="1200" b="1" dirty="0">
                          <a:latin typeface="Microsoft JhengHei"/>
                          <a:cs typeface="Microsoft JhengHei"/>
                        </a:rPr>
                        <a:t>或</a:t>
                      </a:r>
                      <a:r>
                        <a:rPr sz="1200" b="1" spc="-5" dirty="0">
                          <a:latin typeface="Courier New"/>
                          <a:cs typeface="Courier New"/>
                        </a:rPr>
                        <a:t>[2,</a:t>
                      </a:r>
                      <a:r>
                        <a:rPr sz="1200" b="1" spc="-30" dirty="0">
                          <a:latin typeface="Courier New"/>
                          <a:cs typeface="Courier New"/>
                        </a:rPr>
                        <a:t> </a:t>
                      </a:r>
                      <a:r>
                        <a:rPr sz="1200" b="1" spc="-5" dirty="0">
                          <a:latin typeface="Courier New"/>
                          <a:cs typeface="Courier New"/>
                        </a:rPr>
                        <a:t>-(m-1)]</a:t>
                      </a:r>
                      <a:endParaRPr sz="1200">
                        <a:latin typeface="Courier New"/>
                        <a:cs typeface="Courier New"/>
                      </a:endParaRPr>
                    </a:p>
                  </a:txBody>
                  <a:tcPr marL="0" marR="0" marT="5402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5257">
                <a:tc>
                  <a:txBody>
                    <a:bodyPr/>
                    <a:lstStyle/>
                    <a:p>
                      <a:pPr marL="1270" algn="ctr">
                        <a:lnSpc>
                          <a:spcPct val="100000"/>
                        </a:lnSpc>
                        <a:spcBef>
                          <a:spcPts val="490"/>
                        </a:spcBef>
                      </a:pPr>
                      <a:r>
                        <a:rPr sz="1200" b="1" spc="-5" dirty="0">
                          <a:latin typeface="Courier New"/>
                          <a:cs typeface="Courier New"/>
                        </a:rPr>
                        <a:t>[2,</a:t>
                      </a:r>
                      <a:r>
                        <a:rPr sz="1200" b="1" spc="-35" dirty="0">
                          <a:latin typeface="Courier New"/>
                          <a:cs typeface="Courier New"/>
                        </a:rPr>
                        <a:t> </a:t>
                      </a:r>
                      <a:r>
                        <a:rPr sz="1200" b="1" spc="-10" dirty="0">
                          <a:latin typeface="Courier New"/>
                          <a:cs typeface="Courier New"/>
                        </a:rPr>
                        <a:t>2]</a:t>
                      </a:r>
                      <a:r>
                        <a:rPr sz="1200" b="1" dirty="0">
                          <a:latin typeface="Microsoft JhengHei"/>
                          <a:cs typeface="Microsoft JhengHei"/>
                        </a:rPr>
                        <a:t>或</a:t>
                      </a:r>
                      <a:r>
                        <a:rPr sz="1200" b="1" spc="-5" dirty="0">
                          <a:latin typeface="Courier New"/>
                          <a:cs typeface="Courier New"/>
                        </a:rPr>
                        <a:t>[2,</a:t>
                      </a:r>
                      <a:r>
                        <a:rPr sz="1200" b="1" spc="-30" dirty="0">
                          <a:latin typeface="Courier New"/>
                          <a:cs typeface="Courier New"/>
                        </a:rPr>
                        <a:t> </a:t>
                      </a:r>
                      <a:r>
                        <a:rPr sz="1200" b="1" spc="-5" dirty="0">
                          <a:latin typeface="Courier New"/>
                          <a:cs typeface="Courier New"/>
                        </a:rPr>
                        <a:t>-(m-2)]</a:t>
                      </a:r>
                      <a:endParaRPr sz="1200">
                        <a:latin typeface="Courier New"/>
                        <a:cs typeface="Courier New"/>
                      </a:endParaRPr>
                    </a:p>
                  </a:txBody>
                  <a:tcPr marL="0" marR="0" marT="5458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25258">
                <a:tc>
                  <a:txBody>
                    <a:bodyPr/>
                    <a:lstStyle/>
                    <a:p>
                      <a:pPr algn="ctr">
                        <a:lnSpc>
                          <a:spcPct val="100000"/>
                        </a:lnSpc>
                        <a:spcBef>
                          <a:spcPts val="465"/>
                        </a:spcBef>
                      </a:pPr>
                      <a:r>
                        <a:rPr sz="1200" b="1" dirty="0">
                          <a:latin typeface="Courier New"/>
                          <a:cs typeface="Courier New"/>
                        </a:rPr>
                        <a:t>…</a:t>
                      </a:r>
                      <a:endParaRPr sz="1200">
                        <a:latin typeface="Courier New"/>
                        <a:cs typeface="Courier New"/>
                      </a:endParaRPr>
                    </a:p>
                  </a:txBody>
                  <a:tcPr marL="0" marR="0" marT="5179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25257">
                <a:tc>
                  <a:txBody>
                    <a:bodyPr/>
                    <a:lstStyle/>
                    <a:p>
                      <a:pPr algn="ctr">
                        <a:lnSpc>
                          <a:spcPct val="100000"/>
                        </a:lnSpc>
                        <a:spcBef>
                          <a:spcPts val="490"/>
                        </a:spcBef>
                      </a:pPr>
                      <a:r>
                        <a:rPr sz="1200" b="1" spc="-5" dirty="0">
                          <a:latin typeface="Courier New"/>
                          <a:cs typeface="Courier New"/>
                        </a:rPr>
                        <a:t>[2,</a:t>
                      </a:r>
                      <a:r>
                        <a:rPr sz="1200" b="1" spc="-40" dirty="0">
                          <a:latin typeface="Courier New"/>
                          <a:cs typeface="Courier New"/>
                        </a:rPr>
                        <a:t> </a:t>
                      </a:r>
                      <a:r>
                        <a:rPr sz="1200" b="1" spc="-5" dirty="0">
                          <a:latin typeface="Courier New"/>
                          <a:cs typeface="Courier New"/>
                        </a:rPr>
                        <a:t>m-1]</a:t>
                      </a:r>
                      <a:r>
                        <a:rPr sz="1200" b="1" dirty="0">
                          <a:latin typeface="Microsoft JhengHei"/>
                          <a:cs typeface="Microsoft JhengHei"/>
                        </a:rPr>
                        <a:t>或</a:t>
                      </a:r>
                      <a:r>
                        <a:rPr sz="1200" b="1" spc="-5" dirty="0">
                          <a:latin typeface="Courier New"/>
                          <a:cs typeface="Courier New"/>
                        </a:rPr>
                        <a:t>[2,</a:t>
                      </a:r>
                      <a:r>
                        <a:rPr sz="1200" b="1" spc="-50" dirty="0">
                          <a:latin typeface="Courier New"/>
                          <a:cs typeface="Courier New"/>
                        </a:rPr>
                        <a:t> </a:t>
                      </a:r>
                      <a:r>
                        <a:rPr sz="1200" b="1" spc="-5" dirty="0">
                          <a:latin typeface="Courier New"/>
                          <a:cs typeface="Courier New"/>
                        </a:rPr>
                        <a:t>-1]</a:t>
                      </a:r>
                      <a:endParaRPr sz="1200">
                        <a:latin typeface="Courier New"/>
                        <a:cs typeface="Courier New"/>
                      </a:endParaRPr>
                    </a:p>
                  </a:txBody>
                  <a:tcPr marL="0" marR="0" marT="5458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
        <p:nvSpPr>
          <p:cNvPr id="30" name="object 30"/>
          <p:cNvSpPr txBox="1"/>
          <p:nvPr/>
        </p:nvSpPr>
        <p:spPr>
          <a:xfrm>
            <a:off x="7887050" y="3621359"/>
            <a:ext cx="423280" cy="254263"/>
          </a:xfrm>
          <a:prstGeom prst="rect">
            <a:avLst/>
          </a:prstGeom>
        </p:spPr>
        <p:txBody>
          <a:bodyPr vert="horz" wrap="square" lIns="0" tIns="11139" rIns="0" bIns="0" rtlCol="0">
            <a:spAutoFit/>
          </a:bodyPr>
          <a:lstStyle/>
          <a:p>
            <a:pPr marL="11139">
              <a:spcBef>
                <a:spcPts val="88"/>
              </a:spcBef>
            </a:pPr>
            <a:r>
              <a:rPr sz="1579" dirty="0">
                <a:latin typeface="Microsoft JhengHei"/>
                <a:cs typeface="Microsoft JhengHei"/>
              </a:rPr>
              <a:t>索引</a:t>
            </a:r>
            <a:endParaRPr sz="1579">
              <a:latin typeface="Microsoft JhengHei"/>
              <a:cs typeface="Microsoft JhengHei"/>
            </a:endParaRPr>
          </a:p>
        </p:txBody>
      </p:sp>
      <p:sp>
        <p:nvSpPr>
          <p:cNvPr id="31" name="object 31"/>
          <p:cNvSpPr/>
          <p:nvPr/>
        </p:nvSpPr>
        <p:spPr>
          <a:xfrm>
            <a:off x="6315121" y="3680505"/>
            <a:ext cx="906153" cy="2215539"/>
          </a:xfrm>
          <a:custGeom>
            <a:avLst/>
            <a:gdLst/>
            <a:ahLst/>
            <a:cxnLst/>
            <a:rect l="l" t="t" r="r" b="b"/>
            <a:pathLst>
              <a:path w="1033145" h="2526029">
                <a:moveTo>
                  <a:pt x="1026033" y="1248918"/>
                </a:moveTo>
                <a:lnTo>
                  <a:pt x="144780" y="1248918"/>
                </a:lnTo>
                <a:lnTo>
                  <a:pt x="144780" y="1191006"/>
                </a:lnTo>
                <a:lnTo>
                  <a:pt x="0" y="1263396"/>
                </a:lnTo>
                <a:lnTo>
                  <a:pt x="144780" y="1335786"/>
                </a:lnTo>
                <a:lnTo>
                  <a:pt x="144780" y="1277874"/>
                </a:lnTo>
                <a:lnTo>
                  <a:pt x="1026033" y="1277874"/>
                </a:lnTo>
                <a:lnTo>
                  <a:pt x="1026033" y="1248918"/>
                </a:lnTo>
                <a:close/>
              </a:path>
              <a:path w="1033145" h="2526029">
                <a:moveTo>
                  <a:pt x="1029462" y="1658493"/>
                </a:moveTo>
                <a:lnTo>
                  <a:pt x="1022604" y="1630299"/>
                </a:lnTo>
                <a:lnTo>
                  <a:pt x="137223" y="1845957"/>
                </a:lnTo>
                <a:lnTo>
                  <a:pt x="123571" y="1789684"/>
                </a:lnTo>
                <a:lnTo>
                  <a:pt x="0" y="1894205"/>
                </a:lnTo>
                <a:lnTo>
                  <a:pt x="157734" y="1930400"/>
                </a:lnTo>
                <a:lnTo>
                  <a:pt x="144868" y="1877441"/>
                </a:lnTo>
                <a:lnTo>
                  <a:pt x="144043" y="1874037"/>
                </a:lnTo>
                <a:lnTo>
                  <a:pt x="1029462" y="1658493"/>
                </a:lnTo>
                <a:close/>
              </a:path>
              <a:path w="1033145" h="2526029">
                <a:moveTo>
                  <a:pt x="1029970" y="900684"/>
                </a:moveTo>
                <a:lnTo>
                  <a:pt x="143395" y="655637"/>
                </a:lnTo>
                <a:lnTo>
                  <a:pt x="144462" y="651764"/>
                </a:lnTo>
                <a:lnTo>
                  <a:pt x="158877" y="599694"/>
                </a:lnTo>
                <a:lnTo>
                  <a:pt x="0" y="630936"/>
                </a:lnTo>
                <a:lnTo>
                  <a:pt x="120269" y="739267"/>
                </a:lnTo>
                <a:lnTo>
                  <a:pt x="135699" y="683463"/>
                </a:lnTo>
                <a:lnTo>
                  <a:pt x="1022223" y="928624"/>
                </a:lnTo>
                <a:lnTo>
                  <a:pt x="1029970" y="900684"/>
                </a:lnTo>
                <a:close/>
              </a:path>
              <a:path w="1033145" h="2526029">
                <a:moveTo>
                  <a:pt x="1032510" y="2029206"/>
                </a:moveTo>
                <a:lnTo>
                  <a:pt x="1019683" y="2003298"/>
                </a:lnTo>
                <a:lnTo>
                  <a:pt x="123266" y="2447975"/>
                </a:lnTo>
                <a:lnTo>
                  <a:pt x="97536" y="2396121"/>
                </a:lnTo>
                <a:lnTo>
                  <a:pt x="0" y="2525318"/>
                </a:lnTo>
                <a:lnTo>
                  <a:pt x="161925" y="2525814"/>
                </a:lnTo>
                <a:lnTo>
                  <a:pt x="139357" y="2480373"/>
                </a:lnTo>
                <a:lnTo>
                  <a:pt x="136156" y="2473934"/>
                </a:lnTo>
                <a:lnTo>
                  <a:pt x="1032510" y="2029206"/>
                </a:lnTo>
                <a:close/>
              </a:path>
              <a:path w="1033145" h="2526029">
                <a:moveTo>
                  <a:pt x="1032891" y="529844"/>
                </a:moveTo>
                <a:lnTo>
                  <a:pt x="134708" y="54902"/>
                </a:lnTo>
                <a:lnTo>
                  <a:pt x="138290" y="48133"/>
                </a:lnTo>
                <a:lnTo>
                  <a:pt x="161798" y="3683"/>
                </a:lnTo>
                <a:lnTo>
                  <a:pt x="0" y="0"/>
                </a:lnTo>
                <a:lnTo>
                  <a:pt x="94107" y="131699"/>
                </a:lnTo>
                <a:lnTo>
                  <a:pt x="121221" y="80416"/>
                </a:lnTo>
                <a:lnTo>
                  <a:pt x="1019302" y="555498"/>
                </a:lnTo>
                <a:lnTo>
                  <a:pt x="1032891" y="529844"/>
                </a:lnTo>
                <a:close/>
              </a:path>
            </a:pathLst>
          </a:custGeom>
          <a:solidFill>
            <a:srgbClr val="FF0000"/>
          </a:solidFill>
        </p:spPr>
        <p:txBody>
          <a:bodyPr wrap="square" lIns="0" tIns="0" rIns="0" bIns="0" rtlCol="0"/>
          <a:lstStyle/>
          <a:p>
            <a:endParaRPr sz="1579"/>
          </a:p>
        </p:txBody>
      </p:sp>
    </p:spTree>
    <p:extLst>
      <p:ext uri="{BB962C8B-B14F-4D97-AF65-F5344CB8AC3E}">
        <p14:creationId xmlns:p14="http://schemas.microsoft.com/office/powerpoint/2010/main" val="2365498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3658" y="1196408"/>
            <a:ext cx="2965748" cy="496558"/>
          </a:xfrm>
          <a:prstGeom prst="rect">
            <a:avLst/>
          </a:prstGeom>
        </p:spPr>
        <p:txBody>
          <a:bodyPr vert="horz" wrap="square" lIns="0" tIns="11696" rIns="0" bIns="0" rtlCol="0">
            <a:spAutoFit/>
          </a:bodyPr>
          <a:lstStyle/>
          <a:p>
            <a:pPr marL="11139">
              <a:spcBef>
                <a:spcPts val="92"/>
              </a:spcBef>
            </a:pPr>
            <a:r>
              <a:rPr dirty="0"/>
              <a:t>多維串列練習</a:t>
            </a:r>
          </a:p>
        </p:txBody>
      </p:sp>
      <p:pic>
        <p:nvPicPr>
          <p:cNvPr id="3" name="object 3"/>
          <p:cNvPicPr/>
          <p:nvPr/>
        </p:nvPicPr>
        <p:blipFill>
          <a:blip r:embed="rId2" cstate="print"/>
          <a:stretch>
            <a:fillRect/>
          </a:stretch>
        </p:blipFill>
        <p:spPr>
          <a:xfrm>
            <a:off x="1443609" y="1887356"/>
            <a:ext cx="7913116" cy="4238596"/>
          </a:xfrm>
          <a:prstGeom prst="rect">
            <a:avLst/>
          </a:prstGeom>
        </p:spPr>
      </p:pic>
      <p:sp>
        <p:nvSpPr>
          <p:cNvPr id="4" name="object 4"/>
          <p:cNvSpPr txBox="1"/>
          <p:nvPr/>
        </p:nvSpPr>
        <p:spPr>
          <a:xfrm>
            <a:off x="1606461" y="2215175"/>
            <a:ext cx="5587858" cy="3680857"/>
          </a:xfrm>
          <a:prstGeom prst="rect">
            <a:avLst/>
          </a:prstGeom>
        </p:spPr>
        <p:txBody>
          <a:bodyPr vert="horz" wrap="square" lIns="0" tIns="10582" rIns="0" bIns="0" rtlCol="0">
            <a:spAutoFit/>
          </a:bodyPr>
          <a:lstStyle/>
          <a:p>
            <a:pPr marL="11139">
              <a:spcBef>
                <a:spcPts val="83"/>
              </a:spcBef>
            </a:pPr>
            <a:r>
              <a:rPr sz="1403" spc="-4" dirty="0">
                <a:latin typeface="Courier New"/>
                <a:cs typeface="Courier New"/>
              </a:rPr>
              <a:t>&gt;&gt;&gt;</a:t>
            </a:r>
            <a:r>
              <a:rPr sz="1403" dirty="0">
                <a:latin typeface="Courier New"/>
                <a:cs typeface="Courier New"/>
              </a:rPr>
              <a:t> </a:t>
            </a:r>
            <a:r>
              <a:rPr sz="1403" spc="-4" dirty="0">
                <a:latin typeface="Courier New"/>
                <a:cs typeface="Courier New"/>
              </a:rPr>
              <a:t>tup4</a:t>
            </a:r>
            <a:r>
              <a:rPr sz="1403" spc="4" dirty="0">
                <a:latin typeface="Courier New"/>
                <a:cs typeface="Courier New"/>
              </a:rPr>
              <a:t> </a:t>
            </a:r>
            <a:r>
              <a:rPr sz="1403" spc="-4" dirty="0">
                <a:latin typeface="Courier New"/>
                <a:cs typeface="Courier New"/>
              </a:rPr>
              <a:t>=</a:t>
            </a:r>
            <a:r>
              <a:rPr sz="1403" dirty="0">
                <a:latin typeface="Courier New"/>
                <a:cs typeface="Courier New"/>
              </a:rPr>
              <a:t> </a:t>
            </a:r>
            <a:r>
              <a:rPr sz="1403" spc="-4" dirty="0">
                <a:latin typeface="Courier New"/>
                <a:cs typeface="Courier New"/>
              </a:rPr>
              <a:t>(("Bill",</a:t>
            </a:r>
            <a:r>
              <a:rPr sz="1403" spc="4" dirty="0">
                <a:latin typeface="Courier New"/>
                <a:cs typeface="Courier New"/>
              </a:rPr>
              <a:t> </a:t>
            </a:r>
            <a:r>
              <a:rPr sz="1403" spc="-4" dirty="0">
                <a:latin typeface="Courier New"/>
                <a:cs typeface="Courier New"/>
              </a:rPr>
              <a:t>20),</a:t>
            </a:r>
            <a:r>
              <a:rPr sz="1403" dirty="0">
                <a:latin typeface="Courier New"/>
                <a:cs typeface="Courier New"/>
              </a:rPr>
              <a:t> </a:t>
            </a:r>
            <a:r>
              <a:rPr sz="1403" spc="-4" dirty="0">
                <a:latin typeface="Courier New"/>
                <a:cs typeface="Courier New"/>
              </a:rPr>
              <a:t>("Tom",</a:t>
            </a:r>
            <a:r>
              <a:rPr sz="1403" spc="4" dirty="0">
                <a:latin typeface="Courier New"/>
                <a:cs typeface="Courier New"/>
              </a:rPr>
              <a:t> </a:t>
            </a:r>
            <a:r>
              <a:rPr sz="1403" spc="-4" dirty="0">
                <a:latin typeface="Courier New"/>
                <a:cs typeface="Courier New"/>
              </a:rPr>
              <a:t>23),</a:t>
            </a:r>
            <a:r>
              <a:rPr sz="1403" spc="4" dirty="0">
                <a:latin typeface="Courier New"/>
                <a:cs typeface="Courier New"/>
              </a:rPr>
              <a:t> </a:t>
            </a:r>
            <a:r>
              <a:rPr sz="1403" spc="-4" dirty="0">
                <a:latin typeface="Courier New"/>
                <a:cs typeface="Courier New"/>
              </a:rPr>
              <a:t>("Mary",</a:t>
            </a:r>
            <a:r>
              <a:rPr sz="1403" spc="9" dirty="0">
                <a:latin typeface="Courier New"/>
                <a:cs typeface="Courier New"/>
              </a:rPr>
              <a:t> </a:t>
            </a:r>
            <a:r>
              <a:rPr sz="1403" spc="-9" dirty="0">
                <a:latin typeface="Courier New"/>
                <a:cs typeface="Courier New"/>
              </a:rPr>
              <a:t>33))</a:t>
            </a:r>
            <a:endParaRPr sz="1403">
              <a:latin typeface="Courier New"/>
              <a:cs typeface="Courier New"/>
            </a:endParaRPr>
          </a:p>
          <a:p>
            <a:pPr marL="11139"/>
            <a:r>
              <a:rPr sz="1403" spc="-4" dirty="0">
                <a:latin typeface="Courier New"/>
                <a:cs typeface="Courier New"/>
              </a:rPr>
              <a:t>&gt;&gt;&gt;</a:t>
            </a:r>
            <a:r>
              <a:rPr sz="1403" spc="-44" dirty="0">
                <a:latin typeface="Courier New"/>
                <a:cs typeface="Courier New"/>
              </a:rPr>
              <a:t> </a:t>
            </a:r>
            <a:r>
              <a:rPr sz="1403" spc="-4" dirty="0">
                <a:latin typeface="Courier New"/>
                <a:cs typeface="Courier New"/>
              </a:rPr>
              <a:t>type(tup4)</a:t>
            </a:r>
            <a:endParaRPr sz="1403">
              <a:latin typeface="Courier New"/>
              <a:cs typeface="Courier New"/>
            </a:endParaRPr>
          </a:p>
          <a:p>
            <a:pPr marL="11139"/>
            <a:r>
              <a:rPr sz="1403" spc="-4" dirty="0">
                <a:solidFill>
                  <a:srgbClr val="0000FF"/>
                </a:solidFill>
                <a:latin typeface="Courier New"/>
                <a:cs typeface="Courier New"/>
              </a:rPr>
              <a:t>&lt;class</a:t>
            </a:r>
            <a:r>
              <a:rPr sz="1403" spc="-39" dirty="0">
                <a:solidFill>
                  <a:srgbClr val="0000FF"/>
                </a:solidFill>
                <a:latin typeface="Courier New"/>
                <a:cs typeface="Courier New"/>
              </a:rPr>
              <a:t> </a:t>
            </a:r>
            <a:r>
              <a:rPr sz="1403" spc="-4" dirty="0">
                <a:solidFill>
                  <a:srgbClr val="0000FF"/>
                </a:solidFill>
                <a:latin typeface="Courier New"/>
                <a:cs typeface="Courier New"/>
              </a:rPr>
              <a:t>'tuple'&gt;</a:t>
            </a:r>
            <a:endParaRPr sz="1403">
              <a:latin typeface="Courier New"/>
              <a:cs typeface="Courier New"/>
            </a:endParaRPr>
          </a:p>
          <a:p>
            <a:pPr marL="11139"/>
            <a:r>
              <a:rPr sz="1403" spc="-4" dirty="0">
                <a:latin typeface="Courier New"/>
                <a:cs typeface="Courier New"/>
              </a:rPr>
              <a:t>&gt;&gt;&gt;</a:t>
            </a:r>
            <a:r>
              <a:rPr sz="1403" spc="-39" dirty="0">
                <a:latin typeface="Courier New"/>
                <a:cs typeface="Courier New"/>
              </a:rPr>
              <a:t> </a:t>
            </a:r>
            <a:r>
              <a:rPr sz="1403" spc="-4" dirty="0">
                <a:latin typeface="Courier New"/>
                <a:cs typeface="Courier New"/>
              </a:rPr>
              <a:t>type(tup4[0])</a:t>
            </a:r>
            <a:endParaRPr sz="1403">
              <a:latin typeface="Courier New"/>
              <a:cs typeface="Courier New"/>
            </a:endParaRPr>
          </a:p>
          <a:p>
            <a:pPr marL="11139"/>
            <a:r>
              <a:rPr sz="1403" spc="-4" dirty="0">
                <a:solidFill>
                  <a:srgbClr val="0000FF"/>
                </a:solidFill>
                <a:latin typeface="Courier New"/>
                <a:cs typeface="Courier New"/>
              </a:rPr>
              <a:t>&lt;class</a:t>
            </a:r>
            <a:r>
              <a:rPr sz="1403" spc="-39" dirty="0">
                <a:solidFill>
                  <a:srgbClr val="0000FF"/>
                </a:solidFill>
                <a:latin typeface="Courier New"/>
                <a:cs typeface="Courier New"/>
              </a:rPr>
              <a:t> </a:t>
            </a:r>
            <a:r>
              <a:rPr sz="1403" spc="-4" dirty="0">
                <a:solidFill>
                  <a:srgbClr val="0000FF"/>
                </a:solidFill>
                <a:latin typeface="Courier New"/>
                <a:cs typeface="Courier New"/>
              </a:rPr>
              <a:t>'tuple'&gt;</a:t>
            </a:r>
            <a:endParaRPr sz="1403">
              <a:latin typeface="Courier New"/>
              <a:cs typeface="Courier New"/>
            </a:endParaRPr>
          </a:p>
          <a:p>
            <a:pPr marL="11139" marR="3427523"/>
            <a:r>
              <a:rPr sz="1403" spc="-4" dirty="0">
                <a:latin typeface="Courier New"/>
                <a:cs typeface="Courier New"/>
              </a:rPr>
              <a:t>&gt;&gt;&gt; print(len(tup4)) </a:t>
            </a:r>
            <a:r>
              <a:rPr sz="1403" spc="-833" dirty="0">
                <a:latin typeface="Courier New"/>
                <a:cs typeface="Courier New"/>
              </a:rPr>
              <a:t> </a:t>
            </a:r>
            <a:r>
              <a:rPr sz="1403" dirty="0">
                <a:latin typeface="Courier New"/>
                <a:cs typeface="Courier New"/>
              </a:rPr>
              <a:t> </a:t>
            </a:r>
            <a:r>
              <a:rPr sz="1403" spc="-4" dirty="0">
                <a:solidFill>
                  <a:srgbClr val="0000FF"/>
                </a:solidFill>
                <a:latin typeface="Courier New"/>
                <a:cs typeface="Courier New"/>
              </a:rPr>
              <a:t>3</a:t>
            </a:r>
            <a:endParaRPr sz="1403">
              <a:latin typeface="Courier New"/>
              <a:cs typeface="Courier New"/>
            </a:endParaRPr>
          </a:p>
          <a:p>
            <a:pPr marL="11139" marR="3107271"/>
            <a:r>
              <a:rPr sz="1403" spc="-4" dirty="0">
                <a:latin typeface="Courier New"/>
                <a:cs typeface="Courier New"/>
              </a:rPr>
              <a:t>&gt;&gt;&gt; print(len(tup4[0])) </a:t>
            </a:r>
            <a:r>
              <a:rPr sz="1403" spc="-833" dirty="0">
                <a:latin typeface="Courier New"/>
                <a:cs typeface="Courier New"/>
              </a:rPr>
              <a:t> </a:t>
            </a:r>
            <a:r>
              <a:rPr sz="1403" dirty="0">
                <a:latin typeface="Courier New"/>
                <a:cs typeface="Courier New"/>
              </a:rPr>
              <a:t> </a:t>
            </a:r>
            <a:r>
              <a:rPr sz="1403" spc="-4" dirty="0">
                <a:solidFill>
                  <a:srgbClr val="0000FF"/>
                </a:solidFill>
                <a:latin typeface="Courier New"/>
                <a:cs typeface="Courier New"/>
              </a:rPr>
              <a:t>2</a:t>
            </a:r>
            <a:endParaRPr sz="1403">
              <a:latin typeface="Courier New"/>
              <a:cs typeface="Courier New"/>
            </a:endParaRPr>
          </a:p>
          <a:p>
            <a:pPr marL="11139"/>
            <a:r>
              <a:rPr sz="1403" spc="-4" dirty="0">
                <a:latin typeface="Courier New"/>
                <a:cs typeface="Courier New"/>
              </a:rPr>
              <a:t>&gt;&gt;&gt;</a:t>
            </a:r>
            <a:r>
              <a:rPr sz="1403" spc="-44" dirty="0">
                <a:latin typeface="Courier New"/>
                <a:cs typeface="Courier New"/>
              </a:rPr>
              <a:t> </a:t>
            </a:r>
            <a:r>
              <a:rPr sz="1403" spc="-4" dirty="0">
                <a:latin typeface="Courier New"/>
                <a:cs typeface="Courier New"/>
              </a:rPr>
              <a:t>print(tup4[1])</a:t>
            </a:r>
            <a:endParaRPr sz="1403">
              <a:latin typeface="Courier New"/>
              <a:cs typeface="Courier New"/>
            </a:endParaRPr>
          </a:p>
          <a:p>
            <a:pPr marL="11139"/>
            <a:r>
              <a:rPr sz="1403" spc="-4" dirty="0">
                <a:solidFill>
                  <a:srgbClr val="0000FF"/>
                </a:solidFill>
                <a:latin typeface="Courier New"/>
                <a:cs typeface="Courier New"/>
              </a:rPr>
              <a:t>('Tom',</a:t>
            </a:r>
            <a:r>
              <a:rPr sz="1403" spc="-39" dirty="0">
                <a:solidFill>
                  <a:srgbClr val="0000FF"/>
                </a:solidFill>
                <a:latin typeface="Courier New"/>
                <a:cs typeface="Courier New"/>
              </a:rPr>
              <a:t> </a:t>
            </a:r>
            <a:r>
              <a:rPr sz="1403" spc="-9" dirty="0">
                <a:solidFill>
                  <a:srgbClr val="0000FF"/>
                </a:solidFill>
                <a:latin typeface="Courier New"/>
                <a:cs typeface="Courier New"/>
              </a:rPr>
              <a:t>23)</a:t>
            </a:r>
            <a:endParaRPr sz="1403">
              <a:latin typeface="Courier New"/>
              <a:cs typeface="Courier New"/>
            </a:endParaRPr>
          </a:p>
          <a:p>
            <a:pPr marL="11139" marR="3322814">
              <a:spcBef>
                <a:spcPts val="4"/>
              </a:spcBef>
            </a:pPr>
            <a:r>
              <a:rPr sz="1403" spc="-4" dirty="0">
                <a:latin typeface="Courier New"/>
                <a:cs typeface="Courier New"/>
              </a:rPr>
              <a:t>&gt;&gt;&gt; print(tup4[1][0]) </a:t>
            </a:r>
            <a:r>
              <a:rPr sz="1403" spc="-833" dirty="0">
                <a:latin typeface="Courier New"/>
                <a:cs typeface="Courier New"/>
              </a:rPr>
              <a:t> </a:t>
            </a:r>
            <a:r>
              <a:rPr sz="1403" spc="-4" dirty="0">
                <a:solidFill>
                  <a:srgbClr val="0000FF"/>
                </a:solidFill>
                <a:latin typeface="Courier New"/>
                <a:cs typeface="Courier New"/>
              </a:rPr>
              <a:t>Tom</a:t>
            </a:r>
            <a:endParaRPr sz="1403">
              <a:latin typeface="Courier New"/>
              <a:cs typeface="Courier New"/>
            </a:endParaRPr>
          </a:p>
          <a:p>
            <a:pPr marL="11139" marR="3535016"/>
            <a:r>
              <a:rPr sz="1403" spc="-4" dirty="0">
                <a:latin typeface="Courier New"/>
                <a:cs typeface="Courier New"/>
              </a:rPr>
              <a:t>&gt;&gt;&gt; print(tup4[-1]) </a:t>
            </a:r>
            <a:r>
              <a:rPr sz="1403" spc="-833" dirty="0">
                <a:latin typeface="Courier New"/>
                <a:cs typeface="Courier New"/>
              </a:rPr>
              <a:t> </a:t>
            </a:r>
            <a:r>
              <a:rPr sz="1403" spc="-4" dirty="0">
                <a:solidFill>
                  <a:srgbClr val="0000FF"/>
                </a:solidFill>
                <a:latin typeface="Courier New"/>
                <a:cs typeface="Courier New"/>
              </a:rPr>
              <a:t>('Mary',</a:t>
            </a:r>
            <a:r>
              <a:rPr sz="1403" spc="-13" dirty="0">
                <a:solidFill>
                  <a:srgbClr val="0000FF"/>
                </a:solidFill>
                <a:latin typeface="Courier New"/>
                <a:cs typeface="Courier New"/>
              </a:rPr>
              <a:t> </a:t>
            </a:r>
            <a:r>
              <a:rPr sz="1403" spc="-4" dirty="0">
                <a:solidFill>
                  <a:srgbClr val="0000FF"/>
                </a:solidFill>
                <a:latin typeface="Courier New"/>
                <a:cs typeface="Courier New"/>
              </a:rPr>
              <a:t>33)</a:t>
            </a:r>
            <a:endParaRPr sz="1403">
              <a:latin typeface="Courier New"/>
              <a:cs typeface="Courier New"/>
            </a:endParaRPr>
          </a:p>
          <a:p>
            <a:pPr marL="11139"/>
            <a:r>
              <a:rPr sz="1403" spc="-4" dirty="0">
                <a:latin typeface="Courier New"/>
                <a:cs typeface="Courier New"/>
              </a:rPr>
              <a:t>&gt;&gt;&gt;</a:t>
            </a:r>
            <a:r>
              <a:rPr sz="1403" spc="-31" dirty="0">
                <a:latin typeface="Courier New"/>
                <a:cs typeface="Courier New"/>
              </a:rPr>
              <a:t> </a:t>
            </a:r>
            <a:r>
              <a:rPr sz="1403" spc="-4" dirty="0">
                <a:latin typeface="Courier New"/>
                <a:cs typeface="Courier New"/>
              </a:rPr>
              <a:t>print(tup4[-1][1])</a:t>
            </a:r>
            <a:endParaRPr sz="1403">
              <a:latin typeface="Courier New"/>
              <a:cs typeface="Courier New"/>
            </a:endParaRPr>
          </a:p>
          <a:p>
            <a:pPr marL="11139"/>
            <a:r>
              <a:rPr sz="1403" spc="-4" dirty="0">
                <a:solidFill>
                  <a:srgbClr val="0000FF"/>
                </a:solidFill>
                <a:latin typeface="Courier New"/>
                <a:cs typeface="Courier New"/>
              </a:rPr>
              <a:t>33</a:t>
            </a:r>
            <a:endParaRPr sz="1403">
              <a:latin typeface="Courier New"/>
              <a:cs typeface="Courier New"/>
            </a:endParaRPr>
          </a:p>
        </p:txBody>
      </p:sp>
    </p:spTree>
    <p:extLst>
      <p:ext uri="{BB962C8B-B14F-4D97-AF65-F5344CB8AC3E}">
        <p14:creationId xmlns:p14="http://schemas.microsoft.com/office/powerpoint/2010/main" val="1317860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3658" y="1196408"/>
            <a:ext cx="2965748" cy="496558"/>
          </a:xfrm>
          <a:prstGeom prst="rect">
            <a:avLst/>
          </a:prstGeom>
        </p:spPr>
        <p:txBody>
          <a:bodyPr vert="horz" wrap="square" lIns="0" tIns="11696" rIns="0" bIns="0" rtlCol="0">
            <a:spAutoFit/>
          </a:bodyPr>
          <a:lstStyle/>
          <a:p>
            <a:pPr marL="11139">
              <a:spcBef>
                <a:spcPts val="92"/>
              </a:spcBef>
            </a:pPr>
            <a:r>
              <a:rPr dirty="0"/>
              <a:t>溫度換算練習</a:t>
            </a:r>
          </a:p>
        </p:txBody>
      </p:sp>
      <p:pic>
        <p:nvPicPr>
          <p:cNvPr id="3" name="object 3"/>
          <p:cNvPicPr/>
          <p:nvPr/>
        </p:nvPicPr>
        <p:blipFill>
          <a:blip r:embed="rId2" cstate="print"/>
          <a:stretch>
            <a:fillRect/>
          </a:stretch>
        </p:blipFill>
        <p:spPr>
          <a:xfrm>
            <a:off x="1550542" y="1924784"/>
            <a:ext cx="7573600" cy="4354887"/>
          </a:xfrm>
          <a:prstGeom prst="rect">
            <a:avLst/>
          </a:prstGeom>
        </p:spPr>
      </p:pic>
      <p:sp>
        <p:nvSpPr>
          <p:cNvPr id="4" name="object 4"/>
          <p:cNvSpPr txBox="1"/>
          <p:nvPr/>
        </p:nvSpPr>
        <p:spPr>
          <a:xfrm>
            <a:off x="1741798" y="2196462"/>
            <a:ext cx="3075466" cy="2931278"/>
          </a:xfrm>
          <a:prstGeom prst="rect">
            <a:avLst/>
          </a:prstGeom>
        </p:spPr>
        <p:txBody>
          <a:bodyPr vert="horz" wrap="square" lIns="0" tIns="11139" rIns="0" bIns="0" rtlCol="0">
            <a:spAutoFit/>
          </a:bodyPr>
          <a:lstStyle/>
          <a:p>
            <a:pPr marL="11139">
              <a:spcBef>
                <a:spcPts val="88"/>
              </a:spcBef>
            </a:pPr>
            <a:r>
              <a:rPr sz="1579" dirty="0">
                <a:latin typeface="SimSun"/>
                <a:cs typeface="SimSun"/>
              </a:rPr>
              <a:t>請輸入華氏</a:t>
            </a:r>
            <a:r>
              <a:rPr sz="1579" spc="-9" dirty="0">
                <a:latin typeface="Consolas"/>
                <a:cs typeface="Consolas"/>
              </a:rPr>
              <a:t>(F)</a:t>
            </a:r>
            <a:r>
              <a:rPr sz="1579" dirty="0">
                <a:latin typeface="SimSun"/>
                <a:cs typeface="SimSun"/>
              </a:rPr>
              <a:t>或攝氏</a:t>
            </a:r>
            <a:r>
              <a:rPr sz="1579" spc="-4" dirty="0">
                <a:latin typeface="Consolas"/>
                <a:cs typeface="Consolas"/>
              </a:rPr>
              <a:t>(C):</a:t>
            </a:r>
            <a:r>
              <a:rPr sz="1579" spc="-75" dirty="0">
                <a:latin typeface="Consolas"/>
                <a:cs typeface="Consolas"/>
              </a:rPr>
              <a:t> </a:t>
            </a:r>
            <a:r>
              <a:rPr sz="1579" dirty="0">
                <a:latin typeface="Consolas"/>
                <a:cs typeface="Consolas"/>
              </a:rPr>
              <a:t>f</a:t>
            </a:r>
            <a:endParaRPr sz="1579">
              <a:latin typeface="Consolas"/>
              <a:cs typeface="Consolas"/>
            </a:endParaRPr>
          </a:p>
          <a:p>
            <a:pPr marL="11139"/>
            <a:r>
              <a:rPr sz="1579" dirty="0">
                <a:latin typeface="SimSun"/>
                <a:cs typeface="SimSun"/>
              </a:rPr>
              <a:t>請輸入溫度</a:t>
            </a:r>
            <a:r>
              <a:rPr sz="1579" spc="-9" dirty="0">
                <a:latin typeface="Consolas"/>
                <a:cs typeface="Consolas"/>
              </a:rPr>
              <a:t>:212</a:t>
            </a:r>
            <a:endParaRPr sz="1579">
              <a:latin typeface="Consolas"/>
              <a:cs typeface="Consolas"/>
            </a:endParaRPr>
          </a:p>
          <a:p>
            <a:pPr marL="11139">
              <a:lnSpc>
                <a:spcPts val="1890"/>
              </a:lnSpc>
            </a:pPr>
            <a:r>
              <a:rPr sz="1579" dirty="0">
                <a:latin typeface="SimSun"/>
                <a:cs typeface="SimSun"/>
              </a:rPr>
              <a:t>華氏</a:t>
            </a:r>
            <a:r>
              <a:rPr sz="1579" spc="53" dirty="0">
                <a:latin typeface="SimSun"/>
                <a:cs typeface="SimSun"/>
              </a:rPr>
              <a:t> </a:t>
            </a:r>
            <a:r>
              <a:rPr sz="1579" spc="-9" dirty="0">
                <a:latin typeface="Consolas"/>
                <a:cs typeface="Consolas"/>
              </a:rPr>
              <a:t>212.0</a:t>
            </a:r>
            <a:r>
              <a:rPr sz="1579" spc="-4" dirty="0">
                <a:latin typeface="Consolas"/>
                <a:cs typeface="Consolas"/>
              </a:rPr>
              <a:t> </a:t>
            </a:r>
            <a:r>
              <a:rPr sz="1579" dirty="0">
                <a:latin typeface="SimSun"/>
                <a:cs typeface="SimSun"/>
              </a:rPr>
              <a:t>度</a:t>
            </a:r>
            <a:r>
              <a:rPr sz="1579" spc="57" dirty="0">
                <a:latin typeface="SimSun"/>
                <a:cs typeface="SimSun"/>
              </a:rPr>
              <a:t> </a:t>
            </a:r>
            <a:r>
              <a:rPr sz="1579" dirty="0">
                <a:latin typeface="SimSun"/>
                <a:cs typeface="SimSun"/>
              </a:rPr>
              <a:t>是攝氏</a:t>
            </a:r>
            <a:r>
              <a:rPr sz="1579" spc="70" dirty="0">
                <a:latin typeface="SimSun"/>
                <a:cs typeface="SimSun"/>
              </a:rPr>
              <a:t> </a:t>
            </a:r>
            <a:r>
              <a:rPr sz="1579" spc="-9" dirty="0">
                <a:latin typeface="Consolas"/>
                <a:cs typeface="Consolas"/>
              </a:rPr>
              <a:t>100.0</a:t>
            </a:r>
            <a:r>
              <a:rPr sz="1579" spc="-18" dirty="0">
                <a:latin typeface="Consolas"/>
                <a:cs typeface="Consolas"/>
              </a:rPr>
              <a:t> </a:t>
            </a:r>
            <a:r>
              <a:rPr sz="1579" dirty="0">
                <a:latin typeface="SimSun"/>
                <a:cs typeface="SimSun"/>
              </a:rPr>
              <a:t>度</a:t>
            </a:r>
            <a:endParaRPr sz="1579">
              <a:latin typeface="SimSun"/>
              <a:cs typeface="SimSun"/>
            </a:endParaRPr>
          </a:p>
          <a:p>
            <a:pPr marL="11139">
              <a:lnSpc>
                <a:spcPts val="1890"/>
              </a:lnSpc>
            </a:pPr>
            <a:r>
              <a:rPr sz="1579" spc="-9" dirty="0">
                <a:latin typeface="Consolas"/>
                <a:cs typeface="Consolas"/>
              </a:rPr>
              <a:t>&gt;&gt;&gt;</a:t>
            </a:r>
            <a:endParaRPr sz="1579">
              <a:latin typeface="Consolas"/>
              <a:cs typeface="Consolas"/>
            </a:endParaRPr>
          </a:p>
          <a:p>
            <a:pPr marL="11139">
              <a:spcBef>
                <a:spcPts val="13"/>
              </a:spcBef>
            </a:pPr>
            <a:r>
              <a:rPr sz="1579" dirty="0">
                <a:latin typeface="SimSun"/>
                <a:cs typeface="SimSun"/>
              </a:rPr>
              <a:t>請輸入華氏</a:t>
            </a:r>
            <a:r>
              <a:rPr sz="1579" spc="-9" dirty="0">
                <a:latin typeface="Consolas"/>
                <a:cs typeface="Consolas"/>
              </a:rPr>
              <a:t>(F)</a:t>
            </a:r>
            <a:r>
              <a:rPr sz="1579" dirty="0">
                <a:latin typeface="SimSun"/>
                <a:cs typeface="SimSun"/>
              </a:rPr>
              <a:t>或攝氏</a:t>
            </a:r>
            <a:r>
              <a:rPr sz="1579" spc="-4" dirty="0">
                <a:latin typeface="Consolas"/>
                <a:cs typeface="Consolas"/>
              </a:rPr>
              <a:t>(C):</a:t>
            </a:r>
            <a:r>
              <a:rPr sz="1579" spc="-75" dirty="0">
                <a:latin typeface="Consolas"/>
                <a:cs typeface="Consolas"/>
              </a:rPr>
              <a:t> </a:t>
            </a:r>
            <a:r>
              <a:rPr sz="1579" dirty="0">
                <a:latin typeface="Consolas"/>
                <a:cs typeface="Consolas"/>
              </a:rPr>
              <a:t>c</a:t>
            </a:r>
            <a:endParaRPr sz="1579">
              <a:latin typeface="Consolas"/>
              <a:cs typeface="Consolas"/>
            </a:endParaRPr>
          </a:p>
          <a:p>
            <a:pPr marL="11139"/>
            <a:r>
              <a:rPr sz="1579" spc="-4" dirty="0">
                <a:latin typeface="SimSun"/>
                <a:cs typeface="SimSun"/>
              </a:rPr>
              <a:t>請輸入溫度</a:t>
            </a:r>
            <a:r>
              <a:rPr sz="1579" spc="-9" dirty="0">
                <a:latin typeface="Consolas"/>
                <a:cs typeface="Consolas"/>
              </a:rPr>
              <a:t>:100</a:t>
            </a:r>
            <a:endParaRPr sz="1579">
              <a:latin typeface="Consolas"/>
              <a:cs typeface="Consolas"/>
            </a:endParaRPr>
          </a:p>
          <a:p>
            <a:pPr marL="11139">
              <a:lnSpc>
                <a:spcPts val="1890"/>
              </a:lnSpc>
            </a:pPr>
            <a:r>
              <a:rPr sz="1579" dirty="0">
                <a:latin typeface="SimSun"/>
                <a:cs typeface="SimSun"/>
              </a:rPr>
              <a:t>攝氏</a:t>
            </a:r>
            <a:r>
              <a:rPr sz="1579" spc="53" dirty="0">
                <a:latin typeface="SimSun"/>
                <a:cs typeface="SimSun"/>
              </a:rPr>
              <a:t> </a:t>
            </a:r>
            <a:r>
              <a:rPr sz="1579" spc="-9" dirty="0">
                <a:latin typeface="Consolas"/>
                <a:cs typeface="Consolas"/>
              </a:rPr>
              <a:t>100.0</a:t>
            </a:r>
            <a:r>
              <a:rPr sz="1579" spc="-4" dirty="0">
                <a:latin typeface="Consolas"/>
                <a:cs typeface="Consolas"/>
              </a:rPr>
              <a:t> </a:t>
            </a:r>
            <a:r>
              <a:rPr sz="1579" dirty="0">
                <a:latin typeface="SimSun"/>
                <a:cs typeface="SimSun"/>
              </a:rPr>
              <a:t>度</a:t>
            </a:r>
            <a:r>
              <a:rPr sz="1579" spc="57" dirty="0">
                <a:latin typeface="SimSun"/>
                <a:cs typeface="SimSun"/>
              </a:rPr>
              <a:t> </a:t>
            </a:r>
            <a:r>
              <a:rPr sz="1579" dirty="0">
                <a:latin typeface="SimSun"/>
                <a:cs typeface="SimSun"/>
              </a:rPr>
              <a:t>是華氏</a:t>
            </a:r>
            <a:r>
              <a:rPr sz="1579" spc="70" dirty="0">
                <a:latin typeface="SimSun"/>
                <a:cs typeface="SimSun"/>
              </a:rPr>
              <a:t> </a:t>
            </a:r>
            <a:r>
              <a:rPr sz="1579" spc="-9" dirty="0">
                <a:latin typeface="Consolas"/>
                <a:cs typeface="Consolas"/>
              </a:rPr>
              <a:t>212.0</a:t>
            </a:r>
            <a:r>
              <a:rPr sz="1579" spc="-18" dirty="0">
                <a:latin typeface="Consolas"/>
                <a:cs typeface="Consolas"/>
              </a:rPr>
              <a:t> </a:t>
            </a:r>
            <a:r>
              <a:rPr sz="1579" dirty="0">
                <a:latin typeface="SimSun"/>
                <a:cs typeface="SimSun"/>
              </a:rPr>
              <a:t>度</a:t>
            </a:r>
            <a:endParaRPr sz="1579">
              <a:latin typeface="SimSun"/>
              <a:cs typeface="SimSun"/>
            </a:endParaRPr>
          </a:p>
          <a:p>
            <a:pPr marL="11139">
              <a:lnSpc>
                <a:spcPts val="1890"/>
              </a:lnSpc>
            </a:pPr>
            <a:r>
              <a:rPr sz="1579" spc="-9" dirty="0">
                <a:latin typeface="Consolas"/>
                <a:cs typeface="Consolas"/>
              </a:rPr>
              <a:t>&gt;&gt;&gt;</a:t>
            </a:r>
            <a:endParaRPr sz="1579">
              <a:latin typeface="Consolas"/>
              <a:cs typeface="Consolas"/>
            </a:endParaRPr>
          </a:p>
          <a:p>
            <a:pPr marL="11139">
              <a:spcBef>
                <a:spcPts val="9"/>
              </a:spcBef>
            </a:pPr>
            <a:r>
              <a:rPr sz="1579" dirty="0">
                <a:latin typeface="SimSun"/>
                <a:cs typeface="SimSun"/>
              </a:rPr>
              <a:t>請輸入華氏</a:t>
            </a:r>
            <a:r>
              <a:rPr sz="1579" spc="-9" dirty="0">
                <a:latin typeface="Consolas"/>
                <a:cs typeface="Consolas"/>
              </a:rPr>
              <a:t>(F)</a:t>
            </a:r>
            <a:r>
              <a:rPr sz="1579" dirty="0">
                <a:latin typeface="SimSun"/>
                <a:cs typeface="SimSun"/>
              </a:rPr>
              <a:t>或攝氏</a:t>
            </a:r>
            <a:r>
              <a:rPr sz="1579" spc="-4" dirty="0">
                <a:latin typeface="Consolas"/>
                <a:cs typeface="Consolas"/>
              </a:rPr>
              <a:t>(C):</a:t>
            </a:r>
            <a:r>
              <a:rPr sz="1579" spc="-75" dirty="0">
                <a:latin typeface="Consolas"/>
                <a:cs typeface="Consolas"/>
              </a:rPr>
              <a:t> </a:t>
            </a:r>
            <a:r>
              <a:rPr sz="1579" dirty="0">
                <a:latin typeface="Consolas"/>
                <a:cs typeface="Consolas"/>
              </a:rPr>
              <a:t>x</a:t>
            </a:r>
            <a:endParaRPr sz="1579">
              <a:latin typeface="Consolas"/>
              <a:cs typeface="Consolas"/>
            </a:endParaRPr>
          </a:p>
          <a:p>
            <a:pPr marL="11139"/>
            <a:r>
              <a:rPr sz="1579" dirty="0">
                <a:latin typeface="SimSun"/>
                <a:cs typeface="SimSun"/>
              </a:rPr>
              <a:t>請輸入溫度</a:t>
            </a:r>
            <a:r>
              <a:rPr sz="1579" spc="-9" dirty="0">
                <a:latin typeface="Consolas"/>
                <a:cs typeface="Consolas"/>
              </a:rPr>
              <a:t>:100</a:t>
            </a:r>
            <a:endParaRPr sz="1579">
              <a:latin typeface="Consolas"/>
              <a:cs typeface="Consolas"/>
            </a:endParaRPr>
          </a:p>
          <a:p>
            <a:pPr marL="11139">
              <a:lnSpc>
                <a:spcPts val="1890"/>
              </a:lnSpc>
            </a:pPr>
            <a:r>
              <a:rPr sz="1579" spc="-4" dirty="0">
                <a:latin typeface="SimSun"/>
                <a:cs typeface="SimSun"/>
              </a:rPr>
              <a:t>只能輸</a:t>
            </a:r>
            <a:r>
              <a:rPr sz="1579" dirty="0">
                <a:latin typeface="SimSun"/>
                <a:cs typeface="SimSun"/>
              </a:rPr>
              <a:t>入</a:t>
            </a:r>
            <a:r>
              <a:rPr sz="1579" spc="48" dirty="0">
                <a:latin typeface="SimSun"/>
                <a:cs typeface="SimSun"/>
              </a:rPr>
              <a:t> </a:t>
            </a:r>
            <a:r>
              <a:rPr sz="1579" spc="-9" dirty="0">
                <a:latin typeface="Consolas"/>
                <a:cs typeface="Consolas"/>
              </a:rPr>
              <a:t>(F)</a:t>
            </a:r>
            <a:r>
              <a:rPr sz="1579" spc="-31" dirty="0">
                <a:latin typeface="Consolas"/>
                <a:cs typeface="Consolas"/>
              </a:rPr>
              <a:t> </a:t>
            </a:r>
            <a:r>
              <a:rPr sz="1579" dirty="0">
                <a:latin typeface="Consolas"/>
                <a:cs typeface="Consolas"/>
              </a:rPr>
              <a:t>or</a:t>
            </a:r>
            <a:r>
              <a:rPr sz="1579" spc="-31" dirty="0">
                <a:latin typeface="Consolas"/>
                <a:cs typeface="Consolas"/>
              </a:rPr>
              <a:t> </a:t>
            </a:r>
            <a:r>
              <a:rPr sz="1579" spc="-4" dirty="0">
                <a:latin typeface="Consolas"/>
                <a:cs typeface="Consolas"/>
              </a:rPr>
              <a:t>(C)!</a:t>
            </a:r>
            <a:endParaRPr sz="1579">
              <a:latin typeface="Consolas"/>
              <a:cs typeface="Consolas"/>
            </a:endParaRPr>
          </a:p>
          <a:p>
            <a:pPr marL="11139">
              <a:lnSpc>
                <a:spcPts val="1890"/>
              </a:lnSpc>
            </a:pPr>
            <a:r>
              <a:rPr sz="1579" spc="-9" dirty="0">
                <a:latin typeface="Consolas"/>
                <a:cs typeface="Consolas"/>
              </a:rPr>
              <a:t>&gt;&gt;&gt;</a:t>
            </a:r>
            <a:endParaRPr sz="1579">
              <a:latin typeface="Consolas"/>
              <a:cs typeface="Consolas"/>
            </a:endParaRPr>
          </a:p>
        </p:txBody>
      </p:sp>
    </p:spTree>
    <p:extLst>
      <p:ext uri="{BB962C8B-B14F-4D97-AF65-F5344CB8AC3E}">
        <p14:creationId xmlns:p14="http://schemas.microsoft.com/office/powerpoint/2010/main" val="3881189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5923" y="1196408"/>
            <a:ext cx="3820106" cy="496558"/>
          </a:xfrm>
          <a:prstGeom prst="rect">
            <a:avLst/>
          </a:prstGeom>
        </p:spPr>
        <p:txBody>
          <a:bodyPr vert="horz" wrap="square" lIns="0" tIns="11696" rIns="0" bIns="0" rtlCol="0">
            <a:spAutoFit/>
          </a:bodyPr>
          <a:lstStyle/>
          <a:p>
            <a:pPr marL="11139">
              <a:spcBef>
                <a:spcPts val="92"/>
              </a:spcBef>
            </a:pPr>
            <a:r>
              <a:rPr spc="-70" dirty="0"/>
              <a:t>Towers</a:t>
            </a:r>
            <a:r>
              <a:rPr spc="-57" dirty="0"/>
              <a:t> </a:t>
            </a:r>
            <a:r>
              <a:rPr spc="-39" dirty="0"/>
              <a:t>of</a:t>
            </a:r>
            <a:r>
              <a:rPr spc="-48" dirty="0"/>
              <a:t> </a:t>
            </a:r>
            <a:r>
              <a:rPr spc="-4" dirty="0"/>
              <a:t>Hanoi</a:t>
            </a:r>
          </a:p>
        </p:txBody>
      </p:sp>
      <p:pic>
        <p:nvPicPr>
          <p:cNvPr id="3" name="object 3"/>
          <p:cNvPicPr/>
          <p:nvPr/>
        </p:nvPicPr>
        <p:blipFill>
          <a:blip r:embed="rId2" cstate="print"/>
          <a:stretch>
            <a:fillRect/>
          </a:stretch>
        </p:blipFill>
        <p:spPr>
          <a:xfrm>
            <a:off x="1447619" y="1864632"/>
            <a:ext cx="4710443" cy="3944528"/>
          </a:xfrm>
          <a:prstGeom prst="rect">
            <a:avLst/>
          </a:prstGeom>
        </p:spPr>
      </p:pic>
      <p:pic>
        <p:nvPicPr>
          <p:cNvPr id="4" name="object 4"/>
          <p:cNvPicPr/>
          <p:nvPr/>
        </p:nvPicPr>
        <p:blipFill>
          <a:blip r:embed="rId3" cstate="print"/>
          <a:stretch>
            <a:fillRect/>
          </a:stretch>
        </p:blipFill>
        <p:spPr>
          <a:xfrm>
            <a:off x="6283708" y="1864632"/>
            <a:ext cx="2896575" cy="4047452"/>
          </a:xfrm>
          <a:prstGeom prst="rect">
            <a:avLst/>
          </a:prstGeom>
        </p:spPr>
      </p:pic>
      <p:sp>
        <p:nvSpPr>
          <p:cNvPr id="5" name="object 5"/>
          <p:cNvSpPr txBox="1"/>
          <p:nvPr/>
        </p:nvSpPr>
        <p:spPr>
          <a:xfrm>
            <a:off x="969891" y="5937303"/>
            <a:ext cx="8930103" cy="740294"/>
          </a:xfrm>
          <a:prstGeom prst="rect">
            <a:avLst/>
          </a:prstGeom>
        </p:spPr>
        <p:txBody>
          <a:bodyPr vert="horz" wrap="square" lIns="0" tIns="11139" rIns="0" bIns="0" rtlCol="0">
            <a:spAutoFit/>
          </a:bodyPr>
          <a:lstStyle/>
          <a:p>
            <a:pPr marL="33418" marR="1228650">
              <a:spcBef>
                <a:spcPts val="88"/>
              </a:spcBef>
            </a:pPr>
            <a:r>
              <a:rPr sz="1579" dirty="0">
                <a:latin typeface="Microsoft JhengHei"/>
                <a:cs typeface="Microsoft JhengHei"/>
              </a:rPr>
              <a:t>若有</a:t>
            </a:r>
            <a:r>
              <a:rPr sz="1579" spc="-4" dirty="0">
                <a:latin typeface="Microsoft JhengHei"/>
                <a:cs typeface="Microsoft JhengHei"/>
              </a:rPr>
              <a:t>n</a:t>
            </a:r>
            <a:r>
              <a:rPr sz="1579" dirty="0">
                <a:latin typeface="Microsoft JhengHei"/>
                <a:cs typeface="Microsoft JhengHei"/>
              </a:rPr>
              <a:t>個盤子，則移動完畢所需之次數為2^n</a:t>
            </a:r>
            <a:r>
              <a:rPr sz="1579" spc="-44" dirty="0">
                <a:latin typeface="Microsoft JhengHei"/>
                <a:cs typeface="Microsoft JhengHei"/>
              </a:rPr>
              <a:t> </a:t>
            </a:r>
            <a:r>
              <a:rPr sz="1579" dirty="0">
                <a:latin typeface="Microsoft JhengHei"/>
                <a:cs typeface="Microsoft JhengHei"/>
              </a:rPr>
              <a:t>-</a:t>
            </a:r>
            <a:r>
              <a:rPr sz="1579" spc="-48" dirty="0">
                <a:latin typeface="Microsoft JhengHei"/>
                <a:cs typeface="Microsoft JhengHei"/>
              </a:rPr>
              <a:t> </a:t>
            </a:r>
            <a:r>
              <a:rPr sz="1579" dirty="0">
                <a:latin typeface="Microsoft JhengHei"/>
                <a:cs typeface="Microsoft JhengHei"/>
              </a:rPr>
              <a:t>1，所以當盤數為64時，則所需次數為： </a:t>
            </a:r>
            <a:r>
              <a:rPr sz="1579" spc="-381" dirty="0">
                <a:latin typeface="Microsoft JhengHei"/>
                <a:cs typeface="Microsoft JhengHei"/>
              </a:rPr>
              <a:t> </a:t>
            </a:r>
            <a:r>
              <a:rPr sz="1579" dirty="0">
                <a:latin typeface="Microsoft JhengHei"/>
                <a:cs typeface="Microsoft JhengHei"/>
              </a:rPr>
              <a:t>2</a:t>
            </a:r>
            <a:r>
              <a:rPr sz="1579" baseline="25462" dirty="0">
                <a:latin typeface="Microsoft JhengHei"/>
                <a:cs typeface="Microsoft JhengHei"/>
              </a:rPr>
              <a:t>64</a:t>
            </a:r>
            <a:r>
              <a:rPr sz="1579" dirty="0">
                <a:latin typeface="Microsoft JhengHei"/>
                <a:cs typeface="Microsoft JhengHei"/>
              </a:rPr>
              <a:t>-</a:t>
            </a:r>
            <a:r>
              <a:rPr sz="1579" spc="-9" dirty="0">
                <a:latin typeface="Microsoft JhengHei"/>
                <a:cs typeface="Microsoft JhengHei"/>
              </a:rPr>
              <a:t> </a:t>
            </a:r>
            <a:r>
              <a:rPr sz="1579" dirty="0">
                <a:latin typeface="Microsoft JhengHei"/>
                <a:cs typeface="Microsoft JhengHei"/>
              </a:rPr>
              <a:t>1</a:t>
            </a:r>
            <a:r>
              <a:rPr sz="1579" spc="-4" dirty="0">
                <a:latin typeface="Microsoft JhengHei"/>
                <a:cs typeface="Microsoft JhengHei"/>
              </a:rPr>
              <a:t> </a:t>
            </a:r>
            <a:r>
              <a:rPr sz="1579" dirty="0">
                <a:latin typeface="Microsoft JhengHei"/>
                <a:cs typeface="Microsoft JhengHei"/>
              </a:rPr>
              <a:t>=</a:t>
            </a:r>
            <a:r>
              <a:rPr sz="1579" spc="-4" dirty="0">
                <a:latin typeface="Microsoft JhengHei"/>
                <a:cs typeface="Microsoft JhengHei"/>
              </a:rPr>
              <a:t> </a:t>
            </a:r>
            <a:r>
              <a:rPr sz="1579" spc="-9" dirty="0">
                <a:latin typeface="Microsoft JhengHei"/>
                <a:cs typeface="Microsoft JhengHei"/>
              </a:rPr>
              <a:t>18446744073709551615</a:t>
            </a:r>
            <a:endParaRPr sz="1579">
              <a:latin typeface="Microsoft JhengHei"/>
              <a:cs typeface="Microsoft JhengHei"/>
            </a:endParaRPr>
          </a:p>
          <a:p>
            <a:pPr marL="33418"/>
            <a:r>
              <a:rPr sz="1579" spc="-4" dirty="0">
                <a:latin typeface="Microsoft JhengHei"/>
                <a:cs typeface="Microsoft JhengHei"/>
              </a:rPr>
              <a:t>為</a:t>
            </a:r>
            <a:r>
              <a:rPr sz="1579" spc="-9" dirty="0">
                <a:latin typeface="Microsoft JhengHei"/>
                <a:cs typeface="Microsoft JhengHei"/>
              </a:rPr>
              <a:t>5.05390248594782e+16</a:t>
            </a:r>
            <a:r>
              <a:rPr sz="1579" dirty="0">
                <a:latin typeface="Microsoft JhengHei"/>
                <a:cs typeface="Microsoft JhengHei"/>
              </a:rPr>
              <a:t>年，也就是</a:t>
            </a:r>
            <a:r>
              <a:rPr sz="1579" spc="-9" dirty="0">
                <a:latin typeface="Microsoft JhengHei"/>
                <a:cs typeface="Microsoft JhengHei"/>
              </a:rPr>
              <a:t>約5000</a:t>
            </a:r>
            <a:r>
              <a:rPr sz="1579" dirty="0">
                <a:latin typeface="Microsoft JhengHei"/>
                <a:cs typeface="Microsoft JhengHei"/>
              </a:rPr>
              <a:t>世紀，就假設每秒鐘搬一個盤子，約</a:t>
            </a:r>
            <a:r>
              <a:rPr sz="1579" spc="-35" dirty="0">
                <a:latin typeface="Microsoft JhengHei"/>
                <a:cs typeface="Microsoft JhengHei"/>
              </a:rPr>
              <a:t> </a:t>
            </a:r>
            <a:r>
              <a:rPr sz="1579" dirty="0">
                <a:latin typeface="Microsoft JhengHei"/>
                <a:cs typeface="Microsoft JhengHei"/>
              </a:rPr>
              <a:t>5850億年左右。</a:t>
            </a:r>
            <a:endParaRPr sz="1579">
              <a:latin typeface="Microsoft JhengHei"/>
              <a:cs typeface="Microsoft JhengHei"/>
            </a:endParaRPr>
          </a:p>
        </p:txBody>
      </p:sp>
    </p:spTree>
    <p:extLst>
      <p:ext uri="{BB962C8B-B14F-4D97-AF65-F5344CB8AC3E}">
        <p14:creationId xmlns:p14="http://schemas.microsoft.com/office/powerpoint/2010/main" val="3298071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7059" y="1196408"/>
            <a:ext cx="4778613" cy="496558"/>
          </a:xfrm>
          <a:prstGeom prst="rect">
            <a:avLst/>
          </a:prstGeom>
        </p:spPr>
        <p:txBody>
          <a:bodyPr vert="horz" wrap="square" lIns="0" tIns="11696" rIns="0" bIns="0" rtlCol="0">
            <a:spAutoFit/>
          </a:bodyPr>
          <a:lstStyle/>
          <a:p>
            <a:pPr marL="11139">
              <a:spcBef>
                <a:spcPts val="92"/>
              </a:spcBef>
            </a:pPr>
            <a:r>
              <a:rPr dirty="0"/>
              <a:t>Python</a:t>
            </a:r>
            <a:r>
              <a:rPr spc="-70" dirty="0"/>
              <a:t> </a:t>
            </a:r>
            <a:r>
              <a:rPr dirty="0"/>
              <a:t>開發環境安裝</a:t>
            </a:r>
          </a:p>
        </p:txBody>
      </p:sp>
      <p:pic>
        <p:nvPicPr>
          <p:cNvPr id="3" name="object 3"/>
          <p:cNvPicPr/>
          <p:nvPr/>
        </p:nvPicPr>
        <p:blipFill>
          <a:blip r:embed="rId2" cstate="print"/>
          <a:stretch>
            <a:fillRect/>
          </a:stretch>
        </p:blipFill>
        <p:spPr>
          <a:xfrm>
            <a:off x="614871" y="2283011"/>
            <a:ext cx="211194" cy="217878"/>
          </a:xfrm>
          <a:prstGeom prst="rect">
            <a:avLst/>
          </a:prstGeom>
        </p:spPr>
      </p:pic>
      <p:pic>
        <p:nvPicPr>
          <p:cNvPr id="4" name="object 4"/>
          <p:cNvPicPr/>
          <p:nvPr/>
        </p:nvPicPr>
        <p:blipFill>
          <a:blip r:embed="rId2" cstate="print"/>
          <a:stretch>
            <a:fillRect/>
          </a:stretch>
        </p:blipFill>
        <p:spPr>
          <a:xfrm>
            <a:off x="614871" y="3106403"/>
            <a:ext cx="211194" cy="217878"/>
          </a:xfrm>
          <a:prstGeom prst="rect">
            <a:avLst/>
          </a:prstGeom>
        </p:spPr>
      </p:pic>
      <p:pic>
        <p:nvPicPr>
          <p:cNvPr id="5" name="object 5"/>
          <p:cNvPicPr/>
          <p:nvPr/>
        </p:nvPicPr>
        <p:blipFill>
          <a:blip r:embed="rId3" cstate="print"/>
          <a:stretch>
            <a:fillRect/>
          </a:stretch>
        </p:blipFill>
        <p:spPr>
          <a:xfrm>
            <a:off x="1015873" y="3909745"/>
            <a:ext cx="177777" cy="187135"/>
          </a:xfrm>
          <a:prstGeom prst="rect">
            <a:avLst/>
          </a:prstGeom>
        </p:spPr>
      </p:pic>
      <p:pic>
        <p:nvPicPr>
          <p:cNvPr id="6" name="object 6"/>
          <p:cNvPicPr/>
          <p:nvPr/>
        </p:nvPicPr>
        <p:blipFill>
          <a:blip r:embed="rId3" cstate="print"/>
          <a:stretch>
            <a:fillRect/>
          </a:stretch>
        </p:blipFill>
        <p:spPr>
          <a:xfrm>
            <a:off x="1015873" y="4294707"/>
            <a:ext cx="177777" cy="187135"/>
          </a:xfrm>
          <a:prstGeom prst="rect">
            <a:avLst/>
          </a:prstGeom>
        </p:spPr>
      </p:pic>
      <p:pic>
        <p:nvPicPr>
          <p:cNvPr id="7" name="object 7"/>
          <p:cNvPicPr/>
          <p:nvPr/>
        </p:nvPicPr>
        <p:blipFill>
          <a:blip r:embed="rId3" cstate="print"/>
          <a:stretch>
            <a:fillRect/>
          </a:stretch>
        </p:blipFill>
        <p:spPr>
          <a:xfrm>
            <a:off x="1015873" y="4679670"/>
            <a:ext cx="177777" cy="187135"/>
          </a:xfrm>
          <a:prstGeom prst="rect">
            <a:avLst/>
          </a:prstGeom>
        </p:spPr>
      </p:pic>
      <p:pic>
        <p:nvPicPr>
          <p:cNvPr id="8" name="object 8"/>
          <p:cNvPicPr/>
          <p:nvPr/>
        </p:nvPicPr>
        <p:blipFill>
          <a:blip r:embed="rId3" cstate="print"/>
          <a:stretch>
            <a:fillRect/>
          </a:stretch>
        </p:blipFill>
        <p:spPr>
          <a:xfrm>
            <a:off x="1015873" y="5064633"/>
            <a:ext cx="177777" cy="187135"/>
          </a:xfrm>
          <a:prstGeom prst="rect">
            <a:avLst/>
          </a:prstGeom>
        </p:spPr>
      </p:pic>
      <p:pic>
        <p:nvPicPr>
          <p:cNvPr id="9" name="object 9"/>
          <p:cNvPicPr/>
          <p:nvPr/>
        </p:nvPicPr>
        <p:blipFill>
          <a:blip r:embed="rId3" cstate="print"/>
          <a:stretch>
            <a:fillRect/>
          </a:stretch>
        </p:blipFill>
        <p:spPr>
          <a:xfrm>
            <a:off x="1015873" y="5770397"/>
            <a:ext cx="177777" cy="187134"/>
          </a:xfrm>
          <a:prstGeom prst="rect">
            <a:avLst/>
          </a:prstGeom>
        </p:spPr>
      </p:pic>
      <p:sp>
        <p:nvSpPr>
          <p:cNvPr id="10" name="object 10"/>
          <p:cNvSpPr txBox="1"/>
          <p:nvPr/>
        </p:nvSpPr>
        <p:spPr>
          <a:xfrm>
            <a:off x="904483" y="2197576"/>
            <a:ext cx="9010860" cy="4188752"/>
          </a:xfrm>
          <a:prstGeom prst="rect">
            <a:avLst/>
          </a:prstGeom>
        </p:spPr>
        <p:txBody>
          <a:bodyPr vert="horz" wrap="square" lIns="0" tIns="10582" rIns="0" bIns="0" rtlCol="0">
            <a:spAutoFit/>
          </a:bodyPr>
          <a:lstStyle/>
          <a:p>
            <a:pPr marL="11139" marR="1328903">
              <a:spcBef>
                <a:spcPts val="83"/>
              </a:spcBef>
            </a:pPr>
            <a:r>
              <a:rPr sz="2456" spc="-4" dirty="0">
                <a:solidFill>
                  <a:srgbClr val="FF0000"/>
                </a:solidFill>
                <a:latin typeface="Microsoft JhengHei"/>
                <a:cs typeface="Microsoft JhengHei"/>
              </a:rPr>
              <a:t>Python</a:t>
            </a:r>
            <a:r>
              <a:rPr sz="2456" spc="-9" dirty="0">
                <a:solidFill>
                  <a:srgbClr val="FF0000"/>
                </a:solidFill>
                <a:latin typeface="Microsoft JhengHei"/>
                <a:cs typeface="Microsoft JhengHei"/>
              </a:rPr>
              <a:t> IDLE</a:t>
            </a:r>
            <a:r>
              <a:rPr sz="2456" spc="-9" dirty="0">
                <a:latin typeface="Microsoft JhengHei"/>
                <a:cs typeface="Microsoft JhengHei"/>
              </a:rPr>
              <a:t>（Integrated</a:t>
            </a:r>
            <a:r>
              <a:rPr sz="2456" dirty="0">
                <a:latin typeface="Microsoft JhengHei"/>
                <a:cs typeface="Microsoft JhengHei"/>
              </a:rPr>
              <a:t> </a:t>
            </a:r>
            <a:r>
              <a:rPr sz="2456" spc="-9" dirty="0">
                <a:latin typeface="Microsoft JhengHei"/>
                <a:cs typeface="Microsoft JhengHei"/>
              </a:rPr>
              <a:t>Development</a:t>
            </a:r>
            <a:r>
              <a:rPr sz="2456" spc="26" dirty="0">
                <a:latin typeface="Microsoft JhengHei"/>
                <a:cs typeface="Microsoft JhengHei"/>
              </a:rPr>
              <a:t> </a:t>
            </a:r>
            <a:r>
              <a:rPr sz="2456" spc="-4" dirty="0">
                <a:latin typeface="Microsoft JhengHei"/>
                <a:cs typeface="Microsoft JhengHei"/>
              </a:rPr>
              <a:t>and</a:t>
            </a:r>
            <a:r>
              <a:rPr sz="2456" spc="4" dirty="0">
                <a:latin typeface="Microsoft JhengHei"/>
                <a:cs typeface="Microsoft JhengHei"/>
              </a:rPr>
              <a:t> </a:t>
            </a:r>
            <a:r>
              <a:rPr sz="2456" spc="-9" dirty="0">
                <a:latin typeface="Microsoft JhengHei"/>
                <a:cs typeface="Microsoft JhengHei"/>
              </a:rPr>
              <a:t>Learning </a:t>
            </a:r>
            <a:r>
              <a:rPr sz="2456" spc="-601" dirty="0">
                <a:latin typeface="Microsoft JhengHei"/>
                <a:cs typeface="Microsoft JhengHei"/>
              </a:rPr>
              <a:t> </a:t>
            </a:r>
            <a:r>
              <a:rPr sz="2456" spc="-9" dirty="0">
                <a:latin typeface="Microsoft JhengHei"/>
                <a:cs typeface="Microsoft JhengHei"/>
              </a:rPr>
              <a:t>Environment）</a:t>
            </a:r>
            <a:r>
              <a:rPr sz="2456" spc="-4" dirty="0">
                <a:latin typeface="Microsoft JhengHei"/>
                <a:cs typeface="Microsoft JhengHei"/>
              </a:rPr>
              <a:t>為</a:t>
            </a:r>
            <a:r>
              <a:rPr sz="2456" dirty="0">
                <a:latin typeface="Microsoft JhengHei"/>
                <a:cs typeface="Microsoft JhengHei"/>
              </a:rPr>
              <a:t>Python</a:t>
            </a:r>
            <a:r>
              <a:rPr sz="2456" spc="-4" dirty="0">
                <a:latin typeface="Microsoft JhengHei"/>
                <a:cs typeface="Microsoft JhengHei"/>
              </a:rPr>
              <a:t>官網提供的Python</a:t>
            </a:r>
            <a:r>
              <a:rPr sz="2456" spc="-13" dirty="0">
                <a:latin typeface="Microsoft JhengHei"/>
                <a:cs typeface="Microsoft JhengHei"/>
              </a:rPr>
              <a:t> </a:t>
            </a:r>
            <a:r>
              <a:rPr sz="2456" spc="-9" dirty="0">
                <a:latin typeface="Microsoft JhengHei"/>
                <a:cs typeface="Microsoft JhengHei"/>
              </a:rPr>
              <a:t>IDE</a:t>
            </a:r>
            <a:endParaRPr sz="2456">
              <a:latin typeface="Microsoft JhengHei"/>
              <a:cs typeface="Microsoft JhengHei"/>
            </a:endParaRPr>
          </a:p>
          <a:p>
            <a:pPr marL="11139" marR="36202">
              <a:spcBef>
                <a:spcPts val="588"/>
              </a:spcBef>
            </a:pPr>
            <a:r>
              <a:rPr sz="2456" spc="-4" dirty="0">
                <a:solidFill>
                  <a:srgbClr val="FF0000"/>
                </a:solidFill>
                <a:latin typeface="Microsoft JhengHei"/>
                <a:cs typeface="Microsoft JhengHei"/>
              </a:rPr>
              <a:t>Anaconda</a:t>
            </a:r>
            <a:r>
              <a:rPr sz="2456" spc="-9" dirty="0">
                <a:latin typeface="Microsoft JhengHei"/>
                <a:cs typeface="Microsoft JhengHei"/>
              </a:rPr>
              <a:t>是一個免費開源</a:t>
            </a:r>
            <a:r>
              <a:rPr sz="2456" spc="-4" dirty="0">
                <a:latin typeface="Microsoft JhengHei"/>
                <a:cs typeface="Microsoft JhengHei"/>
              </a:rPr>
              <a:t>的</a:t>
            </a:r>
            <a:r>
              <a:rPr sz="2456" dirty="0">
                <a:latin typeface="Microsoft JhengHei"/>
                <a:cs typeface="Microsoft JhengHei"/>
              </a:rPr>
              <a:t>Python</a:t>
            </a:r>
            <a:r>
              <a:rPr sz="2456" spc="-9" dirty="0">
                <a:latin typeface="Microsoft JhengHei"/>
                <a:cs typeface="Microsoft JhengHei"/>
              </a:rPr>
              <a:t>和</a:t>
            </a:r>
            <a:r>
              <a:rPr sz="2456" spc="-4" dirty="0">
                <a:latin typeface="Microsoft JhengHei"/>
                <a:cs typeface="Microsoft JhengHei"/>
              </a:rPr>
              <a:t>R</a:t>
            </a:r>
            <a:r>
              <a:rPr sz="2456" spc="-9" dirty="0">
                <a:latin typeface="Microsoft JhengHei"/>
                <a:cs typeface="Microsoft JhengHei"/>
              </a:rPr>
              <a:t>語言的發行版本，用於計 </a:t>
            </a:r>
            <a:r>
              <a:rPr sz="2456" spc="-4" dirty="0">
                <a:latin typeface="Microsoft JhengHei"/>
                <a:cs typeface="Microsoft JhengHei"/>
              </a:rPr>
              <a:t>算科學，Anaconda致力於簡化套件管理和部署</a:t>
            </a:r>
            <a:endParaRPr sz="2456">
              <a:latin typeface="Microsoft JhengHei"/>
              <a:cs typeface="Microsoft JhengHei"/>
            </a:endParaRPr>
          </a:p>
          <a:p>
            <a:pPr marL="362579" marR="421060">
              <a:lnSpc>
                <a:spcPct val="120000"/>
              </a:lnSpc>
              <a:spcBef>
                <a:spcPts val="18"/>
              </a:spcBef>
            </a:pPr>
            <a:r>
              <a:rPr sz="2105" dirty="0">
                <a:latin typeface="Microsoft JhengHei"/>
                <a:cs typeface="Microsoft JhengHei"/>
              </a:rPr>
              <a:t>支援跨平台，可適用於Windows、</a:t>
            </a:r>
            <a:r>
              <a:rPr sz="2105" spc="-4" dirty="0">
                <a:latin typeface="Microsoft JhengHei"/>
                <a:cs typeface="Microsoft JhengHei"/>
              </a:rPr>
              <a:t>Linux</a:t>
            </a:r>
            <a:r>
              <a:rPr sz="2105" dirty="0">
                <a:latin typeface="Microsoft JhengHei"/>
                <a:cs typeface="Microsoft JhengHei"/>
              </a:rPr>
              <a:t>和</a:t>
            </a:r>
            <a:r>
              <a:rPr sz="2105" spc="-4" dirty="0">
                <a:latin typeface="Microsoft JhengHei"/>
                <a:cs typeface="Microsoft JhengHei"/>
              </a:rPr>
              <a:t>Mac</a:t>
            </a:r>
            <a:r>
              <a:rPr sz="2105" spc="-26" dirty="0">
                <a:latin typeface="Microsoft JhengHei"/>
                <a:cs typeface="Microsoft JhengHei"/>
              </a:rPr>
              <a:t> </a:t>
            </a:r>
            <a:r>
              <a:rPr sz="2105" dirty="0">
                <a:latin typeface="Microsoft JhengHei"/>
                <a:cs typeface="Microsoft JhengHei"/>
              </a:rPr>
              <a:t>OS</a:t>
            </a:r>
            <a:r>
              <a:rPr sz="2105" spc="-35" dirty="0">
                <a:latin typeface="Microsoft JhengHei"/>
                <a:cs typeface="Microsoft JhengHei"/>
              </a:rPr>
              <a:t> </a:t>
            </a:r>
            <a:r>
              <a:rPr sz="2105" dirty="0">
                <a:latin typeface="Microsoft JhengHei"/>
                <a:cs typeface="Microsoft JhengHei"/>
              </a:rPr>
              <a:t>不同作業系統環境 </a:t>
            </a:r>
            <a:r>
              <a:rPr sz="2105" spc="-4" dirty="0">
                <a:latin typeface="Microsoft JhengHei"/>
                <a:cs typeface="Microsoft JhengHei"/>
              </a:rPr>
              <a:t>提供快速建置</a:t>
            </a:r>
            <a:r>
              <a:rPr sz="2105" dirty="0">
                <a:latin typeface="Microsoft JhengHei"/>
                <a:cs typeface="Microsoft JhengHei"/>
              </a:rPr>
              <a:t>Python</a:t>
            </a:r>
            <a:r>
              <a:rPr sz="2105" spc="-9" dirty="0">
                <a:latin typeface="Microsoft JhengHei"/>
                <a:cs typeface="Microsoft JhengHei"/>
              </a:rPr>
              <a:t> </a:t>
            </a:r>
            <a:r>
              <a:rPr sz="2105" spc="-4" dirty="0">
                <a:latin typeface="Microsoft JhengHei"/>
                <a:cs typeface="Microsoft JhengHei"/>
              </a:rPr>
              <a:t>資料科學和機器學習環境</a:t>
            </a:r>
            <a:endParaRPr sz="2105">
              <a:latin typeface="Microsoft JhengHei"/>
              <a:cs typeface="Microsoft JhengHei"/>
            </a:endParaRPr>
          </a:p>
          <a:p>
            <a:pPr marL="362579">
              <a:spcBef>
                <a:spcPts val="509"/>
              </a:spcBef>
            </a:pPr>
            <a:r>
              <a:rPr sz="2105" dirty="0">
                <a:latin typeface="Microsoft JhengHei"/>
                <a:cs typeface="Microsoft JhengHei"/>
              </a:rPr>
              <a:t>提供開發人員能為每一個不同需求的專案建立一個獨立適合的虛擬環境</a:t>
            </a:r>
            <a:endParaRPr sz="2105">
              <a:latin typeface="Microsoft JhengHei"/>
              <a:cs typeface="Microsoft JhengHei"/>
            </a:endParaRPr>
          </a:p>
          <a:p>
            <a:pPr marL="362579">
              <a:spcBef>
                <a:spcPts val="504"/>
              </a:spcBef>
            </a:pPr>
            <a:r>
              <a:rPr sz="2105" dirty="0">
                <a:latin typeface="Microsoft JhengHei"/>
                <a:cs typeface="Microsoft JhengHei"/>
              </a:rPr>
              <a:t>提供和語言無關的軟體套件(</a:t>
            </a:r>
            <a:r>
              <a:rPr sz="2105" spc="-79" dirty="0">
                <a:latin typeface="Microsoft JhengHei"/>
                <a:cs typeface="Microsoft JhengHei"/>
              </a:rPr>
              <a:t>P</a:t>
            </a:r>
            <a:r>
              <a:rPr sz="2105" spc="-4" dirty="0">
                <a:latin typeface="Microsoft JhengHei"/>
                <a:cs typeface="Microsoft JhengHei"/>
              </a:rPr>
              <a:t>ack</a:t>
            </a:r>
            <a:r>
              <a:rPr sz="2105" spc="-13" dirty="0">
                <a:latin typeface="Microsoft JhengHei"/>
                <a:cs typeface="Microsoft JhengHei"/>
              </a:rPr>
              <a:t>a</a:t>
            </a:r>
            <a:r>
              <a:rPr sz="2105" dirty="0">
                <a:latin typeface="Microsoft JhengHei"/>
                <a:cs typeface="Microsoft JhengHei"/>
              </a:rPr>
              <a:t>g</a:t>
            </a:r>
            <a:r>
              <a:rPr sz="2105" spc="4" dirty="0">
                <a:latin typeface="Microsoft JhengHei"/>
                <a:cs typeface="Microsoft JhengHei"/>
              </a:rPr>
              <a:t>e</a:t>
            </a:r>
            <a:r>
              <a:rPr sz="2105" spc="-4" dirty="0">
                <a:latin typeface="Microsoft JhengHei"/>
                <a:cs typeface="Microsoft JhengHei"/>
              </a:rPr>
              <a:t>s</a:t>
            </a:r>
            <a:r>
              <a:rPr sz="2105" dirty="0">
                <a:latin typeface="Microsoft JhengHei"/>
                <a:cs typeface="Microsoft JhengHei"/>
              </a:rPr>
              <a:t>)管理，目前有1400多種套件可使用</a:t>
            </a:r>
            <a:endParaRPr sz="2105">
              <a:latin typeface="Microsoft JhengHei"/>
              <a:cs typeface="Microsoft JhengHei"/>
            </a:endParaRPr>
          </a:p>
          <a:p>
            <a:pPr marL="362579"/>
            <a:r>
              <a:rPr sz="2105" dirty="0">
                <a:latin typeface="Microsoft JhengHei"/>
                <a:cs typeface="Microsoft JhengHei"/>
              </a:rPr>
              <a:t>，降低使用者在安裝、執行及升級的複雜度</a:t>
            </a:r>
            <a:endParaRPr sz="2105">
              <a:latin typeface="Microsoft JhengHei"/>
              <a:cs typeface="Microsoft JhengHei"/>
            </a:endParaRPr>
          </a:p>
          <a:p>
            <a:pPr marL="362579">
              <a:spcBef>
                <a:spcPts val="509"/>
              </a:spcBef>
            </a:pPr>
            <a:r>
              <a:rPr sz="2105" dirty="0">
                <a:solidFill>
                  <a:srgbClr val="FF0000"/>
                </a:solidFill>
                <a:latin typeface="Microsoft JhengHei"/>
                <a:cs typeface="Microsoft JhengHei"/>
              </a:rPr>
              <a:t>提供</a:t>
            </a:r>
            <a:r>
              <a:rPr sz="2105" spc="-4" dirty="0">
                <a:solidFill>
                  <a:srgbClr val="FF0000"/>
                </a:solidFill>
                <a:latin typeface="Microsoft JhengHei"/>
                <a:cs typeface="Microsoft JhengHei"/>
              </a:rPr>
              <a:t>Jupyter</a:t>
            </a:r>
            <a:r>
              <a:rPr sz="2105" spc="-44" dirty="0">
                <a:solidFill>
                  <a:srgbClr val="FF0000"/>
                </a:solidFill>
                <a:latin typeface="Microsoft JhengHei"/>
                <a:cs typeface="Microsoft JhengHei"/>
              </a:rPr>
              <a:t> </a:t>
            </a:r>
            <a:r>
              <a:rPr sz="2105" spc="-9" dirty="0">
                <a:solidFill>
                  <a:srgbClr val="FF0000"/>
                </a:solidFill>
                <a:latin typeface="Microsoft JhengHei"/>
                <a:cs typeface="Microsoft JhengHei"/>
              </a:rPr>
              <a:t>Notebook：</a:t>
            </a:r>
            <a:r>
              <a:rPr sz="2105" dirty="0">
                <a:solidFill>
                  <a:srgbClr val="FF0000"/>
                </a:solidFill>
                <a:latin typeface="Microsoft JhengHei"/>
                <a:cs typeface="Microsoft JhengHei"/>
              </a:rPr>
              <a:t>一個基於瀏覽器</a:t>
            </a:r>
            <a:r>
              <a:rPr sz="2105" spc="-9" dirty="0">
                <a:solidFill>
                  <a:srgbClr val="FF0000"/>
                </a:solidFill>
                <a:latin typeface="Microsoft JhengHei"/>
                <a:cs typeface="Microsoft JhengHei"/>
              </a:rPr>
              <a:t>(web-based)</a:t>
            </a:r>
            <a:r>
              <a:rPr sz="2105" dirty="0">
                <a:solidFill>
                  <a:srgbClr val="FF0000"/>
                </a:solidFill>
                <a:latin typeface="Microsoft JhengHei"/>
                <a:cs typeface="Microsoft JhengHei"/>
              </a:rPr>
              <a:t>界面的開發、編輯</a:t>
            </a:r>
            <a:endParaRPr sz="2105">
              <a:latin typeface="Microsoft JhengHei"/>
              <a:cs typeface="Microsoft JhengHei"/>
            </a:endParaRPr>
          </a:p>
          <a:p>
            <a:pPr marL="362579"/>
            <a:r>
              <a:rPr sz="2105" dirty="0">
                <a:solidFill>
                  <a:srgbClr val="FF0000"/>
                </a:solidFill>
                <a:latin typeface="Microsoft JhengHei"/>
                <a:cs typeface="Microsoft JhengHei"/>
              </a:rPr>
              <a:t>、文件化及執行程式的環境</a:t>
            </a:r>
            <a:endParaRPr sz="2105">
              <a:latin typeface="Microsoft JhengHei"/>
              <a:cs typeface="Microsoft JhengHei"/>
            </a:endParaRPr>
          </a:p>
        </p:txBody>
      </p:sp>
      <p:sp>
        <p:nvSpPr>
          <p:cNvPr id="11" name="object 11"/>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5</a:t>
            </a:fld>
            <a:endParaRPr sz="1053">
              <a:latin typeface="Microsoft Sans Serif"/>
              <a:cs typeface="Microsoft Sans Serif"/>
            </a:endParaRPr>
          </a:p>
        </p:txBody>
      </p:sp>
    </p:spTree>
    <p:extLst>
      <p:ext uri="{BB962C8B-B14F-4D97-AF65-F5344CB8AC3E}">
        <p14:creationId xmlns:p14="http://schemas.microsoft.com/office/powerpoint/2010/main" val="3601662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3658" y="1196408"/>
            <a:ext cx="2965748" cy="496558"/>
          </a:xfrm>
          <a:prstGeom prst="rect">
            <a:avLst/>
          </a:prstGeom>
        </p:spPr>
        <p:txBody>
          <a:bodyPr vert="horz" wrap="square" lIns="0" tIns="11696" rIns="0" bIns="0" rtlCol="0">
            <a:spAutoFit/>
          </a:bodyPr>
          <a:lstStyle/>
          <a:p>
            <a:pPr marL="11139">
              <a:spcBef>
                <a:spcPts val="92"/>
              </a:spcBef>
            </a:pPr>
            <a:r>
              <a:rPr dirty="0"/>
              <a:t>河內塔演算法</a:t>
            </a:r>
          </a:p>
        </p:txBody>
      </p:sp>
      <p:sp>
        <p:nvSpPr>
          <p:cNvPr id="3" name="object 3"/>
          <p:cNvSpPr txBox="1"/>
          <p:nvPr/>
        </p:nvSpPr>
        <p:spPr>
          <a:xfrm>
            <a:off x="603732" y="2114168"/>
            <a:ext cx="5104428" cy="918291"/>
          </a:xfrm>
          <a:prstGeom prst="rect">
            <a:avLst/>
          </a:prstGeom>
        </p:spPr>
        <p:txBody>
          <a:bodyPr vert="horz" wrap="square" lIns="0" tIns="11139" rIns="0" bIns="0" rtlCol="0">
            <a:spAutoFit/>
          </a:bodyPr>
          <a:lstStyle/>
          <a:p>
            <a:pPr marL="11139" marR="4456">
              <a:lnSpc>
                <a:spcPct val="120000"/>
              </a:lnSpc>
              <a:spcBef>
                <a:spcPts val="88"/>
              </a:spcBef>
              <a:tabLst>
                <a:tab pos="1147335" algn="l"/>
              </a:tabLst>
            </a:pPr>
            <a:r>
              <a:rPr sz="2456" spc="-9" dirty="0">
                <a:latin typeface="Consolas"/>
                <a:cs typeface="Consolas"/>
              </a:rPr>
              <a:t>1</a:t>
            </a:r>
            <a:r>
              <a:rPr sz="2456" spc="-4" dirty="0">
                <a:latin typeface="Consolas"/>
                <a:cs typeface="Consolas"/>
              </a:rPr>
              <a:t>.</a:t>
            </a:r>
            <a:r>
              <a:rPr sz="2456" spc="-491" dirty="0">
                <a:latin typeface="Consolas"/>
                <a:cs typeface="Consolas"/>
              </a:rPr>
              <a:t> </a:t>
            </a:r>
            <a:r>
              <a:rPr sz="2456" spc="-4" dirty="0">
                <a:latin typeface="Consolas"/>
                <a:cs typeface="Consolas"/>
              </a:rPr>
              <a:t>Proced</a:t>
            </a:r>
            <a:r>
              <a:rPr sz="2456" spc="4" dirty="0">
                <a:latin typeface="Consolas"/>
                <a:cs typeface="Consolas"/>
              </a:rPr>
              <a:t>u</a:t>
            </a:r>
            <a:r>
              <a:rPr sz="2456" spc="-4" dirty="0">
                <a:latin typeface="Consolas"/>
                <a:cs typeface="Consolas"/>
              </a:rPr>
              <a:t>re HAN</a:t>
            </a:r>
            <a:r>
              <a:rPr sz="2456" spc="4" dirty="0">
                <a:latin typeface="Consolas"/>
                <a:cs typeface="Consolas"/>
              </a:rPr>
              <a:t>O</a:t>
            </a:r>
            <a:r>
              <a:rPr sz="2456" spc="-4" dirty="0">
                <a:latin typeface="Consolas"/>
                <a:cs typeface="Consolas"/>
              </a:rPr>
              <a:t>I(n, A,</a:t>
            </a:r>
            <a:r>
              <a:rPr sz="2456" spc="9" dirty="0">
                <a:latin typeface="Consolas"/>
                <a:cs typeface="Consolas"/>
              </a:rPr>
              <a:t> </a:t>
            </a:r>
            <a:r>
              <a:rPr sz="2456" spc="-4" dirty="0">
                <a:latin typeface="Consolas"/>
                <a:cs typeface="Consolas"/>
              </a:rPr>
              <a:t>B, C)  2.	IF(n</a:t>
            </a:r>
            <a:r>
              <a:rPr sz="2456" spc="-13" dirty="0">
                <a:latin typeface="Consolas"/>
                <a:cs typeface="Consolas"/>
              </a:rPr>
              <a:t> </a:t>
            </a:r>
            <a:r>
              <a:rPr sz="2456" spc="-4" dirty="0">
                <a:latin typeface="Consolas"/>
                <a:cs typeface="Consolas"/>
              </a:rPr>
              <a:t>==</a:t>
            </a:r>
            <a:r>
              <a:rPr sz="2456" spc="-9" dirty="0">
                <a:latin typeface="Consolas"/>
                <a:cs typeface="Consolas"/>
              </a:rPr>
              <a:t> </a:t>
            </a:r>
            <a:r>
              <a:rPr sz="2456" spc="-4" dirty="0">
                <a:latin typeface="Consolas"/>
                <a:cs typeface="Consolas"/>
              </a:rPr>
              <a:t>1)</a:t>
            </a:r>
            <a:endParaRPr sz="2456">
              <a:latin typeface="Consolas"/>
              <a:cs typeface="Consolas"/>
            </a:endParaRPr>
          </a:p>
        </p:txBody>
      </p:sp>
      <p:graphicFrame>
        <p:nvGraphicFramePr>
          <p:cNvPr id="4" name="object 4"/>
          <p:cNvGraphicFramePr>
            <a:graphicFrameLocks noGrp="1"/>
          </p:cNvGraphicFramePr>
          <p:nvPr/>
        </p:nvGraphicFramePr>
        <p:xfrm>
          <a:off x="587023" y="3178885"/>
          <a:ext cx="9067665" cy="4076700"/>
        </p:xfrm>
        <a:graphic>
          <a:graphicData uri="http://schemas.openxmlformats.org/drawingml/2006/table">
            <a:tbl>
              <a:tblPr firstRow="1" bandRow="1">
                <a:tableStyleId>{2D5ABB26-0587-4C30-8999-92F81FD0307C}</a:tableStyleId>
              </a:tblPr>
              <a:tblGrid>
                <a:gridCol w="1849624">
                  <a:extLst>
                    <a:ext uri="{9D8B030D-6E8A-4147-A177-3AD203B41FA5}">
                      <a16:colId xmlns:a16="http://schemas.microsoft.com/office/drawing/2014/main" val="20000"/>
                    </a:ext>
                  </a:extLst>
                </a:gridCol>
                <a:gridCol w="1884155">
                  <a:extLst>
                    <a:ext uri="{9D8B030D-6E8A-4147-A177-3AD203B41FA5}">
                      <a16:colId xmlns:a16="http://schemas.microsoft.com/office/drawing/2014/main" val="20001"/>
                    </a:ext>
                  </a:extLst>
                </a:gridCol>
                <a:gridCol w="1027569">
                  <a:extLst>
                    <a:ext uri="{9D8B030D-6E8A-4147-A177-3AD203B41FA5}">
                      <a16:colId xmlns:a16="http://schemas.microsoft.com/office/drawing/2014/main" val="20002"/>
                    </a:ext>
                  </a:extLst>
                </a:gridCol>
                <a:gridCol w="427735">
                  <a:extLst>
                    <a:ext uri="{9D8B030D-6E8A-4147-A177-3AD203B41FA5}">
                      <a16:colId xmlns:a16="http://schemas.microsoft.com/office/drawing/2014/main" val="20003"/>
                    </a:ext>
                  </a:extLst>
                </a:gridCol>
                <a:gridCol w="341965">
                  <a:extLst>
                    <a:ext uri="{9D8B030D-6E8A-4147-A177-3AD203B41FA5}">
                      <a16:colId xmlns:a16="http://schemas.microsoft.com/office/drawing/2014/main" val="20004"/>
                    </a:ext>
                  </a:extLst>
                </a:gridCol>
                <a:gridCol w="341965">
                  <a:extLst>
                    <a:ext uri="{9D8B030D-6E8A-4147-A177-3AD203B41FA5}">
                      <a16:colId xmlns:a16="http://schemas.microsoft.com/office/drawing/2014/main" val="20005"/>
                    </a:ext>
                  </a:extLst>
                </a:gridCol>
                <a:gridCol w="856585">
                  <a:extLst>
                    <a:ext uri="{9D8B030D-6E8A-4147-A177-3AD203B41FA5}">
                      <a16:colId xmlns:a16="http://schemas.microsoft.com/office/drawing/2014/main" val="20006"/>
                    </a:ext>
                  </a:extLst>
                </a:gridCol>
                <a:gridCol w="341966">
                  <a:extLst>
                    <a:ext uri="{9D8B030D-6E8A-4147-A177-3AD203B41FA5}">
                      <a16:colId xmlns:a16="http://schemas.microsoft.com/office/drawing/2014/main" val="20007"/>
                    </a:ext>
                  </a:extLst>
                </a:gridCol>
                <a:gridCol w="341966">
                  <a:extLst>
                    <a:ext uri="{9D8B030D-6E8A-4147-A177-3AD203B41FA5}">
                      <a16:colId xmlns:a16="http://schemas.microsoft.com/office/drawing/2014/main" val="20008"/>
                    </a:ext>
                  </a:extLst>
                </a:gridCol>
                <a:gridCol w="342523">
                  <a:extLst>
                    <a:ext uri="{9D8B030D-6E8A-4147-A177-3AD203B41FA5}">
                      <a16:colId xmlns:a16="http://schemas.microsoft.com/office/drawing/2014/main" val="20009"/>
                    </a:ext>
                  </a:extLst>
                </a:gridCol>
                <a:gridCol w="513506">
                  <a:extLst>
                    <a:ext uri="{9D8B030D-6E8A-4147-A177-3AD203B41FA5}">
                      <a16:colId xmlns:a16="http://schemas.microsoft.com/office/drawing/2014/main" val="20010"/>
                    </a:ext>
                  </a:extLst>
                </a:gridCol>
                <a:gridCol w="341966">
                  <a:extLst>
                    <a:ext uri="{9D8B030D-6E8A-4147-A177-3AD203B41FA5}">
                      <a16:colId xmlns:a16="http://schemas.microsoft.com/office/drawing/2014/main" val="20011"/>
                    </a:ext>
                  </a:extLst>
                </a:gridCol>
                <a:gridCol w="456140">
                  <a:extLst>
                    <a:ext uri="{9D8B030D-6E8A-4147-A177-3AD203B41FA5}">
                      <a16:colId xmlns:a16="http://schemas.microsoft.com/office/drawing/2014/main" val="20012"/>
                    </a:ext>
                  </a:extLst>
                </a:gridCol>
              </a:tblGrid>
              <a:tr h="829828">
                <a:tc>
                  <a:txBody>
                    <a:bodyPr/>
                    <a:lstStyle/>
                    <a:p>
                      <a:pPr marL="31750">
                        <a:lnSpc>
                          <a:spcPts val="2640"/>
                        </a:lnSpc>
                      </a:pPr>
                      <a:r>
                        <a:rPr sz="2500" spc="-10" dirty="0">
                          <a:latin typeface="Consolas"/>
                          <a:cs typeface="Consolas"/>
                        </a:rPr>
                        <a:t>3.</a:t>
                      </a:r>
                      <a:endParaRPr sz="2500">
                        <a:latin typeface="Consolas"/>
                        <a:cs typeface="Consolas"/>
                      </a:endParaRPr>
                    </a:p>
                    <a:p>
                      <a:pPr marL="31750">
                        <a:lnSpc>
                          <a:spcPct val="100000"/>
                        </a:lnSpc>
                        <a:spcBef>
                          <a:spcPts val="670"/>
                        </a:spcBef>
                        <a:tabLst>
                          <a:tab pos="1327150" algn="l"/>
                        </a:tabLst>
                      </a:pPr>
                      <a:r>
                        <a:rPr sz="2500" spc="-5" dirty="0">
                          <a:latin typeface="Consolas"/>
                          <a:cs typeface="Consolas"/>
                        </a:rPr>
                        <a:t>4</a:t>
                      </a:r>
                      <a:r>
                        <a:rPr sz="2500" dirty="0">
                          <a:latin typeface="Consolas"/>
                          <a:cs typeface="Consolas"/>
                        </a:rPr>
                        <a:t>.	ELSE</a:t>
                      </a:r>
                      <a:endParaRPr sz="2500">
                        <a:latin typeface="Consolas"/>
                        <a:cs typeface="Consolas"/>
                      </a:endParaRPr>
                    </a:p>
                  </a:txBody>
                  <a:tcPr marL="0" marR="0" marT="0" marB="0"/>
                </a:tc>
                <a:tc>
                  <a:txBody>
                    <a:bodyPr/>
                    <a:lstStyle/>
                    <a:p>
                      <a:pPr>
                        <a:lnSpc>
                          <a:spcPts val="2640"/>
                        </a:lnSpc>
                      </a:pPr>
                      <a:r>
                        <a:rPr sz="2500" dirty="0">
                          <a:latin typeface="Consolas"/>
                          <a:cs typeface="Consolas"/>
                        </a:rPr>
                        <a:t>PR</a:t>
                      </a:r>
                      <a:r>
                        <a:rPr sz="2500" spc="-10" dirty="0">
                          <a:latin typeface="Consolas"/>
                          <a:cs typeface="Consolas"/>
                        </a:rPr>
                        <a:t>I</a:t>
                      </a:r>
                      <a:r>
                        <a:rPr sz="2500" dirty="0">
                          <a:latin typeface="Consolas"/>
                          <a:cs typeface="Consolas"/>
                        </a:rPr>
                        <a:t>NT("Mo</a:t>
                      </a:r>
                      <a:r>
                        <a:rPr sz="2500" spc="-15" dirty="0">
                          <a:latin typeface="Consolas"/>
                          <a:cs typeface="Consolas"/>
                        </a:rPr>
                        <a:t>v</a:t>
                      </a:r>
                      <a:r>
                        <a:rPr sz="2500" dirty="0">
                          <a:latin typeface="Consolas"/>
                          <a:cs typeface="Consolas"/>
                        </a:rPr>
                        <a:t>e</a:t>
                      </a:r>
                      <a:endParaRPr sz="2500">
                        <a:latin typeface="Consolas"/>
                        <a:cs typeface="Consolas"/>
                      </a:endParaRPr>
                    </a:p>
                  </a:txBody>
                  <a:tcPr marL="0" marR="0" marT="0" marB="0"/>
                </a:tc>
                <a:tc>
                  <a:txBody>
                    <a:bodyPr/>
                    <a:lstStyle/>
                    <a:p>
                      <a:pPr algn="r">
                        <a:lnSpc>
                          <a:spcPts val="2640"/>
                        </a:lnSpc>
                      </a:pPr>
                      <a:r>
                        <a:rPr sz="2500" spc="-5" dirty="0">
                          <a:latin typeface="Consolas"/>
                          <a:cs typeface="Consolas"/>
                        </a:rPr>
                        <a:t>sheet</a:t>
                      </a:r>
                      <a:endParaRPr sz="2500">
                        <a:latin typeface="Consolas"/>
                        <a:cs typeface="Consolas"/>
                      </a:endParaRPr>
                    </a:p>
                  </a:txBody>
                  <a:tcPr marL="0" marR="0" marT="0" marB="0"/>
                </a:tc>
                <a:tc>
                  <a:txBody>
                    <a:bodyPr/>
                    <a:lstStyle/>
                    <a:p>
                      <a:pPr marR="90805" algn="r">
                        <a:lnSpc>
                          <a:spcPts val="2640"/>
                        </a:lnSpc>
                      </a:pPr>
                      <a:r>
                        <a:rPr sz="2500" dirty="0">
                          <a:latin typeface="Consolas"/>
                          <a:cs typeface="Consolas"/>
                        </a:rPr>
                        <a:t>"</a:t>
                      </a:r>
                      <a:endParaRPr sz="2500">
                        <a:latin typeface="Consolas"/>
                        <a:cs typeface="Consolas"/>
                      </a:endParaRPr>
                    </a:p>
                  </a:txBody>
                  <a:tcPr marL="0" marR="0" marT="0" marB="0"/>
                </a:tc>
                <a:tc>
                  <a:txBody>
                    <a:bodyPr/>
                    <a:lstStyle/>
                    <a:p>
                      <a:pPr marL="96520">
                        <a:lnSpc>
                          <a:spcPts val="2640"/>
                        </a:lnSpc>
                      </a:pPr>
                      <a:r>
                        <a:rPr sz="2500" dirty="0">
                          <a:latin typeface="Consolas"/>
                          <a:cs typeface="Consolas"/>
                        </a:rPr>
                        <a:t>n</a:t>
                      </a:r>
                      <a:endParaRPr sz="2500">
                        <a:latin typeface="Consolas"/>
                        <a:cs typeface="Consolas"/>
                      </a:endParaRPr>
                    </a:p>
                  </a:txBody>
                  <a:tcPr marL="0" marR="0" marT="0" marB="0"/>
                </a:tc>
                <a:tc>
                  <a:txBody>
                    <a:bodyPr/>
                    <a:lstStyle/>
                    <a:p>
                      <a:pPr marL="97790">
                        <a:lnSpc>
                          <a:spcPts val="2640"/>
                        </a:lnSpc>
                      </a:pPr>
                      <a:r>
                        <a:rPr sz="2500" dirty="0">
                          <a:latin typeface="Consolas"/>
                          <a:cs typeface="Consolas"/>
                        </a:rPr>
                        <a:t>"</a:t>
                      </a:r>
                      <a:endParaRPr sz="2500">
                        <a:latin typeface="Consolas"/>
                        <a:cs typeface="Consolas"/>
                      </a:endParaRPr>
                    </a:p>
                  </a:txBody>
                  <a:tcPr marL="0" marR="0" marT="0" marB="0"/>
                </a:tc>
                <a:tc>
                  <a:txBody>
                    <a:bodyPr/>
                    <a:lstStyle/>
                    <a:p>
                      <a:pPr marL="96520">
                        <a:lnSpc>
                          <a:spcPts val="2640"/>
                        </a:lnSpc>
                      </a:pPr>
                      <a:r>
                        <a:rPr sz="2500" spc="-5" dirty="0">
                          <a:latin typeface="Consolas"/>
                          <a:cs typeface="Consolas"/>
                        </a:rPr>
                        <a:t>from</a:t>
                      </a:r>
                      <a:endParaRPr sz="2500">
                        <a:latin typeface="Consolas"/>
                        <a:cs typeface="Consolas"/>
                      </a:endParaRPr>
                    </a:p>
                  </a:txBody>
                  <a:tcPr marL="0" marR="0" marT="0" marB="0"/>
                </a:tc>
                <a:tc>
                  <a:txBody>
                    <a:bodyPr/>
                    <a:lstStyle/>
                    <a:p>
                      <a:pPr marL="97155">
                        <a:lnSpc>
                          <a:spcPts val="2640"/>
                        </a:lnSpc>
                      </a:pPr>
                      <a:r>
                        <a:rPr sz="2500" dirty="0">
                          <a:latin typeface="Consolas"/>
                          <a:cs typeface="Consolas"/>
                        </a:rPr>
                        <a:t>"</a:t>
                      </a:r>
                      <a:endParaRPr sz="2500">
                        <a:latin typeface="Consolas"/>
                        <a:cs typeface="Consolas"/>
                      </a:endParaRPr>
                    </a:p>
                  </a:txBody>
                  <a:tcPr marL="0" marR="0" marT="0" marB="0"/>
                </a:tc>
                <a:tc>
                  <a:txBody>
                    <a:bodyPr/>
                    <a:lstStyle/>
                    <a:p>
                      <a:pPr marL="96520">
                        <a:lnSpc>
                          <a:spcPts val="2640"/>
                        </a:lnSpc>
                      </a:pPr>
                      <a:r>
                        <a:rPr sz="2500" dirty="0">
                          <a:latin typeface="Consolas"/>
                          <a:cs typeface="Consolas"/>
                        </a:rPr>
                        <a:t>A</a:t>
                      </a:r>
                      <a:endParaRPr sz="2500">
                        <a:latin typeface="Consolas"/>
                        <a:cs typeface="Consolas"/>
                      </a:endParaRPr>
                    </a:p>
                  </a:txBody>
                  <a:tcPr marL="0" marR="0" marT="0" marB="0"/>
                </a:tc>
                <a:tc>
                  <a:txBody>
                    <a:bodyPr/>
                    <a:lstStyle/>
                    <a:p>
                      <a:pPr marL="97790">
                        <a:lnSpc>
                          <a:spcPts val="2640"/>
                        </a:lnSpc>
                      </a:pPr>
                      <a:r>
                        <a:rPr sz="2500" dirty="0">
                          <a:latin typeface="Consolas"/>
                          <a:cs typeface="Consolas"/>
                        </a:rPr>
                        <a:t>"</a:t>
                      </a:r>
                      <a:endParaRPr sz="2500">
                        <a:latin typeface="Consolas"/>
                        <a:cs typeface="Consolas"/>
                      </a:endParaRPr>
                    </a:p>
                  </a:txBody>
                  <a:tcPr marL="0" marR="0" marT="0" marB="0"/>
                </a:tc>
                <a:tc>
                  <a:txBody>
                    <a:bodyPr/>
                    <a:lstStyle/>
                    <a:p>
                      <a:pPr marL="97790">
                        <a:lnSpc>
                          <a:spcPts val="2640"/>
                        </a:lnSpc>
                      </a:pPr>
                      <a:r>
                        <a:rPr sz="2500" spc="-5" dirty="0">
                          <a:latin typeface="Consolas"/>
                          <a:cs typeface="Consolas"/>
                        </a:rPr>
                        <a:t>to</a:t>
                      </a:r>
                      <a:endParaRPr sz="2500">
                        <a:latin typeface="Consolas"/>
                        <a:cs typeface="Consolas"/>
                      </a:endParaRPr>
                    </a:p>
                  </a:txBody>
                  <a:tcPr marL="0" marR="0" marT="0" marB="0"/>
                </a:tc>
                <a:tc>
                  <a:txBody>
                    <a:bodyPr/>
                    <a:lstStyle/>
                    <a:p>
                      <a:pPr marL="96520">
                        <a:lnSpc>
                          <a:spcPts val="2640"/>
                        </a:lnSpc>
                      </a:pPr>
                      <a:r>
                        <a:rPr sz="2500" dirty="0">
                          <a:latin typeface="Consolas"/>
                          <a:cs typeface="Consolas"/>
                        </a:rPr>
                        <a:t>"</a:t>
                      </a:r>
                      <a:endParaRPr sz="2500">
                        <a:latin typeface="Consolas"/>
                        <a:cs typeface="Consolas"/>
                      </a:endParaRPr>
                    </a:p>
                  </a:txBody>
                  <a:tcPr marL="0" marR="0" marT="0" marB="0"/>
                </a:tc>
                <a:tc>
                  <a:txBody>
                    <a:bodyPr/>
                    <a:lstStyle/>
                    <a:p>
                      <a:pPr marL="97790">
                        <a:lnSpc>
                          <a:spcPts val="2640"/>
                        </a:lnSpc>
                      </a:pPr>
                      <a:r>
                        <a:rPr sz="2500" spc="-5" dirty="0">
                          <a:latin typeface="Consolas"/>
                          <a:cs typeface="Consolas"/>
                        </a:rPr>
                        <a:t>C)</a:t>
                      </a:r>
                      <a:endParaRPr sz="2500">
                        <a:latin typeface="Consolas"/>
                        <a:cs typeface="Consolas"/>
                      </a:endParaRPr>
                    </a:p>
                  </a:txBody>
                  <a:tcPr marL="0" marR="0" marT="0" marB="0"/>
                </a:tc>
                <a:extLst>
                  <a:ext uri="{0D108BD9-81ED-4DB2-BD59-A6C34878D82A}">
                    <a16:rowId xmlns:a16="http://schemas.microsoft.com/office/drawing/2014/main" val="10000"/>
                  </a:ext>
                </a:extLst>
              </a:tr>
              <a:tr h="449289">
                <a:tc>
                  <a:txBody>
                    <a:bodyPr/>
                    <a:lstStyle/>
                    <a:p>
                      <a:pPr marL="31750">
                        <a:lnSpc>
                          <a:spcPts val="3254"/>
                        </a:lnSpc>
                      </a:pPr>
                      <a:r>
                        <a:rPr sz="2500" spc="-10" dirty="0">
                          <a:latin typeface="Consolas"/>
                          <a:cs typeface="Consolas"/>
                        </a:rPr>
                        <a:t>5.</a:t>
                      </a:r>
                      <a:endParaRPr sz="2500">
                        <a:latin typeface="Consolas"/>
                        <a:cs typeface="Consolas"/>
                      </a:endParaRPr>
                    </a:p>
                  </a:txBody>
                  <a:tcPr marL="0" marR="0" marT="0" marB="0"/>
                </a:tc>
                <a:tc>
                  <a:txBody>
                    <a:bodyPr/>
                    <a:lstStyle/>
                    <a:p>
                      <a:pPr>
                        <a:lnSpc>
                          <a:spcPts val="3254"/>
                        </a:lnSpc>
                      </a:pPr>
                      <a:r>
                        <a:rPr sz="2500" spc="-5" dirty="0">
                          <a:latin typeface="Consolas"/>
                          <a:cs typeface="Consolas"/>
                        </a:rPr>
                        <a:t>HANOI(n-1,</a:t>
                      </a:r>
                      <a:endParaRPr sz="2500">
                        <a:latin typeface="Consolas"/>
                        <a:cs typeface="Consolas"/>
                      </a:endParaRPr>
                    </a:p>
                  </a:txBody>
                  <a:tcPr marL="0" marR="0" marT="0" marB="0"/>
                </a:tc>
                <a:tc>
                  <a:txBody>
                    <a:bodyPr/>
                    <a:lstStyle/>
                    <a:p>
                      <a:pPr>
                        <a:lnSpc>
                          <a:spcPts val="3254"/>
                        </a:lnSpc>
                      </a:pPr>
                      <a:r>
                        <a:rPr sz="2500" spc="-5" dirty="0">
                          <a:latin typeface="Consolas"/>
                          <a:cs typeface="Consolas"/>
                        </a:rPr>
                        <a:t>A,</a:t>
                      </a:r>
                      <a:r>
                        <a:rPr sz="2500" spc="-65" dirty="0">
                          <a:latin typeface="Consolas"/>
                          <a:cs typeface="Consolas"/>
                        </a:rPr>
                        <a:t> </a:t>
                      </a:r>
                      <a:r>
                        <a:rPr sz="2500" spc="-5" dirty="0">
                          <a:latin typeface="Consolas"/>
                          <a:cs typeface="Consolas"/>
                        </a:rPr>
                        <a:t>C,</a:t>
                      </a:r>
                      <a:endParaRPr sz="2500">
                        <a:latin typeface="Consolas"/>
                        <a:cs typeface="Consolas"/>
                      </a:endParaRPr>
                    </a:p>
                  </a:txBody>
                  <a:tcPr marL="0" marR="0" marT="0" marB="0"/>
                </a:tc>
                <a:tc>
                  <a:txBody>
                    <a:bodyPr/>
                    <a:lstStyle/>
                    <a:p>
                      <a:pPr marR="89535" algn="r">
                        <a:lnSpc>
                          <a:spcPts val="3254"/>
                        </a:lnSpc>
                      </a:pPr>
                      <a:r>
                        <a:rPr sz="2500" dirty="0">
                          <a:latin typeface="Consolas"/>
                          <a:cs typeface="Consolas"/>
                        </a:rPr>
                        <a:t>B)</a:t>
                      </a:r>
                      <a:endParaRPr sz="2500">
                        <a:latin typeface="Consolas"/>
                        <a:cs typeface="Consolas"/>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extLst>
                  <a:ext uri="{0D108BD9-81ED-4DB2-BD59-A6C34878D82A}">
                    <a16:rowId xmlns:a16="http://schemas.microsoft.com/office/drawing/2014/main" val="10001"/>
                  </a:ext>
                </a:extLst>
              </a:tr>
              <a:tr h="449289">
                <a:tc>
                  <a:txBody>
                    <a:bodyPr/>
                    <a:lstStyle/>
                    <a:p>
                      <a:pPr marL="31750">
                        <a:lnSpc>
                          <a:spcPts val="3254"/>
                        </a:lnSpc>
                      </a:pPr>
                      <a:r>
                        <a:rPr sz="2500" spc="-10" dirty="0">
                          <a:latin typeface="Consolas"/>
                          <a:cs typeface="Consolas"/>
                        </a:rPr>
                        <a:t>6.</a:t>
                      </a:r>
                      <a:endParaRPr sz="2500">
                        <a:latin typeface="Consolas"/>
                        <a:cs typeface="Consolas"/>
                      </a:endParaRPr>
                    </a:p>
                  </a:txBody>
                  <a:tcPr marL="0" marR="0" marT="0" marB="0"/>
                </a:tc>
                <a:tc>
                  <a:txBody>
                    <a:bodyPr/>
                    <a:lstStyle/>
                    <a:p>
                      <a:pPr>
                        <a:lnSpc>
                          <a:spcPts val="3254"/>
                        </a:lnSpc>
                      </a:pPr>
                      <a:r>
                        <a:rPr sz="2500" spc="-5" dirty="0">
                          <a:latin typeface="Consolas"/>
                          <a:cs typeface="Consolas"/>
                        </a:rPr>
                        <a:t>HANOI(1,</a:t>
                      </a:r>
                      <a:r>
                        <a:rPr sz="2500" spc="-70" dirty="0">
                          <a:latin typeface="Consolas"/>
                          <a:cs typeface="Consolas"/>
                        </a:rPr>
                        <a:t> </a:t>
                      </a:r>
                      <a:r>
                        <a:rPr sz="2500" spc="-5" dirty="0">
                          <a:latin typeface="Consolas"/>
                          <a:cs typeface="Consolas"/>
                        </a:rPr>
                        <a:t>A,</a:t>
                      </a:r>
                      <a:endParaRPr sz="2500">
                        <a:latin typeface="Consolas"/>
                        <a:cs typeface="Consolas"/>
                      </a:endParaRPr>
                    </a:p>
                  </a:txBody>
                  <a:tcPr marL="0" marR="0" marT="0" marB="0"/>
                </a:tc>
                <a:tc>
                  <a:txBody>
                    <a:bodyPr/>
                    <a:lstStyle/>
                    <a:p>
                      <a:pPr algn="r">
                        <a:lnSpc>
                          <a:spcPts val="3254"/>
                        </a:lnSpc>
                      </a:pPr>
                      <a:r>
                        <a:rPr sz="2500" dirty="0">
                          <a:latin typeface="Consolas"/>
                          <a:cs typeface="Consolas"/>
                        </a:rPr>
                        <a:t>B,</a:t>
                      </a:r>
                      <a:r>
                        <a:rPr sz="2500" spc="-65" dirty="0">
                          <a:latin typeface="Consolas"/>
                          <a:cs typeface="Consolas"/>
                        </a:rPr>
                        <a:t> </a:t>
                      </a:r>
                      <a:r>
                        <a:rPr sz="2500" spc="-5" dirty="0">
                          <a:latin typeface="Consolas"/>
                          <a:cs typeface="Consolas"/>
                        </a:rPr>
                        <a:t>C)</a:t>
                      </a:r>
                      <a:endParaRPr sz="2500">
                        <a:latin typeface="Consolas"/>
                        <a:cs typeface="Consolas"/>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tc>
                  <a:txBody>
                    <a:bodyPr/>
                    <a:lstStyle/>
                    <a:p>
                      <a:pPr>
                        <a:lnSpc>
                          <a:spcPct val="100000"/>
                        </a:lnSpc>
                      </a:pPr>
                      <a:endParaRPr sz="2500">
                        <a:latin typeface="Times New Roman"/>
                        <a:cs typeface="Times New Roman"/>
                      </a:endParaRPr>
                    </a:p>
                  </a:txBody>
                  <a:tcPr marL="0" marR="0" marT="0" marB="0"/>
                </a:tc>
                <a:extLst>
                  <a:ext uri="{0D108BD9-81ED-4DB2-BD59-A6C34878D82A}">
                    <a16:rowId xmlns:a16="http://schemas.microsoft.com/office/drawing/2014/main" val="10002"/>
                  </a:ext>
                </a:extLst>
              </a:tr>
              <a:tr h="380283">
                <a:tc>
                  <a:txBody>
                    <a:bodyPr/>
                    <a:lstStyle/>
                    <a:p>
                      <a:pPr marL="31750">
                        <a:lnSpc>
                          <a:spcPts val="3254"/>
                        </a:lnSpc>
                      </a:pPr>
                      <a:r>
                        <a:rPr sz="2500" spc="-10" dirty="0">
                          <a:latin typeface="Consolas"/>
                          <a:cs typeface="Consolas"/>
                        </a:rPr>
                        <a:t>7.</a:t>
                      </a:r>
                      <a:endParaRPr sz="2500">
                        <a:latin typeface="Consolas"/>
                        <a:cs typeface="Consolas"/>
                      </a:endParaRPr>
                    </a:p>
                  </a:txBody>
                  <a:tcPr marL="0" marR="0" marT="0" marB="0"/>
                </a:tc>
                <a:tc>
                  <a:txBody>
                    <a:bodyPr/>
                    <a:lstStyle/>
                    <a:p>
                      <a:pPr>
                        <a:lnSpc>
                          <a:spcPts val="3254"/>
                        </a:lnSpc>
                      </a:pPr>
                      <a:r>
                        <a:rPr sz="2500" spc="-5" dirty="0">
                          <a:latin typeface="Consolas"/>
                          <a:cs typeface="Consolas"/>
                        </a:rPr>
                        <a:t>HANOI(n-1,</a:t>
                      </a:r>
                      <a:endParaRPr sz="2500">
                        <a:latin typeface="Consolas"/>
                        <a:cs typeface="Consolas"/>
                      </a:endParaRPr>
                    </a:p>
                  </a:txBody>
                  <a:tcPr marL="0" marR="0" marT="0" marB="0"/>
                </a:tc>
                <a:tc>
                  <a:txBody>
                    <a:bodyPr/>
                    <a:lstStyle/>
                    <a:p>
                      <a:pPr>
                        <a:lnSpc>
                          <a:spcPts val="3254"/>
                        </a:lnSpc>
                      </a:pPr>
                      <a:r>
                        <a:rPr sz="2500" spc="-5" dirty="0">
                          <a:latin typeface="Consolas"/>
                          <a:cs typeface="Consolas"/>
                        </a:rPr>
                        <a:t>B,</a:t>
                      </a:r>
                      <a:r>
                        <a:rPr sz="2500" spc="-65" dirty="0">
                          <a:latin typeface="Consolas"/>
                          <a:cs typeface="Consolas"/>
                        </a:rPr>
                        <a:t> </a:t>
                      </a:r>
                      <a:r>
                        <a:rPr sz="2500" spc="-5" dirty="0">
                          <a:latin typeface="Consolas"/>
                          <a:cs typeface="Consolas"/>
                        </a:rPr>
                        <a:t>A,</a:t>
                      </a:r>
                      <a:endParaRPr sz="2500">
                        <a:latin typeface="Consolas"/>
                        <a:cs typeface="Consolas"/>
                      </a:endParaRPr>
                    </a:p>
                  </a:txBody>
                  <a:tcPr marL="0" marR="0" marT="0" marB="0"/>
                </a:tc>
                <a:tc>
                  <a:txBody>
                    <a:bodyPr/>
                    <a:lstStyle/>
                    <a:p>
                      <a:pPr marR="88900" algn="r">
                        <a:lnSpc>
                          <a:spcPts val="3254"/>
                        </a:lnSpc>
                      </a:pPr>
                      <a:r>
                        <a:rPr sz="2500" dirty="0">
                          <a:latin typeface="Consolas"/>
                          <a:cs typeface="Consolas"/>
                        </a:rPr>
                        <a:t>C)</a:t>
                      </a:r>
                      <a:endParaRPr sz="2500">
                        <a:latin typeface="Consolas"/>
                        <a:cs typeface="Consolas"/>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45759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9607" y="1196408"/>
            <a:ext cx="2475077" cy="496558"/>
          </a:xfrm>
          <a:prstGeom prst="rect">
            <a:avLst/>
          </a:prstGeom>
        </p:spPr>
        <p:txBody>
          <a:bodyPr vert="horz" wrap="square" lIns="0" tIns="11696" rIns="0" bIns="0" rtlCol="0">
            <a:spAutoFit/>
          </a:bodyPr>
          <a:lstStyle/>
          <a:p>
            <a:pPr marL="11139">
              <a:spcBef>
                <a:spcPts val="92"/>
              </a:spcBef>
            </a:pPr>
            <a:r>
              <a:rPr dirty="0"/>
              <a:t>河內塔範例</a:t>
            </a:r>
          </a:p>
        </p:txBody>
      </p:sp>
      <p:pic>
        <p:nvPicPr>
          <p:cNvPr id="3" name="object 3"/>
          <p:cNvPicPr/>
          <p:nvPr/>
        </p:nvPicPr>
        <p:blipFill>
          <a:blip r:embed="rId2" cstate="print"/>
          <a:stretch>
            <a:fillRect/>
          </a:stretch>
        </p:blipFill>
        <p:spPr>
          <a:xfrm>
            <a:off x="113617" y="1952853"/>
            <a:ext cx="10579782" cy="4050125"/>
          </a:xfrm>
          <a:prstGeom prst="rect">
            <a:avLst/>
          </a:prstGeom>
        </p:spPr>
      </p:pic>
      <p:sp>
        <p:nvSpPr>
          <p:cNvPr id="4" name="object 4"/>
          <p:cNvSpPr txBox="1"/>
          <p:nvPr/>
        </p:nvSpPr>
        <p:spPr>
          <a:xfrm>
            <a:off x="267691" y="2176969"/>
            <a:ext cx="10198830" cy="2457302"/>
          </a:xfrm>
          <a:prstGeom prst="rect">
            <a:avLst/>
          </a:prstGeom>
        </p:spPr>
        <p:txBody>
          <a:bodyPr vert="horz" wrap="square" lIns="0" tIns="11139" rIns="0" bIns="0" rtlCol="0">
            <a:spAutoFit/>
          </a:bodyPr>
          <a:lstStyle/>
          <a:p>
            <a:pPr marL="11139">
              <a:spcBef>
                <a:spcPts val="88"/>
              </a:spcBef>
            </a:pPr>
            <a:r>
              <a:rPr sz="1579" spc="-4" dirty="0">
                <a:latin typeface="Courier New"/>
                <a:cs typeface="Courier New"/>
              </a:rPr>
              <a:t>def</a:t>
            </a:r>
            <a:r>
              <a:rPr sz="1579" spc="-26" dirty="0">
                <a:latin typeface="Courier New"/>
                <a:cs typeface="Courier New"/>
              </a:rPr>
              <a:t> </a:t>
            </a:r>
            <a:r>
              <a:rPr sz="1579" spc="-9" dirty="0">
                <a:latin typeface="Courier New"/>
                <a:cs typeface="Courier New"/>
              </a:rPr>
              <a:t>hanoi(n,</a:t>
            </a:r>
            <a:r>
              <a:rPr sz="1579" spc="-18" dirty="0">
                <a:latin typeface="Courier New"/>
                <a:cs typeface="Courier New"/>
              </a:rPr>
              <a:t> </a:t>
            </a:r>
            <a:r>
              <a:rPr sz="1579" spc="-9" dirty="0">
                <a:latin typeface="Courier New"/>
                <a:cs typeface="Courier New"/>
              </a:rPr>
              <a:t>P1,</a:t>
            </a:r>
            <a:r>
              <a:rPr sz="1579" spc="-22" dirty="0">
                <a:latin typeface="Courier New"/>
                <a:cs typeface="Courier New"/>
              </a:rPr>
              <a:t> </a:t>
            </a:r>
            <a:r>
              <a:rPr sz="1579" spc="-9" dirty="0">
                <a:latin typeface="Courier New"/>
                <a:cs typeface="Courier New"/>
              </a:rPr>
              <a:t>P2,</a:t>
            </a:r>
            <a:r>
              <a:rPr sz="1579" spc="-26" dirty="0">
                <a:latin typeface="Courier New"/>
                <a:cs typeface="Courier New"/>
              </a:rPr>
              <a:t> </a:t>
            </a:r>
            <a:r>
              <a:rPr sz="1579" spc="-9" dirty="0">
                <a:latin typeface="Courier New"/>
                <a:cs typeface="Courier New"/>
              </a:rPr>
              <a:t>P3):</a:t>
            </a:r>
            <a:endParaRPr sz="1579">
              <a:latin typeface="Courier New"/>
              <a:cs typeface="Courier New"/>
            </a:endParaRPr>
          </a:p>
          <a:p>
            <a:pPr marL="490680"/>
            <a:r>
              <a:rPr sz="1579" spc="-9" dirty="0">
                <a:latin typeface="Courier New"/>
                <a:cs typeface="Courier New"/>
              </a:rPr>
              <a:t>if</a:t>
            </a:r>
            <a:r>
              <a:rPr sz="1579" spc="-22" dirty="0">
                <a:latin typeface="Courier New"/>
                <a:cs typeface="Courier New"/>
              </a:rPr>
              <a:t> </a:t>
            </a:r>
            <a:r>
              <a:rPr sz="1579" dirty="0">
                <a:latin typeface="Courier New"/>
                <a:cs typeface="Courier New"/>
              </a:rPr>
              <a:t>n</a:t>
            </a:r>
            <a:r>
              <a:rPr sz="1579" spc="-35" dirty="0">
                <a:latin typeface="Courier New"/>
                <a:cs typeface="Courier New"/>
              </a:rPr>
              <a:t> </a:t>
            </a:r>
            <a:r>
              <a:rPr sz="1579" spc="-9" dirty="0">
                <a:latin typeface="Courier New"/>
                <a:cs typeface="Courier New"/>
              </a:rPr>
              <a:t>==</a:t>
            </a:r>
            <a:r>
              <a:rPr sz="1579" spc="-35" dirty="0">
                <a:latin typeface="Courier New"/>
                <a:cs typeface="Courier New"/>
              </a:rPr>
              <a:t> </a:t>
            </a:r>
            <a:r>
              <a:rPr sz="1579" spc="-4" dirty="0">
                <a:latin typeface="Courier New"/>
                <a:cs typeface="Courier New"/>
              </a:rPr>
              <a:t>1:</a:t>
            </a:r>
            <a:endParaRPr sz="1579">
              <a:latin typeface="Courier New"/>
              <a:cs typeface="Courier New"/>
            </a:endParaRPr>
          </a:p>
          <a:p>
            <a:pPr marL="490680" marR="7186992" indent="478427"/>
            <a:r>
              <a:rPr sz="1579" spc="-9" dirty="0">
                <a:latin typeface="Courier New"/>
                <a:cs typeface="Courier New"/>
              </a:rPr>
              <a:t>return</a:t>
            </a:r>
            <a:r>
              <a:rPr sz="1579" spc="-44" dirty="0">
                <a:latin typeface="Courier New"/>
                <a:cs typeface="Courier New"/>
              </a:rPr>
              <a:t> </a:t>
            </a:r>
            <a:r>
              <a:rPr sz="1579" spc="-9" dirty="0">
                <a:latin typeface="Courier New"/>
                <a:cs typeface="Courier New"/>
              </a:rPr>
              <a:t>[(P1,</a:t>
            </a:r>
            <a:r>
              <a:rPr sz="1579" spc="-39" dirty="0">
                <a:latin typeface="Courier New"/>
                <a:cs typeface="Courier New"/>
              </a:rPr>
              <a:t> </a:t>
            </a:r>
            <a:r>
              <a:rPr sz="1579" spc="-9" dirty="0">
                <a:latin typeface="Courier New"/>
                <a:cs typeface="Courier New"/>
              </a:rPr>
              <a:t>P3)] </a:t>
            </a:r>
            <a:r>
              <a:rPr sz="1579" spc="-934" dirty="0">
                <a:latin typeface="Courier New"/>
                <a:cs typeface="Courier New"/>
              </a:rPr>
              <a:t> </a:t>
            </a:r>
            <a:r>
              <a:rPr sz="1579" spc="-9" dirty="0">
                <a:latin typeface="Courier New"/>
                <a:cs typeface="Courier New"/>
              </a:rPr>
              <a:t>else:</a:t>
            </a:r>
            <a:endParaRPr sz="1579">
              <a:latin typeface="Courier New"/>
              <a:cs typeface="Courier New"/>
            </a:endParaRPr>
          </a:p>
          <a:p>
            <a:pPr marL="969108"/>
            <a:r>
              <a:rPr sz="1579" spc="-9" dirty="0">
                <a:latin typeface="Courier New"/>
                <a:cs typeface="Courier New"/>
              </a:rPr>
              <a:t>return</a:t>
            </a:r>
            <a:r>
              <a:rPr sz="1579" spc="-13" dirty="0">
                <a:latin typeface="Courier New"/>
                <a:cs typeface="Courier New"/>
              </a:rPr>
              <a:t> </a:t>
            </a:r>
            <a:r>
              <a:rPr sz="1579" spc="-9" dirty="0">
                <a:latin typeface="Courier New"/>
                <a:cs typeface="Courier New"/>
              </a:rPr>
              <a:t>hanoi(n-1, P1,</a:t>
            </a:r>
            <a:r>
              <a:rPr sz="1579" spc="-13" dirty="0">
                <a:latin typeface="Courier New"/>
                <a:cs typeface="Courier New"/>
              </a:rPr>
              <a:t> </a:t>
            </a:r>
            <a:r>
              <a:rPr sz="1579" spc="-9" dirty="0">
                <a:latin typeface="Courier New"/>
                <a:cs typeface="Courier New"/>
              </a:rPr>
              <a:t>P3, P2)</a:t>
            </a:r>
            <a:r>
              <a:rPr sz="1579" spc="-13" dirty="0">
                <a:latin typeface="Courier New"/>
                <a:cs typeface="Courier New"/>
              </a:rPr>
              <a:t> </a:t>
            </a:r>
            <a:r>
              <a:rPr sz="1579" dirty="0">
                <a:latin typeface="Courier New"/>
                <a:cs typeface="Courier New"/>
              </a:rPr>
              <a:t>+ </a:t>
            </a:r>
            <a:r>
              <a:rPr sz="1579" spc="-9" dirty="0">
                <a:latin typeface="Courier New"/>
                <a:cs typeface="Courier New"/>
              </a:rPr>
              <a:t>hanoi(1,</a:t>
            </a:r>
            <a:r>
              <a:rPr sz="1579" spc="-13" dirty="0">
                <a:latin typeface="Courier New"/>
                <a:cs typeface="Courier New"/>
              </a:rPr>
              <a:t> </a:t>
            </a:r>
            <a:r>
              <a:rPr sz="1579" spc="-4" dirty="0">
                <a:latin typeface="Courier New"/>
                <a:cs typeface="Courier New"/>
              </a:rPr>
              <a:t>P1,</a:t>
            </a:r>
            <a:r>
              <a:rPr sz="1579" spc="-9" dirty="0">
                <a:latin typeface="Courier New"/>
                <a:cs typeface="Courier New"/>
              </a:rPr>
              <a:t> P2,</a:t>
            </a:r>
            <a:r>
              <a:rPr sz="1579" dirty="0">
                <a:latin typeface="Courier New"/>
                <a:cs typeface="Courier New"/>
              </a:rPr>
              <a:t> </a:t>
            </a:r>
            <a:r>
              <a:rPr sz="1579" spc="-9" dirty="0">
                <a:latin typeface="Courier New"/>
                <a:cs typeface="Courier New"/>
              </a:rPr>
              <a:t>P3)</a:t>
            </a:r>
            <a:r>
              <a:rPr sz="1579" spc="-13" dirty="0">
                <a:latin typeface="Courier New"/>
                <a:cs typeface="Courier New"/>
              </a:rPr>
              <a:t> </a:t>
            </a:r>
            <a:r>
              <a:rPr sz="1579" dirty="0">
                <a:latin typeface="Courier New"/>
                <a:cs typeface="Courier New"/>
              </a:rPr>
              <a:t>+</a:t>
            </a:r>
            <a:r>
              <a:rPr sz="1579" spc="-9" dirty="0">
                <a:latin typeface="Courier New"/>
                <a:cs typeface="Courier New"/>
              </a:rPr>
              <a:t> hanoi(n-1,</a:t>
            </a:r>
            <a:r>
              <a:rPr sz="1579" spc="-13" dirty="0">
                <a:latin typeface="Courier New"/>
                <a:cs typeface="Courier New"/>
              </a:rPr>
              <a:t> </a:t>
            </a:r>
            <a:r>
              <a:rPr sz="1579" spc="-9" dirty="0">
                <a:latin typeface="Courier New"/>
                <a:cs typeface="Courier New"/>
              </a:rPr>
              <a:t>P3, P2,</a:t>
            </a:r>
            <a:r>
              <a:rPr sz="1579" spc="-13" dirty="0">
                <a:latin typeface="Courier New"/>
                <a:cs typeface="Courier New"/>
              </a:rPr>
              <a:t> </a:t>
            </a:r>
            <a:r>
              <a:rPr sz="1579" spc="-4" dirty="0">
                <a:latin typeface="Courier New"/>
                <a:cs typeface="Courier New"/>
              </a:rPr>
              <a:t>P1)</a:t>
            </a:r>
            <a:endParaRPr sz="1579">
              <a:latin typeface="Courier New"/>
              <a:cs typeface="Courier New"/>
            </a:endParaRPr>
          </a:p>
          <a:p>
            <a:pPr>
              <a:spcBef>
                <a:spcPts val="39"/>
              </a:spcBef>
            </a:pPr>
            <a:endParaRPr sz="1666">
              <a:latin typeface="Courier New"/>
              <a:cs typeface="Courier New"/>
            </a:endParaRPr>
          </a:p>
          <a:p>
            <a:pPr marL="11139">
              <a:lnSpc>
                <a:spcPts val="1877"/>
              </a:lnSpc>
            </a:pPr>
            <a:r>
              <a:rPr sz="1579" dirty="0">
                <a:latin typeface="Courier New"/>
                <a:cs typeface="Courier New"/>
              </a:rPr>
              <a:t>n</a:t>
            </a:r>
            <a:r>
              <a:rPr sz="1579" spc="-48" dirty="0">
                <a:latin typeface="Courier New"/>
                <a:cs typeface="Courier New"/>
              </a:rPr>
              <a:t> </a:t>
            </a:r>
            <a:r>
              <a:rPr sz="1579" dirty="0">
                <a:latin typeface="Courier New"/>
                <a:cs typeface="Courier New"/>
              </a:rPr>
              <a:t>=</a:t>
            </a:r>
            <a:r>
              <a:rPr sz="1579" spc="-44" dirty="0">
                <a:latin typeface="Courier New"/>
                <a:cs typeface="Courier New"/>
              </a:rPr>
              <a:t> </a:t>
            </a:r>
            <a:r>
              <a:rPr sz="1579" spc="-4" dirty="0">
                <a:latin typeface="Courier New"/>
                <a:cs typeface="Courier New"/>
              </a:rPr>
              <a:t>input("</a:t>
            </a:r>
            <a:r>
              <a:rPr sz="1579" dirty="0">
                <a:latin typeface="SimSun"/>
                <a:cs typeface="SimSun"/>
              </a:rPr>
              <a:t>請輸入整數</a:t>
            </a:r>
            <a:r>
              <a:rPr sz="1579" spc="-4" dirty="0">
                <a:latin typeface="SimSun"/>
                <a:cs typeface="SimSun"/>
              </a:rPr>
              <a:t>：</a:t>
            </a:r>
            <a:r>
              <a:rPr sz="1579" spc="-4" dirty="0">
                <a:latin typeface="Courier New"/>
                <a:cs typeface="Courier New"/>
              </a:rPr>
              <a:t>")</a:t>
            </a:r>
            <a:endParaRPr sz="1579">
              <a:latin typeface="Courier New"/>
              <a:cs typeface="Courier New"/>
            </a:endParaRPr>
          </a:p>
          <a:p>
            <a:pPr marL="11139">
              <a:lnSpc>
                <a:spcPts val="1877"/>
              </a:lnSpc>
            </a:pPr>
            <a:r>
              <a:rPr sz="1579" dirty="0">
                <a:latin typeface="Courier New"/>
                <a:cs typeface="Courier New"/>
              </a:rPr>
              <a:t>p</a:t>
            </a:r>
            <a:r>
              <a:rPr sz="1579" spc="-18" dirty="0">
                <a:latin typeface="Courier New"/>
                <a:cs typeface="Courier New"/>
              </a:rPr>
              <a:t> </a:t>
            </a:r>
            <a:r>
              <a:rPr sz="1579" dirty="0">
                <a:latin typeface="Courier New"/>
                <a:cs typeface="Courier New"/>
              </a:rPr>
              <a:t>=</a:t>
            </a:r>
            <a:r>
              <a:rPr sz="1579" spc="-22" dirty="0">
                <a:latin typeface="Courier New"/>
                <a:cs typeface="Courier New"/>
              </a:rPr>
              <a:t> </a:t>
            </a:r>
            <a:r>
              <a:rPr sz="1579" spc="-9" dirty="0">
                <a:latin typeface="Courier New"/>
                <a:cs typeface="Courier New"/>
              </a:rPr>
              <a:t>hanoi(int(n),</a:t>
            </a:r>
            <a:r>
              <a:rPr sz="1579" spc="-13" dirty="0">
                <a:latin typeface="Courier New"/>
                <a:cs typeface="Courier New"/>
              </a:rPr>
              <a:t> </a:t>
            </a:r>
            <a:r>
              <a:rPr sz="1579" spc="-9" dirty="0">
                <a:latin typeface="Courier New"/>
                <a:cs typeface="Courier New"/>
              </a:rPr>
              <a:t>'A',</a:t>
            </a:r>
            <a:r>
              <a:rPr sz="1579" spc="-22" dirty="0">
                <a:latin typeface="Courier New"/>
                <a:cs typeface="Courier New"/>
              </a:rPr>
              <a:t> </a:t>
            </a:r>
            <a:r>
              <a:rPr sz="1579" spc="-9" dirty="0">
                <a:latin typeface="Courier New"/>
                <a:cs typeface="Courier New"/>
              </a:rPr>
              <a:t>'B',</a:t>
            </a:r>
            <a:r>
              <a:rPr sz="1579" spc="-22" dirty="0">
                <a:latin typeface="Courier New"/>
                <a:cs typeface="Courier New"/>
              </a:rPr>
              <a:t> </a:t>
            </a:r>
            <a:r>
              <a:rPr sz="1579" spc="-9" dirty="0">
                <a:latin typeface="Courier New"/>
                <a:cs typeface="Courier New"/>
              </a:rPr>
              <a:t>'C')</a:t>
            </a:r>
            <a:endParaRPr sz="1579">
              <a:latin typeface="Courier New"/>
              <a:cs typeface="Courier New"/>
            </a:endParaRPr>
          </a:p>
          <a:p>
            <a:pPr marL="489567" marR="5272169" indent="-478984">
              <a:lnSpc>
                <a:spcPts val="1930"/>
              </a:lnSpc>
              <a:spcBef>
                <a:spcPts val="35"/>
              </a:spcBef>
            </a:pPr>
            <a:r>
              <a:rPr sz="1579" spc="-4" dirty="0">
                <a:latin typeface="Courier New"/>
                <a:cs typeface="Courier New"/>
              </a:rPr>
              <a:t>for </a:t>
            </a:r>
            <a:r>
              <a:rPr sz="1579" spc="-9" dirty="0">
                <a:latin typeface="Courier New"/>
                <a:cs typeface="Courier New"/>
              </a:rPr>
              <a:t>move in hanoi(int(n), 'A', 'B', 'C'): </a:t>
            </a:r>
            <a:r>
              <a:rPr sz="1579" spc="-938" dirty="0">
                <a:latin typeface="Courier New"/>
                <a:cs typeface="Courier New"/>
              </a:rPr>
              <a:t> </a:t>
            </a:r>
            <a:r>
              <a:rPr sz="1579" spc="-4" dirty="0">
                <a:latin typeface="Courier New"/>
                <a:cs typeface="Courier New"/>
              </a:rPr>
              <a:t>print("</a:t>
            </a:r>
            <a:r>
              <a:rPr sz="1579" dirty="0">
                <a:latin typeface="SimSun"/>
                <a:cs typeface="SimSun"/>
              </a:rPr>
              <a:t>盤子由</a:t>
            </a:r>
            <a:r>
              <a:rPr sz="1579" spc="118" dirty="0">
                <a:latin typeface="SimSun"/>
                <a:cs typeface="SimSun"/>
              </a:rPr>
              <a:t> </a:t>
            </a:r>
            <a:r>
              <a:rPr sz="1579" spc="-4" dirty="0">
                <a:latin typeface="Courier New"/>
                <a:cs typeface="Courier New"/>
              </a:rPr>
              <a:t>%c</a:t>
            </a:r>
            <a:r>
              <a:rPr sz="1579" spc="-22" dirty="0">
                <a:latin typeface="Courier New"/>
                <a:cs typeface="Courier New"/>
              </a:rPr>
              <a:t> </a:t>
            </a:r>
            <a:r>
              <a:rPr sz="1579" dirty="0">
                <a:latin typeface="SimSun"/>
                <a:cs typeface="SimSun"/>
              </a:rPr>
              <a:t>移至</a:t>
            </a:r>
            <a:r>
              <a:rPr sz="1579" spc="140" dirty="0">
                <a:latin typeface="SimSun"/>
                <a:cs typeface="SimSun"/>
              </a:rPr>
              <a:t> </a:t>
            </a:r>
            <a:r>
              <a:rPr sz="1579" spc="-4" dirty="0">
                <a:latin typeface="Courier New"/>
                <a:cs typeface="Courier New"/>
              </a:rPr>
              <a:t>%c"</a:t>
            </a:r>
            <a:r>
              <a:rPr sz="1579" spc="-22" dirty="0">
                <a:latin typeface="Courier New"/>
                <a:cs typeface="Courier New"/>
              </a:rPr>
              <a:t> </a:t>
            </a:r>
            <a:r>
              <a:rPr sz="1579" dirty="0">
                <a:latin typeface="Courier New"/>
                <a:cs typeface="Courier New"/>
              </a:rPr>
              <a:t>%</a:t>
            </a:r>
            <a:r>
              <a:rPr sz="1579" spc="-22" dirty="0">
                <a:latin typeface="Courier New"/>
                <a:cs typeface="Courier New"/>
              </a:rPr>
              <a:t> </a:t>
            </a:r>
            <a:r>
              <a:rPr sz="1579" spc="-4" dirty="0">
                <a:latin typeface="Courier New"/>
                <a:cs typeface="Courier New"/>
              </a:rPr>
              <a:t>move)</a:t>
            </a:r>
            <a:endParaRPr sz="1579">
              <a:latin typeface="Courier New"/>
              <a:cs typeface="Courier New"/>
            </a:endParaRPr>
          </a:p>
        </p:txBody>
      </p:sp>
    </p:spTree>
    <p:extLst>
      <p:ext uri="{BB962C8B-B14F-4D97-AF65-F5344CB8AC3E}">
        <p14:creationId xmlns:p14="http://schemas.microsoft.com/office/powerpoint/2010/main" val="3618674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44779" y="1196408"/>
            <a:ext cx="1003620" cy="496558"/>
          </a:xfrm>
          <a:prstGeom prst="rect">
            <a:avLst/>
          </a:prstGeom>
        </p:spPr>
        <p:txBody>
          <a:bodyPr vert="horz" wrap="square" lIns="0" tIns="11696" rIns="0" bIns="0" rtlCol="0">
            <a:spAutoFit/>
          </a:bodyPr>
          <a:lstStyle/>
          <a:p>
            <a:pPr marL="11139">
              <a:spcBef>
                <a:spcPts val="92"/>
              </a:spcBef>
            </a:pPr>
            <a:r>
              <a:rPr dirty="0"/>
              <a:t>模組</a:t>
            </a:r>
          </a:p>
        </p:txBody>
      </p:sp>
      <p:pic>
        <p:nvPicPr>
          <p:cNvPr id="3" name="object 3"/>
          <p:cNvPicPr/>
          <p:nvPr/>
        </p:nvPicPr>
        <p:blipFill>
          <a:blip r:embed="rId2" cstate="print"/>
          <a:stretch>
            <a:fillRect/>
          </a:stretch>
        </p:blipFill>
        <p:spPr>
          <a:xfrm>
            <a:off x="614871" y="2273654"/>
            <a:ext cx="177777" cy="187135"/>
          </a:xfrm>
          <a:prstGeom prst="rect">
            <a:avLst/>
          </a:prstGeom>
        </p:spPr>
      </p:pic>
      <p:pic>
        <p:nvPicPr>
          <p:cNvPr id="4" name="object 4"/>
          <p:cNvPicPr/>
          <p:nvPr/>
        </p:nvPicPr>
        <p:blipFill>
          <a:blip r:embed="rId3" cstate="print"/>
          <a:stretch>
            <a:fillRect/>
          </a:stretch>
        </p:blipFill>
        <p:spPr>
          <a:xfrm>
            <a:off x="1015872" y="2638567"/>
            <a:ext cx="156391" cy="156391"/>
          </a:xfrm>
          <a:prstGeom prst="rect">
            <a:avLst/>
          </a:prstGeom>
        </p:spPr>
      </p:pic>
      <p:sp>
        <p:nvSpPr>
          <p:cNvPr id="5" name="object 5"/>
          <p:cNvSpPr/>
          <p:nvPr/>
        </p:nvSpPr>
        <p:spPr>
          <a:xfrm>
            <a:off x="1958897" y="2961376"/>
            <a:ext cx="5346700" cy="3535504"/>
          </a:xfrm>
          <a:custGeom>
            <a:avLst/>
            <a:gdLst/>
            <a:ahLst/>
            <a:cxnLst/>
            <a:rect l="l" t="t" r="r" b="b"/>
            <a:pathLst>
              <a:path w="6096000" h="4030979">
                <a:moveTo>
                  <a:pt x="0" y="4030979"/>
                </a:moveTo>
                <a:lnTo>
                  <a:pt x="6096000" y="4030979"/>
                </a:lnTo>
                <a:lnTo>
                  <a:pt x="6096000" y="0"/>
                </a:lnTo>
                <a:lnTo>
                  <a:pt x="0" y="0"/>
                </a:lnTo>
                <a:lnTo>
                  <a:pt x="0" y="4030979"/>
                </a:lnTo>
                <a:close/>
              </a:path>
            </a:pathLst>
          </a:custGeom>
          <a:ln w="19812">
            <a:solidFill>
              <a:srgbClr val="244060"/>
            </a:solidFill>
          </a:ln>
        </p:spPr>
        <p:txBody>
          <a:bodyPr wrap="square" lIns="0" tIns="0" rIns="0" bIns="0" rtlCol="0"/>
          <a:lstStyle/>
          <a:p>
            <a:endParaRPr sz="1579"/>
          </a:p>
        </p:txBody>
      </p:sp>
      <p:sp>
        <p:nvSpPr>
          <p:cNvPr id="6" name="object 6"/>
          <p:cNvSpPr txBox="1"/>
          <p:nvPr/>
        </p:nvSpPr>
        <p:spPr>
          <a:xfrm>
            <a:off x="904483" y="2133279"/>
            <a:ext cx="8969646" cy="2578166"/>
          </a:xfrm>
          <a:prstGeom prst="rect">
            <a:avLst/>
          </a:prstGeom>
        </p:spPr>
        <p:txBody>
          <a:bodyPr vert="horz" wrap="square" lIns="0" tIns="76859" rIns="0" bIns="0" rtlCol="0">
            <a:spAutoFit/>
          </a:bodyPr>
          <a:lstStyle/>
          <a:p>
            <a:pPr marL="11139">
              <a:spcBef>
                <a:spcPts val="605"/>
              </a:spcBef>
            </a:pPr>
            <a:r>
              <a:rPr sz="2105" dirty="0">
                <a:latin typeface="Microsoft JhengHei"/>
                <a:cs typeface="Microsoft JhengHei"/>
              </a:rPr>
              <a:t>在Python中，一個</a:t>
            </a:r>
            <a:r>
              <a:rPr sz="2105" spc="-4" dirty="0">
                <a:solidFill>
                  <a:srgbClr val="FF0000"/>
                </a:solidFill>
                <a:latin typeface="Microsoft JhengHei"/>
                <a:cs typeface="Microsoft JhengHei"/>
              </a:rPr>
              <a:t>.py</a:t>
            </a:r>
            <a:r>
              <a:rPr sz="2105" dirty="0">
                <a:latin typeface="Microsoft JhengHei"/>
                <a:cs typeface="Microsoft JhengHei"/>
              </a:rPr>
              <a:t>文件就稱之為一個模組</a:t>
            </a:r>
            <a:r>
              <a:rPr sz="2105" spc="-4" dirty="0">
                <a:latin typeface="Microsoft JhengHei"/>
                <a:cs typeface="Microsoft JhengHei"/>
              </a:rPr>
              <a:t>（module）</a:t>
            </a:r>
            <a:endParaRPr sz="2105">
              <a:latin typeface="Microsoft JhengHei"/>
              <a:cs typeface="Microsoft JhengHei"/>
            </a:endParaRPr>
          </a:p>
          <a:p>
            <a:pPr marL="362579">
              <a:spcBef>
                <a:spcPts val="434"/>
              </a:spcBef>
            </a:pPr>
            <a:r>
              <a:rPr sz="1754" dirty="0">
                <a:latin typeface="Microsoft JhengHei"/>
                <a:cs typeface="Microsoft JhengHei"/>
              </a:rPr>
              <a:t>你建立了一個原始碼檔案</a:t>
            </a:r>
            <a:r>
              <a:rPr sz="1754" spc="18" dirty="0">
                <a:latin typeface="Microsoft JhengHei"/>
                <a:cs typeface="Microsoft JhengHei"/>
              </a:rPr>
              <a:t> </a:t>
            </a:r>
            <a:r>
              <a:rPr sz="1754" spc="-4" dirty="0">
                <a:latin typeface="Microsoft JhengHei"/>
                <a:cs typeface="Microsoft JhengHei"/>
              </a:rPr>
              <a:t>xmath.py，</a:t>
            </a:r>
            <a:r>
              <a:rPr sz="1754" dirty="0">
                <a:latin typeface="Microsoft JhengHei"/>
                <a:cs typeface="Microsoft JhengHei"/>
              </a:rPr>
              <a:t>你就</a:t>
            </a:r>
            <a:r>
              <a:rPr sz="1754" spc="-13" dirty="0">
                <a:latin typeface="Microsoft JhengHei"/>
                <a:cs typeface="Microsoft JhengHei"/>
              </a:rPr>
              <a:t>建</a:t>
            </a:r>
            <a:r>
              <a:rPr sz="1754" dirty="0">
                <a:latin typeface="Microsoft JhengHei"/>
                <a:cs typeface="Microsoft JhengHei"/>
              </a:rPr>
              <a:t>立了</a:t>
            </a:r>
            <a:r>
              <a:rPr sz="1754" spc="-13" dirty="0">
                <a:latin typeface="Microsoft JhengHei"/>
                <a:cs typeface="Microsoft JhengHei"/>
              </a:rPr>
              <a:t>一</a:t>
            </a:r>
            <a:r>
              <a:rPr sz="1754" dirty="0">
                <a:latin typeface="Microsoft JhengHei"/>
                <a:cs typeface="Microsoft JhengHei"/>
              </a:rPr>
              <a:t>個模</a:t>
            </a:r>
            <a:r>
              <a:rPr sz="1754" spc="-13" dirty="0">
                <a:latin typeface="Microsoft JhengHei"/>
                <a:cs typeface="Microsoft JhengHei"/>
              </a:rPr>
              <a:t>組</a:t>
            </a:r>
            <a:r>
              <a:rPr sz="1754" dirty="0">
                <a:latin typeface="Microsoft JhengHei"/>
                <a:cs typeface="Microsoft JhengHei"/>
              </a:rPr>
              <a:t>，原</a:t>
            </a:r>
            <a:r>
              <a:rPr sz="1754" spc="-13" dirty="0">
                <a:latin typeface="Microsoft JhengHei"/>
                <a:cs typeface="Microsoft JhengHei"/>
              </a:rPr>
              <a:t>始</a:t>
            </a:r>
            <a:r>
              <a:rPr sz="1754" dirty="0">
                <a:latin typeface="Microsoft JhengHei"/>
                <a:cs typeface="Microsoft JhengHei"/>
              </a:rPr>
              <a:t>碼主</a:t>
            </a:r>
            <a:r>
              <a:rPr sz="1754" spc="-13" dirty="0">
                <a:latin typeface="Microsoft JhengHei"/>
                <a:cs typeface="Microsoft JhengHei"/>
              </a:rPr>
              <a:t>檔</a:t>
            </a:r>
            <a:r>
              <a:rPr sz="1754" dirty="0">
                <a:latin typeface="Microsoft JhengHei"/>
                <a:cs typeface="Microsoft JhengHei"/>
              </a:rPr>
              <a:t>名就</a:t>
            </a:r>
            <a:r>
              <a:rPr sz="1754" spc="-13" dirty="0">
                <a:latin typeface="Microsoft JhengHei"/>
                <a:cs typeface="Microsoft JhengHei"/>
              </a:rPr>
              <a:t>是</a:t>
            </a:r>
            <a:r>
              <a:rPr sz="1754" dirty="0">
                <a:latin typeface="Microsoft JhengHei"/>
                <a:cs typeface="Microsoft JhengHei"/>
              </a:rPr>
              <a:t>模組</a:t>
            </a:r>
            <a:r>
              <a:rPr sz="1754" spc="-13" dirty="0">
                <a:latin typeface="Microsoft JhengHei"/>
                <a:cs typeface="Microsoft JhengHei"/>
              </a:rPr>
              <a:t>名</a:t>
            </a:r>
            <a:r>
              <a:rPr sz="1754" dirty="0">
                <a:latin typeface="Microsoft JhengHei"/>
                <a:cs typeface="Microsoft JhengHei"/>
              </a:rPr>
              <a:t>稱</a:t>
            </a:r>
            <a:endParaRPr sz="1754">
              <a:latin typeface="Microsoft JhengHei"/>
              <a:cs typeface="Microsoft JhengHei"/>
            </a:endParaRPr>
          </a:p>
          <a:p>
            <a:pPr marL="1434725" indent="-300758">
              <a:spcBef>
                <a:spcPts val="1000"/>
              </a:spcBef>
              <a:buAutoNum type="arabicPeriod"/>
              <a:tabLst>
                <a:tab pos="1434725" algn="l"/>
              </a:tabLst>
            </a:pPr>
            <a:r>
              <a:rPr sz="1403" spc="-4" dirty="0">
                <a:solidFill>
                  <a:srgbClr val="006600"/>
                </a:solidFill>
                <a:latin typeface="Courier New"/>
                <a:cs typeface="Courier New"/>
              </a:rPr>
              <a:t>#xmath.py</a:t>
            </a:r>
            <a:endParaRPr sz="1403">
              <a:latin typeface="Courier New"/>
              <a:cs typeface="Courier New"/>
            </a:endParaRPr>
          </a:p>
          <a:p>
            <a:pPr marL="1434725" indent="-300758">
              <a:buAutoNum type="arabicPeriod"/>
              <a:tabLst>
                <a:tab pos="1434725" algn="l"/>
              </a:tabLst>
            </a:pPr>
            <a:r>
              <a:rPr sz="1403" spc="-4" dirty="0">
                <a:latin typeface="Courier New"/>
                <a:cs typeface="Courier New"/>
              </a:rPr>
              <a:t>def</a:t>
            </a:r>
            <a:r>
              <a:rPr sz="1403" spc="-26" dirty="0">
                <a:latin typeface="Courier New"/>
                <a:cs typeface="Courier New"/>
              </a:rPr>
              <a:t> </a:t>
            </a:r>
            <a:r>
              <a:rPr sz="1403" spc="-4" dirty="0">
                <a:latin typeface="Courier New"/>
                <a:cs typeface="Courier New"/>
              </a:rPr>
              <a:t>max(a,</a:t>
            </a:r>
            <a:r>
              <a:rPr sz="1403" spc="-26" dirty="0">
                <a:latin typeface="Courier New"/>
                <a:cs typeface="Courier New"/>
              </a:rPr>
              <a:t> </a:t>
            </a:r>
            <a:r>
              <a:rPr sz="1403" spc="-4" dirty="0">
                <a:latin typeface="Courier New"/>
                <a:cs typeface="Courier New"/>
              </a:rPr>
              <a:t>b):</a:t>
            </a:r>
            <a:endParaRPr sz="1403">
              <a:latin typeface="Courier New"/>
              <a:cs typeface="Courier New"/>
            </a:endParaRPr>
          </a:p>
          <a:p>
            <a:pPr marL="1862469" indent="-728502">
              <a:buAutoNum type="arabicPeriod"/>
              <a:tabLst>
                <a:tab pos="1861912" algn="l"/>
                <a:tab pos="1862469" algn="l"/>
              </a:tabLst>
            </a:pPr>
            <a:r>
              <a:rPr sz="1403" spc="-4" dirty="0">
                <a:latin typeface="Courier New"/>
                <a:cs typeface="Courier New"/>
              </a:rPr>
              <a:t>return</a:t>
            </a:r>
            <a:r>
              <a:rPr sz="1403" spc="-9" dirty="0">
                <a:latin typeface="Courier New"/>
                <a:cs typeface="Courier New"/>
              </a:rPr>
              <a:t> </a:t>
            </a:r>
            <a:r>
              <a:rPr sz="1403" spc="-4" dirty="0">
                <a:latin typeface="Courier New"/>
                <a:cs typeface="Courier New"/>
              </a:rPr>
              <a:t>a</a:t>
            </a:r>
            <a:r>
              <a:rPr sz="1403" spc="4" dirty="0">
                <a:latin typeface="Courier New"/>
                <a:cs typeface="Courier New"/>
              </a:rPr>
              <a:t> </a:t>
            </a:r>
            <a:r>
              <a:rPr sz="1403" spc="-4" dirty="0">
                <a:latin typeface="Courier New"/>
                <a:cs typeface="Courier New"/>
              </a:rPr>
              <a:t>if</a:t>
            </a:r>
            <a:r>
              <a:rPr sz="1403" spc="-9" dirty="0">
                <a:latin typeface="Courier New"/>
                <a:cs typeface="Courier New"/>
              </a:rPr>
              <a:t> </a:t>
            </a:r>
            <a:r>
              <a:rPr sz="1403" spc="-4" dirty="0">
                <a:latin typeface="Courier New"/>
                <a:cs typeface="Courier New"/>
              </a:rPr>
              <a:t>a &gt;</a:t>
            </a:r>
            <a:r>
              <a:rPr sz="1403" spc="4" dirty="0">
                <a:latin typeface="Courier New"/>
                <a:cs typeface="Courier New"/>
              </a:rPr>
              <a:t> </a:t>
            </a:r>
            <a:r>
              <a:rPr sz="1403" spc="-4" dirty="0">
                <a:latin typeface="Courier New"/>
                <a:cs typeface="Courier New"/>
              </a:rPr>
              <a:t>b</a:t>
            </a:r>
            <a:r>
              <a:rPr sz="1403" spc="-9" dirty="0">
                <a:latin typeface="Courier New"/>
                <a:cs typeface="Courier New"/>
              </a:rPr>
              <a:t> </a:t>
            </a:r>
            <a:r>
              <a:rPr sz="1403" spc="-4" dirty="0">
                <a:latin typeface="Courier New"/>
                <a:cs typeface="Courier New"/>
              </a:rPr>
              <a:t>else b</a:t>
            </a:r>
            <a:endParaRPr sz="1403">
              <a:latin typeface="Courier New"/>
              <a:cs typeface="Courier New"/>
            </a:endParaRPr>
          </a:p>
          <a:p>
            <a:pPr marL="1434725" indent="-300758">
              <a:spcBef>
                <a:spcPts val="4"/>
              </a:spcBef>
              <a:buAutoNum type="arabicPeriod"/>
              <a:tabLst>
                <a:tab pos="1434725" algn="l"/>
              </a:tabLst>
            </a:pPr>
            <a:r>
              <a:rPr sz="1403" spc="-4" dirty="0">
                <a:latin typeface="Courier New"/>
                <a:cs typeface="Courier New"/>
              </a:rPr>
              <a:t>def</a:t>
            </a:r>
            <a:r>
              <a:rPr sz="1403" spc="-26" dirty="0">
                <a:latin typeface="Courier New"/>
                <a:cs typeface="Courier New"/>
              </a:rPr>
              <a:t> </a:t>
            </a:r>
            <a:r>
              <a:rPr sz="1403" spc="-4" dirty="0">
                <a:latin typeface="Courier New"/>
                <a:cs typeface="Courier New"/>
              </a:rPr>
              <a:t>max(a,</a:t>
            </a:r>
            <a:r>
              <a:rPr sz="1403" spc="-26" dirty="0">
                <a:latin typeface="Courier New"/>
                <a:cs typeface="Courier New"/>
              </a:rPr>
              <a:t> </a:t>
            </a:r>
            <a:r>
              <a:rPr sz="1403" spc="-4" dirty="0">
                <a:latin typeface="Courier New"/>
                <a:cs typeface="Courier New"/>
              </a:rPr>
              <a:t>b):</a:t>
            </a:r>
            <a:endParaRPr sz="1403">
              <a:latin typeface="Courier New"/>
              <a:cs typeface="Courier New"/>
            </a:endParaRPr>
          </a:p>
          <a:p>
            <a:pPr marL="1862469" indent="-728502">
              <a:buAutoNum type="arabicPeriod"/>
              <a:tabLst>
                <a:tab pos="1861912" algn="l"/>
                <a:tab pos="1862469" algn="l"/>
              </a:tabLst>
            </a:pPr>
            <a:r>
              <a:rPr sz="1403" spc="-4" dirty="0">
                <a:latin typeface="Courier New"/>
                <a:cs typeface="Courier New"/>
              </a:rPr>
              <a:t>return</a:t>
            </a:r>
            <a:r>
              <a:rPr sz="1403" spc="-9" dirty="0">
                <a:latin typeface="Courier New"/>
                <a:cs typeface="Courier New"/>
              </a:rPr>
              <a:t> </a:t>
            </a:r>
            <a:r>
              <a:rPr sz="1403" spc="-4" dirty="0">
                <a:latin typeface="Courier New"/>
                <a:cs typeface="Courier New"/>
              </a:rPr>
              <a:t>a</a:t>
            </a:r>
            <a:r>
              <a:rPr sz="1403" spc="4" dirty="0">
                <a:latin typeface="Courier New"/>
                <a:cs typeface="Courier New"/>
              </a:rPr>
              <a:t> </a:t>
            </a:r>
            <a:r>
              <a:rPr sz="1403" spc="-4" dirty="0">
                <a:latin typeface="Courier New"/>
                <a:cs typeface="Courier New"/>
              </a:rPr>
              <a:t>if</a:t>
            </a:r>
            <a:r>
              <a:rPr sz="1403" spc="-9" dirty="0">
                <a:latin typeface="Courier New"/>
                <a:cs typeface="Courier New"/>
              </a:rPr>
              <a:t> </a:t>
            </a:r>
            <a:r>
              <a:rPr sz="1403" spc="-4" dirty="0">
                <a:latin typeface="Courier New"/>
                <a:cs typeface="Courier New"/>
              </a:rPr>
              <a:t>a &gt;</a:t>
            </a:r>
            <a:r>
              <a:rPr sz="1403" spc="4" dirty="0">
                <a:latin typeface="Courier New"/>
                <a:cs typeface="Courier New"/>
              </a:rPr>
              <a:t> </a:t>
            </a:r>
            <a:r>
              <a:rPr sz="1403" spc="-4" dirty="0">
                <a:latin typeface="Courier New"/>
                <a:cs typeface="Courier New"/>
              </a:rPr>
              <a:t>b</a:t>
            </a:r>
            <a:r>
              <a:rPr sz="1403" spc="-9" dirty="0">
                <a:latin typeface="Courier New"/>
                <a:cs typeface="Courier New"/>
              </a:rPr>
              <a:t> </a:t>
            </a:r>
            <a:r>
              <a:rPr sz="1403" spc="-4" dirty="0">
                <a:latin typeface="Courier New"/>
                <a:cs typeface="Courier New"/>
              </a:rPr>
              <a:t>else b</a:t>
            </a:r>
            <a:endParaRPr sz="1403">
              <a:latin typeface="Courier New"/>
              <a:cs typeface="Courier New"/>
            </a:endParaRPr>
          </a:p>
          <a:p>
            <a:pPr marL="1434725" indent="-300758">
              <a:buAutoNum type="arabicPeriod"/>
              <a:tabLst>
                <a:tab pos="1434725" algn="l"/>
              </a:tabLst>
            </a:pPr>
            <a:r>
              <a:rPr sz="1403" spc="-4" dirty="0">
                <a:latin typeface="Courier New"/>
                <a:cs typeface="Courier New"/>
              </a:rPr>
              <a:t>def</a:t>
            </a:r>
            <a:r>
              <a:rPr sz="1403" spc="-26" dirty="0">
                <a:latin typeface="Courier New"/>
                <a:cs typeface="Courier New"/>
              </a:rPr>
              <a:t> </a:t>
            </a:r>
            <a:r>
              <a:rPr sz="1403" spc="-4" dirty="0">
                <a:latin typeface="Courier New"/>
                <a:cs typeface="Courier New"/>
              </a:rPr>
              <a:t>min(a,</a:t>
            </a:r>
            <a:r>
              <a:rPr sz="1403" spc="-26" dirty="0">
                <a:latin typeface="Courier New"/>
                <a:cs typeface="Courier New"/>
              </a:rPr>
              <a:t> </a:t>
            </a:r>
            <a:r>
              <a:rPr sz="1403" spc="-4" dirty="0">
                <a:latin typeface="Courier New"/>
                <a:cs typeface="Courier New"/>
              </a:rPr>
              <a:t>b):</a:t>
            </a:r>
            <a:endParaRPr sz="1403">
              <a:latin typeface="Courier New"/>
              <a:cs typeface="Courier New"/>
            </a:endParaRPr>
          </a:p>
          <a:p>
            <a:pPr marL="1133968" marR="4530857">
              <a:buAutoNum type="arabicPeriod"/>
              <a:tabLst>
                <a:tab pos="1861912" algn="l"/>
                <a:tab pos="1862469" algn="l"/>
              </a:tabLst>
            </a:pPr>
            <a:r>
              <a:rPr sz="1403" spc="-4" dirty="0">
                <a:latin typeface="Courier New"/>
                <a:cs typeface="Courier New"/>
              </a:rPr>
              <a:t>return</a:t>
            </a:r>
            <a:r>
              <a:rPr sz="1403" spc="-9" dirty="0">
                <a:latin typeface="Courier New"/>
                <a:cs typeface="Courier New"/>
              </a:rPr>
              <a:t> </a:t>
            </a:r>
            <a:r>
              <a:rPr sz="1403" spc="-4" dirty="0">
                <a:latin typeface="Courier New"/>
                <a:cs typeface="Courier New"/>
              </a:rPr>
              <a:t>a</a:t>
            </a:r>
            <a:r>
              <a:rPr sz="1403" spc="4" dirty="0">
                <a:latin typeface="Courier New"/>
                <a:cs typeface="Courier New"/>
              </a:rPr>
              <a:t> </a:t>
            </a:r>
            <a:r>
              <a:rPr sz="1403" spc="-4" dirty="0">
                <a:latin typeface="Courier New"/>
                <a:cs typeface="Courier New"/>
              </a:rPr>
              <a:t>if</a:t>
            </a:r>
            <a:r>
              <a:rPr sz="1403" spc="-9" dirty="0">
                <a:latin typeface="Courier New"/>
                <a:cs typeface="Courier New"/>
              </a:rPr>
              <a:t> </a:t>
            </a:r>
            <a:r>
              <a:rPr sz="1403" spc="-4" dirty="0">
                <a:latin typeface="Courier New"/>
                <a:cs typeface="Courier New"/>
              </a:rPr>
              <a:t>a &lt;</a:t>
            </a:r>
            <a:r>
              <a:rPr sz="1403" dirty="0">
                <a:latin typeface="Courier New"/>
                <a:cs typeface="Courier New"/>
              </a:rPr>
              <a:t> </a:t>
            </a:r>
            <a:r>
              <a:rPr sz="1403" spc="-4" dirty="0">
                <a:latin typeface="Courier New"/>
                <a:cs typeface="Courier New"/>
              </a:rPr>
              <a:t>b else</a:t>
            </a:r>
            <a:r>
              <a:rPr sz="1403" spc="-9" dirty="0">
                <a:latin typeface="Courier New"/>
                <a:cs typeface="Courier New"/>
              </a:rPr>
              <a:t> </a:t>
            </a:r>
            <a:r>
              <a:rPr sz="1403" spc="-4" dirty="0">
                <a:latin typeface="Courier New"/>
                <a:cs typeface="Courier New"/>
              </a:rPr>
              <a:t>b </a:t>
            </a:r>
            <a:r>
              <a:rPr sz="1403" spc="-828" dirty="0">
                <a:latin typeface="Courier New"/>
                <a:cs typeface="Courier New"/>
              </a:rPr>
              <a:t> </a:t>
            </a:r>
            <a:r>
              <a:rPr sz="1403" spc="-4" dirty="0">
                <a:latin typeface="Courier New"/>
                <a:cs typeface="Courier New"/>
              </a:rPr>
              <a:t>8.</a:t>
            </a:r>
            <a:endParaRPr sz="1403">
              <a:latin typeface="Courier New"/>
              <a:cs typeface="Courier New"/>
            </a:endParaRPr>
          </a:p>
          <a:p>
            <a:pPr marL="1133968">
              <a:spcBef>
                <a:spcPts val="18"/>
              </a:spcBef>
            </a:pPr>
            <a:r>
              <a:rPr sz="1403" spc="-4" dirty="0">
                <a:latin typeface="Courier New"/>
                <a:cs typeface="Courier New"/>
              </a:rPr>
              <a:t>9.</a:t>
            </a:r>
            <a:r>
              <a:rPr sz="1403" spc="-167" dirty="0">
                <a:latin typeface="Courier New"/>
                <a:cs typeface="Courier New"/>
              </a:rPr>
              <a:t> </a:t>
            </a:r>
            <a:r>
              <a:rPr sz="1403" spc="-4" dirty="0">
                <a:latin typeface="Courier New"/>
                <a:cs typeface="Courier New"/>
              </a:rPr>
              <a:t>def</a:t>
            </a:r>
            <a:r>
              <a:rPr sz="1403" dirty="0">
                <a:latin typeface="Courier New"/>
                <a:cs typeface="Courier New"/>
              </a:rPr>
              <a:t> </a:t>
            </a:r>
            <a:r>
              <a:rPr sz="1403" spc="-4" dirty="0">
                <a:latin typeface="Courier New"/>
                <a:cs typeface="Courier New"/>
              </a:rPr>
              <a:t>sum(*numbers):</a:t>
            </a:r>
            <a:r>
              <a:rPr sz="1403" spc="22" dirty="0">
                <a:latin typeface="Courier New"/>
                <a:cs typeface="Courier New"/>
              </a:rPr>
              <a:t> </a:t>
            </a:r>
            <a:r>
              <a:rPr sz="1403" spc="-4" dirty="0">
                <a:latin typeface="Courier New"/>
                <a:cs typeface="Courier New"/>
              </a:rPr>
              <a:t>#</a:t>
            </a:r>
            <a:r>
              <a:rPr sz="1403" spc="-13" dirty="0">
                <a:latin typeface="Courier New"/>
                <a:cs typeface="Courier New"/>
              </a:rPr>
              <a:t> </a:t>
            </a:r>
            <a:r>
              <a:rPr sz="1403" spc="-4" dirty="0">
                <a:latin typeface="Courier New"/>
                <a:cs typeface="Courier New"/>
              </a:rPr>
              <a:t>numbers</a:t>
            </a:r>
            <a:r>
              <a:rPr sz="1403" spc="22" dirty="0">
                <a:latin typeface="Courier New"/>
                <a:cs typeface="Courier New"/>
              </a:rPr>
              <a:t> </a:t>
            </a:r>
            <a:r>
              <a:rPr sz="1403" spc="-9" dirty="0">
                <a:latin typeface="SimSun"/>
                <a:cs typeface="SimSun"/>
              </a:rPr>
              <a:t>接受可變長度引數</a:t>
            </a:r>
            <a:endParaRPr sz="1403">
              <a:latin typeface="SimSun"/>
              <a:cs typeface="SimSun"/>
            </a:endParaRPr>
          </a:p>
        </p:txBody>
      </p:sp>
      <p:sp>
        <p:nvSpPr>
          <p:cNvPr id="7" name="object 7"/>
          <p:cNvSpPr txBox="1"/>
          <p:nvPr/>
        </p:nvSpPr>
        <p:spPr>
          <a:xfrm>
            <a:off x="2777165" y="4895209"/>
            <a:ext cx="2377611" cy="874255"/>
          </a:xfrm>
          <a:prstGeom prst="rect">
            <a:avLst/>
          </a:prstGeom>
        </p:spPr>
        <p:txBody>
          <a:bodyPr vert="horz" wrap="square" lIns="0" tIns="10582" rIns="0" bIns="0" rtlCol="0">
            <a:spAutoFit/>
          </a:bodyPr>
          <a:lstStyle/>
          <a:p>
            <a:pPr marL="11139">
              <a:spcBef>
                <a:spcPts val="83"/>
              </a:spcBef>
            </a:pPr>
            <a:r>
              <a:rPr sz="1403" spc="-4" dirty="0">
                <a:latin typeface="Courier New"/>
                <a:cs typeface="Courier New"/>
              </a:rPr>
              <a:t>total</a:t>
            </a:r>
            <a:r>
              <a:rPr sz="1403" spc="-31" dirty="0">
                <a:latin typeface="Courier New"/>
                <a:cs typeface="Courier New"/>
              </a:rPr>
              <a:t> </a:t>
            </a:r>
            <a:r>
              <a:rPr sz="1403" spc="-4" dirty="0">
                <a:latin typeface="Courier New"/>
                <a:cs typeface="Courier New"/>
              </a:rPr>
              <a:t>=</a:t>
            </a:r>
            <a:r>
              <a:rPr sz="1403" spc="-18" dirty="0">
                <a:latin typeface="Courier New"/>
                <a:cs typeface="Courier New"/>
              </a:rPr>
              <a:t> </a:t>
            </a:r>
            <a:r>
              <a:rPr sz="1403" spc="-4" dirty="0">
                <a:latin typeface="Courier New"/>
                <a:cs typeface="Courier New"/>
              </a:rPr>
              <a:t>0</a:t>
            </a:r>
            <a:endParaRPr sz="1403">
              <a:latin typeface="Courier New"/>
              <a:cs typeface="Courier New"/>
            </a:endParaRPr>
          </a:p>
          <a:p>
            <a:pPr marL="439997" marR="4456" indent="-429414"/>
            <a:r>
              <a:rPr sz="1403" spc="-4" dirty="0">
                <a:latin typeface="Courier New"/>
                <a:cs typeface="Courier New"/>
              </a:rPr>
              <a:t>for number in numbers: </a:t>
            </a:r>
            <a:r>
              <a:rPr sz="1403" spc="-833" dirty="0">
                <a:latin typeface="Courier New"/>
                <a:cs typeface="Courier New"/>
              </a:rPr>
              <a:t> </a:t>
            </a:r>
            <a:r>
              <a:rPr sz="1403" spc="-4" dirty="0">
                <a:latin typeface="Courier New"/>
                <a:cs typeface="Courier New"/>
              </a:rPr>
              <a:t>total</a:t>
            </a:r>
            <a:r>
              <a:rPr sz="1403" spc="-13" dirty="0">
                <a:latin typeface="Courier New"/>
                <a:cs typeface="Courier New"/>
              </a:rPr>
              <a:t> </a:t>
            </a:r>
            <a:r>
              <a:rPr sz="1403" spc="-4" dirty="0">
                <a:latin typeface="Courier New"/>
                <a:cs typeface="Courier New"/>
              </a:rPr>
              <a:t>+=</a:t>
            </a:r>
            <a:r>
              <a:rPr sz="1403" spc="-13" dirty="0">
                <a:latin typeface="Courier New"/>
                <a:cs typeface="Courier New"/>
              </a:rPr>
              <a:t> </a:t>
            </a:r>
            <a:r>
              <a:rPr sz="1403" spc="-4" dirty="0">
                <a:latin typeface="Courier New"/>
                <a:cs typeface="Courier New"/>
              </a:rPr>
              <a:t>number</a:t>
            </a:r>
            <a:endParaRPr sz="1403">
              <a:latin typeface="Courier New"/>
              <a:cs typeface="Courier New"/>
            </a:endParaRPr>
          </a:p>
          <a:p>
            <a:pPr marL="11139"/>
            <a:r>
              <a:rPr sz="1403" spc="-4" dirty="0">
                <a:latin typeface="Courier New"/>
                <a:cs typeface="Courier New"/>
              </a:rPr>
              <a:t>return</a:t>
            </a:r>
            <a:r>
              <a:rPr sz="1403" spc="-44" dirty="0">
                <a:latin typeface="Courier New"/>
                <a:cs typeface="Courier New"/>
              </a:rPr>
              <a:t> </a:t>
            </a:r>
            <a:r>
              <a:rPr sz="1403" spc="-4" dirty="0">
                <a:latin typeface="Courier New"/>
                <a:cs typeface="Courier New"/>
              </a:rPr>
              <a:t>total</a:t>
            </a:r>
            <a:endParaRPr sz="1403">
              <a:latin typeface="Courier New"/>
              <a:cs typeface="Courier New"/>
            </a:endParaRPr>
          </a:p>
        </p:txBody>
      </p:sp>
      <p:sp>
        <p:nvSpPr>
          <p:cNvPr id="8" name="object 8"/>
          <p:cNvSpPr txBox="1"/>
          <p:nvPr/>
        </p:nvSpPr>
        <p:spPr>
          <a:xfrm>
            <a:off x="2027290" y="4895208"/>
            <a:ext cx="343080" cy="1090148"/>
          </a:xfrm>
          <a:prstGeom prst="rect">
            <a:avLst/>
          </a:prstGeom>
        </p:spPr>
        <p:txBody>
          <a:bodyPr vert="horz" wrap="square" lIns="0" tIns="10582" rIns="0" bIns="0" rtlCol="0">
            <a:spAutoFit/>
          </a:bodyPr>
          <a:lstStyle/>
          <a:p>
            <a:pPr marL="11139">
              <a:spcBef>
                <a:spcPts val="83"/>
              </a:spcBef>
            </a:pPr>
            <a:r>
              <a:rPr sz="1403" spc="-4" dirty="0">
                <a:latin typeface="Courier New"/>
                <a:cs typeface="Courier New"/>
              </a:rPr>
              <a:t>10.</a:t>
            </a:r>
            <a:endParaRPr sz="1403">
              <a:latin typeface="Courier New"/>
              <a:cs typeface="Courier New"/>
            </a:endParaRPr>
          </a:p>
          <a:p>
            <a:pPr marL="11139"/>
            <a:r>
              <a:rPr sz="1403" spc="-4" dirty="0">
                <a:latin typeface="Courier New"/>
                <a:cs typeface="Courier New"/>
              </a:rPr>
              <a:t>11.</a:t>
            </a:r>
            <a:endParaRPr sz="1403">
              <a:latin typeface="Courier New"/>
              <a:cs typeface="Courier New"/>
            </a:endParaRPr>
          </a:p>
          <a:p>
            <a:pPr marL="11139"/>
            <a:r>
              <a:rPr sz="1403" spc="-4" dirty="0">
                <a:latin typeface="Courier New"/>
                <a:cs typeface="Courier New"/>
              </a:rPr>
              <a:t>12.</a:t>
            </a:r>
            <a:endParaRPr sz="1403">
              <a:latin typeface="Courier New"/>
              <a:cs typeface="Courier New"/>
            </a:endParaRPr>
          </a:p>
          <a:p>
            <a:pPr marL="11139"/>
            <a:r>
              <a:rPr sz="1403" spc="-4" dirty="0">
                <a:latin typeface="Courier New"/>
                <a:cs typeface="Courier New"/>
              </a:rPr>
              <a:t>13.</a:t>
            </a:r>
            <a:endParaRPr sz="1403">
              <a:latin typeface="Courier New"/>
              <a:cs typeface="Courier New"/>
            </a:endParaRPr>
          </a:p>
          <a:p>
            <a:pPr marL="11139"/>
            <a:r>
              <a:rPr sz="1403" spc="-4" dirty="0">
                <a:latin typeface="Courier New"/>
                <a:cs typeface="Courier New"/>
              </a:rPr>
              <a:t>14.</a:t>
            </a:r>
            <a:endParaRPr sz="1403">
              <a:latin typeface="Courier New"/>
              <a:cs typeface="Courier New"/>
            </a:endParaRPr>
          </a:p>
        </p:txBody>
      </p:sp>
      <p:sp>
        <p:nvSpPr>
          <p:cNvPr id="9" name="object 9"/>
          <p:cNvSpPr txBox="1"/>
          <p:nvPr/>
        </p:nvSpPr>
        <p:spPr>
          <a:xfrm>
            <a:off x="2027290" y="5964839"/>
            <a:ext cx="2698970" cy="442470"/>
          </a:xfrm>
          <a:prstGeom prst="rect">
            <a:avLst/>
          </a:prstGeom>
        </p:spPr>
        <p:txBody>
          <a:bodyPr vert="horz" wrap="square" lIns="0" tIns="10582" rIns="0" bIns="0" rtlCol="0">
            <a:spAutoFit/>
          </a:bodyPr>
          <a:lstStyle/>
          <a:p>
            <a:pPr marL="11139">
              <a:spcBef>
                <a:spcPts val="83"/>
              </a:spcBef>
            </a:pPr>
            <a:r>
              <a:rPr sz="1403" spc="-4" dirty="0">
                <a:latin typeface="Courier New"/>
                <a:cs typeface="Courier New"/>
              </a:rPr>
              <a:t>15.pi</a:t>
            </a:r>
            <a:r>
              <a:rPr sz="1403" spc="-18" dirty="0">
                <a:latin typeface="Courier New"/>
                <a:cs typeface="Courier New"/>
              </a:rPr>
              <a:t> </a:t>
            </a:r>
            <a:r>
              <a:rPr sz="1403" spc="-4" dirty="0">
                <a:latin typeface="Courier New"/>
                <a:cs typeface="Courier New"/>
              </a:rPr>
              <a:t>=</a:t>
            </a:r>
            <a:r>
              <a:rPr sz="1403" spc="-13" dirty="0">
                <a:latin typeface="Courier New"/>
                <a:cs typeface="Courier New"/>
              </a:rPr>
              <a:t> </a:t>
            </a:r>
            <a:r>
              <a:rPr sz="1403" spc="-4" dirty="0">
                <a:latin typeface="Courier New"/>
                <a:cs typeface="Courier New"/>
              </a:rPr>
              <a:t>3.141592653589793</a:t>
            </a:r>
            <a:endParaRPr sz="1403">
              <a:latin typeface="Courier New"/>
              <a:cs typeface="Courier New"/>
            </a:endParaRPr>
          </a:p>
          <a:p>
            <a:pPr marL="11139"/>
            <a:r>
              <a:rPr sz="1403" dirty="0">
                <a:latin typeface="Courier New"/>
                <a:cs typeface="Courier New"/>
              </a:rPr>
              <a:t>16.e</a:t>
            </a:r>
            <a:r>
              <a:rPr sz="1403" spc="-22" dirty="0">
                <a:latin typeface="Courier New"/>
                <a:cs typeface="Courier New"/>
              </a:rPr>
              <a:t> </a:t>
            </a:r>
            <a:r>
              <a:rPr sz="1403" spc="-4" dirty="0">
                <a:latin typeface="Courier New"/>
                <a:cs typeface="Courier New"/>
              </a:rPr>
              <a:t>=</a:t>
            </a:r>
            <a:r>
              <a:rPr sz="1403" spc="-22" dirty="0">
                <a:latin typeface="Courier New"/>
                <a:cs typeface="Courier New"/>
              </a:rPr>
              <a:t> </a:t>
            </a:r>
            <a:r>
              <a:rPr sz="1403" spc="-4" dirty="0">
                <a:latin typeface="Courier New"/>
                <a:cs typeface="Courier New"/>
              </a:rPr>
              <a:t>2.718281828459045</a:t>
            </a:r>
            <a:endParaRPr sz="1403">
              <a:latin typeface="Courier New"/>
              <a:cs typeface="Courier New"/>
            </a:endParaRPr>
          </a:p>
        </p:txBody>
      </p:sp>
    </p:spTree>
    <p:extLst>
      <p:ext uri="{BB962C8B-B14F-4D97-AF65-F5344CB8AC3E}">
        <p14:creationId xmlns:p14="http://schemas.microsoft.com/office/powerpoint/2010/main" val="894775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11497" y="1622235"/>
            <a:ext cx="1156009" cy="981306"/>
          </a:xfrm>
          <a:prstGeom prst="rect">
            <a:avLst/>
          </a:prstGeom>
        </p:spPr>
        <p:txBody>
          <a:bodyPr vert="horz" wrap="square" lIns="0" tIns="11696" rIns="0" bIns="0" rtlCol="0">
            <a:spAutoFit/>
          </a:bodyPr>
          <a:lstStyle/>
          <a:p>
            <a:pPr marL="11139">
              <a:spcBef>
                <a:spcPts val="92"/>
              </a:spcBef>
            </a:pPr>
            <a:r>
              <a:rPr dirty="0"/>
              <a:t>模組類型</a:t>
            </a:r>
          </a:p>
        </p:txBody>
      </p:sp>
      <p:pic>
        <p:nvPicPr>
          <p:cNvPr id="3" name="object 3"/>
          <p:cNvPicPr/>
          <p:nvPr/>
        </p:nvPicPr>
        <p:blipFill>
          <a:blip r:embed="rId2" cstate="print"/>
          <a:stretch>
            <a:fillRect/>
          </a:stretch>
        </p:blipFill>
        <p:spPr>
          <a:xfrm>
            <a:off x="614871" y="2283011"/>
            <a:ext cx="211194" cy="217878"/>
          </a:xfrm>
          <a:prstGeom prst="rect">
            <a:avLst/>
          </a:prstGeom>
        </p:spPr>
      </p:pic>
      <p:pic>
        <p:nvPicPr>
          <p:cNvPr id="4" name="object 4"/>
          <p:cNvPicPr/>
          <p:nvPr/>
        </p:nvPicPr>
        <p:blipFill>
          <a:blip r:embed="rId3" cstate="print"/>
          <a:stretch>
            <a:fillRect/>
          </a:stretch>
        </p:blipFill>
        <p:spPr>
          <a:xfrm>
            <a:off x="1015873" y="2712085"/>
            <a:ext cx="177777" cy="187135"/>
          </a:xfrm>
          <a:prstGeom prst="rect">
            <a:avLst/>
          </a:prstGeom>
        </p:spPr>
      </p:pic>
      <p:pic>
        <p:nvPicPr>
          <p:cNvPr id="5" name="object 5"/>
          <p:cNvPicPr/>
          <p:nvPr/>
        </p:nvPicPr>
        <p:blipFill>
          <a:blip r:embed="rId4" cstate="print"/>
          <a:stretch>
            <a:fillRect/>
          </a:stretch>
        </p:blipFill>
        <p:spPr>
          <a:xfrm>
            <a:off x="1416875" y="3076996"/>
            <a:ext cx="156391" cy="156391"/>
          </a:xfrm>
          <a:prstGeom prst="rect">
            <a:avLst/>
          </a:prstGeom>
        </p:spPr>
      </p:pic>
      <p:pic>
        <p:nvPicPr>
          <p:cNvPr id="6" name="object 6"/>
          <p:cNvPicPr/>
          <p:nvPr/>
        </p:nvPicPr>
        <p:blipFill>
          <a:blip r:embed="rId3" cstate="print"/>
          <a:stretch>
            <a:fillRect/>
          </a:stretch>
        </p:blipFill>
        <p:spPr>
          <a:xfrm>
            <a:off x="1015873" y="3417849"/>
            <a:ext cx="177777" cy="187135"/>
          </a:xfrm>
          <a:prstGeom prst="rect">
            <a:avLst/>
          </a:prstGeom>
        </p:spPr>
      </p:pic>
      <p:pic>
        <p:nvPicPr>
          <p:cNvPr id="7" name="object 7"/>
          <p:cNvPicPr/>
          <p:nvPr/>
        </p:nvPicPr>
        <p:blipFill>
          <a:blip r:embed="rId4" cstate="print"/>
          <a:stretch>
            <a:fillRect/>
          </a:stretch>
        </p:blipFill>
        <p:spPr>
          <a:xfrm>
            <a:off x="1416875" y="3782761"/>
            <a:ext cx="156391" cy="156390"/>
          </a:xfrm>
          <a:prstGeom prst="rect">
            <a:avLst/>
          </a:prstGeom>
        </p:spPr>
      </p:pic>
      <p:pic>
        <p:nvPicPr>
          <p:cNvPr id="8" name="object 8"/>
          <p:cNvPicPr/>
          <p:nvPr/>
        </p:nvPicPr>
        <p:blipFill>
          <a:blip r:embed="rId3" cstate="print"/>
          <a:stretch>
            <a:fillRect/>
          </a:stretch>
        </p:blipFill>
        <p:spPr>
          <a:xfrm>
            <a:off x="1015873" y="4123614"/>
            <a:ext cx="177777" cy="187135"/>
          </a:xfrm>
          <a:prstGeom prst="rect">
            <a:avLst/>
          </a:prstGeom>
        </p:spPr>
      </p:pic>
      <p:pic>
        <p:nvPicPr>
          <p:cNvPr id="9" name="object 9"/>
          <p:cNvPicPr/>
          <p:nvPr/>
        </p:nvPicPr>
        <p:blipFill>
          <a:blip r:embed="rId2" cstate="print"/>
          <a:stretch>
            <a:fillRect/>
          </a:stretch>
        </p:blipFill>
        <p:spPr>
          <a:xfrm>
            <a:off x="614871" y="4528625"/>
            <a:ext cx="211194" cy="217878"/>
          </a:xfrm>
          <a:prstGeom prst="rect">
            <a:avLst/>
          </a:prstGeom>
        </p:spPr>
      </p:pic>
      <p:sp>
        <p:nvSpPr>
          <p:cNvPr id="10" name="object 10"/>
          <p:cNvSpPr txBox="1"/>
          <p:nvPr/>
        </p:nvSpPr>
        <p:spPr>
          <a:xfrm>
            <a:off x="904483" y="2120649"/>
            <a:ext cx="9066555" cy="3483583"/>
          </a:xfrm>
          <a:prstGeom prst="rect">
            <a:avLst/>
          </a:prstGeom>
        </p:spPr>
        <p:txBody>
          <a:bodyPr vert="horz" wrap="square" lIns="0" tIns="87441" rIns="0" bIns="0" rtlCol="0">
            <a:spAutoFit/>
          </a:bodyPr>
          <a:lstStyle/>
          <a:p>
            <a:pPr marR="6999297" algn="r">
              <a:spcBef>
                <a:spcPts val="689"/>
              </a:spcBef>
            </a:pPr>
            <a:r>
              <a:rPr sz="2456" spc="-4" dirty="0">
                <a:latin typeface="Microsoft JhengHei"/>
                <a:cs typeface="Microsoft JhengHei"/>
              </a:rPr>
              <a:t>模組共</a:t>
            </a:r>
            <a:r>
              <a:rPr sz="2456" spc="-13" dirty="0">
                <a:latin typeface="Microsoft JhengHei"/>
                <a:cs typeface="Microsoft JhengHei"/>
              </a:rPr>
              <a:t>有</a:t>
            </a:r>
            <a:r>
              <a:rPr sz="2456" spc="-9" dirty="0">
                <a:latin typeface="Microsoft JhengHei"/>
                <a:cs typeface="Microsoft JhengHei"/>
              </a:rPr>
              <a:t>3</a:t>
            </a:r>
            <a:r>
              <a:rPr sz="2456" spc="-4" dirty="0">
                <a:latin typeface="Microsoft JhengHei"/>
                <a:cs typeface="Microsoft JhengHei"/>
              </a:rPr>
              <a:t>種：</a:t>
            </a:r>
            <a:endParaRPr sz="2456">
              <a:latin typeface="Microsoft JhengHei"/>
              <a:cs typeface="Microsoft JhengHei"/>
            </a:endParaRPr>
          </a:p>
          <a:p>
            <a:pPr marR="6993728" algn="r">
              <a:spcBef>
                <a:spcPts val="517"/>
              </a:spcBef>
            </a:pPr>
            <a:r>
              <a:rPr sz="2105" spc="-4" dirty="0">
                <a:solidFill>
                  <a:srgbClr val="FF0000"/>
                </a:solidFill>
                <a:latin typeface="Microsoft JhengHei"/>
                <a:cs typeface="Microsoft JhengHei"/>
              </a:rPr>
              <a:t>p</a:t>
            </a:r>
            <a:r>
              <a:rPr sz="2105" spc="4" dirty="0">
                <a:solidFill>
                  <a:srgbClr val="FF0000"/>
                </a:solidFill>
                <a:latin typeface="Microsoft JhengHei"/>
                <a:cs typeface="Microsoft JhengHei"/>
              </a:rPr>
              <a:t>y</a:t>
            </a:r>
            <a:r>
              <a:rPr sz="2105" dirty="0">
                <a:solidFill>
                  <a:srgbClr val="FF0000"/>
                </a:solidFill>
                <a:latin typeface="Microsoft JhengHei"/>
                <a:cs typeface="Microsoft JhengHei"/>
              </a:rPr>
              <a:t>t</a:t>
            </a:r>
            <a:r>
              <a:rPr sz="2105" spc="4" dirty="0">
                <a:solidFill>
                  <a:srgbClr val="FF0000"/>
                </a:solidFill>
                <a:latin typeface="Microsoft JhengHei"/>
                <a:cs typeface="Microsoft JhengHei"/>
              </a:rPr>
              <a:t>h</a:t>
            </a:r>
            <a:r>
              <a:rPr sz="2105" dirty="0">
                <a:solidFill>
                  <a:srgbClr val="FF0000"/>
                </a:solidFill>
                <a:latin typeface="Microsoft JhengHei"/>
                <a:cs typeface="Microsoft JhengHei"/>
              </a:rPr>
              <a:t>o</a:t>
            </a:r>
            <a:r>
              <a:rPr sz="2105" spc="4" dirty="0">
                <a:solidFill>
                  <a:srgbClr val="FF0000"/>
                </a:solidFill>
                <a:latin typeface="Microsoft JhengHei"/>
                <a:cs typeface="Microsoft JhengHei"/>
              </a:rPr>
              <a:t>n</a:t>
            </a:r>
            <a:r>
              <a:rPr sz="2105" dirty="0">
                <a:solidFill>
                  <a:srgbClr val="FF0000"/>
                </a:solidFill>
                <a:latin typeface="Microsoft JhengHei"/>
                <a:cs typeface="Microsoft JhengHei"/>
              </a:rPr>
              <a:t>標準庫</a:t>
            </a:r>
            <a:endParaRPr sz="2105">
              <a:latin typeface="Microsoft JhengHei"/>
              <a:cs typeface="Microsoft JhengHei"/>
            </a:endParaRPr>
          </a:p>
          <a:p>
            <a:pPr marL="712907">
              <a:spcBef>
                <a:spcPts val="439"/>
              </a:spcBef>
            </a:pPr>
            <a:r>
              <a:rPr sz="1754" dirty="0">
                <a:latin typeface="Microsoft JhengHei"/>
                <a:cs typeface="Microsoft JhengHei"/>
              </a:rPr>
              <a:t>參考Python</a:t>
            </a:r>
            <a:r>
              <a:rPr sz="1754" spc="-88" dirty="0">
                <a:latin typeface="Microsoft JhengHei"/>
                <a:cs typeface="Microsoft JhengHei"/>
              </a:rPr>
              <a:t> </a:t>
            </a:r>
            <a:r>
              <a:rPr sz="1754" dirty="0">
                <a:latin typeface="Microsoft JhengHei"/>
                <a:cs typeface="Microsoft JhengHei"/>
              </a:rPr>
              <a:t>標準函式庫(https://docs.python.org.tw/3/library/)</a:t>
            </a:r>
            <a:endParaRPr sz="1754">
              <a:latin typeface="Microsoft JhengHei"/>
              <a:cs typeface="Microsoft JhengHei"/>
            </a:endParaRPr>
          </a:p>
          <a:p>
            <a:pPr marL="362579">
              <a:spcBef>
                <a:spcPts val="491"/>
              </a:spcBef>
            </a:pPr>
            <a:r>
              <a:rPr sz="2105" dirty="0">
                <a:solidFill>
                  <a:srgbClr val="FF0000"/>
                </a:solidFill>
                <a:latin typeface="Microsoft JhengHei"/>
                <a:cs typeface="Microsoft JhengHei"/>
              </a:rPr>
              <a:t>第三方模組</a:t>
            </a:r>
            <a:endParaRPr sz="2105">
              <a:latin typeface="Microsoft JhengHei"/>
              <a:cs typeface="Microsoft JhengHei"/>
            </a:endParaRPr>
          </a:p>
          <a:p>
            <a:pPr marL="712907">
              <a:spcBef>
                <a:spcPts val="434"/>
              </a:spcBef>
            </a:pPr>
            <a:r>
              <a:rPr sz="1754" dirty="0">
                <a:latin typeface="Microsoft JhengHei"/>
                <a:cs typeface="Microsoft JhengHei"/>
              </a:rPr>
              <a:t>2D繪圖套件</a:t>
            </a:r>
            <a:r>
              <a:rPr sz="1754" spc="-4" dirty="0">
                <a:latin typeface="Microsoft JhengHei"/>
                <a:cs typeface="Microsoft JhengHei"/>
              </a:rPr>
              <a:t>Matplotlib</a:t>
            </a:r>
            <a:r>
              <a:rPr sz="1754" dirty="0">
                <a:latin typeface="Microsoft JhengHei"/>
                <a:cs typeface="Microsoft JhengHei"/>
              </a:rPr>
              <a:t>、網</a:t>
            </a:r>
            <a:r>
              <a:rPr sz="1754" spc="-13" dirty="0">
                <a:latin typeface="Microsoft JhengHei"/>
                <a:cs typeface="Microsoft JhengHei"/>
              </a:rPr>
              <a:t>頁</a:t>
            </a:r>
            <a:r>
              <a:rPr sz="1754" dirty="0">
                <a:latin typeface="Microsoft JhengHei"/>
                <a:cs typeface="Microsoft JhengHei"/>
              </a:rPr>
              <a:t>解析</a:t>
            </a:r>
            <a:r>
              <a:rPr sz="1754" spc="-13" dirty="0">
                <a:latin typeface="Microsoft JhengHei"/>
                <a:cs typeface="Microsoft JhengHei"/>
              </a:rPr>
              <a:t>套</a:t>
            </a:r>
            <a:r>
              <a:rPr sz="1754" dirty="0">
                <a:latin typeface="Microsoft JhengHei"/>
                <a:cs typeface="Microsoft JhengHei"/>
              </a:rPr>
              <a:t>件</a:t>
            </a:r>
            <a:r>
              <a:rPr sz="1754" spc="-9" dirty="0">
                <a:latin typeface="Microsoft JhengHei"/>
                <a:cs typeface="Microsoft JhengHei"/>
              </a:rPr>
              <a:t>Beautifulsoup</a:t>
            </a:r>
            <a:r>
              <a:rPr sz="1754" dirty="0">
                <a:latin typeface="Microsoft JhengHei"/>
                <a:cs typeface="Microsoft JhengHei"/>
              </a:rPr>
              <a:t>、</a:t>
            </a:r>
            <a:r>
              <a:rPr sz="1754" spc="-53" dirty="0">
                <a:latin typeface="Microsoft JhengHei"/>
                <a:cs typeface="Microsoft JhengHei"/>
              </a:rPr>
              <a:t>YouTube</a:t>
            </a:r>
            <a:r>
              <a:rPr sz="1754" dirty="0">
                <a:latin typeface="Microsoft JhengHei"/>
                <a:cs typeface="Microsoft JhengHei"/>
              </a:rPr>
              <a:t>影片套</a:t>
            </a:r>
            <a:r>
              <a:rPr sz="1754" spc="-9" dirty="0">
                <a:latin typeface="Microsoft JhengHei"/>
                <a:cs typeface="Microsoft JhengHei"/>
              </a:rPr>
              <a:t>件</a:t>
            </a:r>
            <a:r>
              <a:rPr sz="1754" spc="-4" dirty="0">
                <a:latin typeface="Microsoft JhengHei"/>
                <a:cs typeface="Microsoft JhengHei"/>
              </a:rPr>
              <a:t>Pytube</a:t>
            </a:r>
            <a:endParaRPr sz="1754">
              <a:latin typeface="Microsoft JhengHei"/>
              <a:cs typeface="Microsoft JhengHei"/>
            </a:endParaRPr>
          </a:p>
          <a:p>
            <a:pPr marL="362579">
              <a:spcBef>
                <a:spcPts val="491"/>
              </a:spcBef>
            </a:pPr>
            <a:r>
              <a:rPr sz="2105" dirty="0">
                <a:solidFill>
                  <a:srgbClr val="FF0000"/>
                </a:solidFill>
                <a:latin typeface="Microsoft JhengHei"/>
                <a:cs typeface="Microsoft JhengHei"/>
              </a:rPr>
              <a:t>應用程序自定義模組</a:t>
            </a:r>
            <a:endParaRPr sz="2105">
              <a:latin typeface="Microsoft JhengHei"/>
              <a:cs typeface="Microsoft JhengHei"/>
            </a:endParaRPr>
          </a:p>
          <a:p>
            <a:pPr marL="11139" marR="4456" algn="just">
              <a:spcBef>
                <a:spcPts val="579"/>
              </a:spcBef>
            </a:pPr>
            <a:r>
              <a:rPr sz="2456" spc="-4" dirty="0">
                <a:latin typeface="Microsoft JhengHei"/>
                <a:cs typeface="Microsoft JhengHei"/>
              </a:rPr>
              <a:t>相同名字的函式和變數完全可以分</a:t>
            </a:r>
            <a:r>
              <a:rPr sz="2456" spc="4" dirty="0">
                <a:latin typeface="Microsoft JhengHei"/>
                <a:cs typeface="Microsoft JhengHei"/>
              </a:rPr>
              <a:t>別</a:t>
            </a:r>
            <a:r>
              <a:rPr sz="2456" spc="-4" dirty="0">
                <a:latin typeface="Microsoft JhengHei"/>
                <a:cs typeface="Microsoft JhengHei"/>
              </a:rPr>
              <a:t>存在</a:t>
            </a:r>
            <a:r>
              <a:rPr sz="2456" spc="4" dirty="0">
                <a:latin typeface="Microsoft JhengHei"/>
                <a:cs typeface="Microsoft JhengHei"/>
              </a:rPr>
              <a:t>不</a:t>
            </a:r>
            <a:r>
              <a:rPr sz="2456" spc="-4" dirty="0">
                <a:latin typeface="Microsoft JhengHei"/>
                <a:cs typeface="Microsoft JhengHei"/>
              </a:rPr>
              <a:t>同的</a:t>
            </a:r>
            <a:r>
              <a:rPr sz="2456" spc="4" dirty="0">
                <a:latin typeface="Microsoft JhengHei"/>
                <a:cs typeface="Microsoft JhengHei"/>
              </a:rPr>
              <a:t>模</a:t>
            </a:r>
            <a:r>
              <a:rPr sz="2456" spc="-4" dirty="0">
                <a:latin typeface="Microsoft JhengHei"/>
                <a:cs typeface="Microsoft JhengHei"/>
              </a:rPr>
              <a:t>組中</a:t>
            </a:r>
            <a:r>
              <a:rPr sz="2456" spc="4" dirty="0">
                <a:latin typeface="Microsoft JhengHei"/>
                <a:cs typeface="Microsoft JhengHei"/>
              </a:rPr>
              <a:t>，</a:t>
            </a:r>
            <a:r>
              <a:rPr sz="2456" spc="-4" dirty="0">
                <a:latin typeface="Microsoft JhengHei"/>
                <a:cs typeface="Microsoft JhengHei"/>
              </a:rPr>
              <a:t>因此</a:t>
            </a:r>
            <a:r>
              <a:rPr sz="2456" spc="4" dirty="0">
                <a:latin typeface="Microsoft JhengHei"/>
                <a:cs typeface="Microsoft JhengHei"/>
              </a:rPr>
              <a:t>，</a:t>
            </a:r>
            <a:r>
              <a:rPr sz="2456" spc="-4" dirty="0">
                <a:latin typeface="Microsoft JhengHei"/>
                <a:cs typeface="Microsoft JhengHei"/>
              </a:rPr>
              <a:t>我 們自己在編寫模組時，不必考慮名</a:t>
            </a:r>
            <a:r>
              <a:rPr sz="2456" spc="4" dirty="0">
                <a:latin typeface="Microsoft JhengHei"/>
                <a:cs typeface="Microsoft JhengHei"/>
              </a:rPr>
              <a:t>字</a:t>
            </a:r>
            <a:r>
              <a:rPr sz="2456" spc="-4" dirty="0">
                <a:latin typeface="Microsoft JhengHei"/>
                <a:cs typeface="Microsoft JhengHei"/>
              </a:rPr>
              <a:t>會與</a:t>
            </a:r>
            <a:r>
              <a:rPr sz="2456" spc="4" dirty="0">
                <a:latin typeface="Microsoft JhengHei"/>
                <a:cs typeface="Microsoft JhengHei"/>
              </a:rPr>
              <a:t>其</a:t>
            </a:r>
            <a:r>
              <a:rPr sz="2456" spc="-4" dirty="0">
                <a:latin typeface="Microsoft JhengHei"/>
                <a:cs typeface="Microsoft JhengHei"/>
              </a:rPr>
              <a:t>他模</a:t>
            </a:r>
            <a:r>
              <a:rPr sz="2456" spc="4" dirty="0">
                <a:latin typeface="Microsoft JhengHei"/>
                <a:cs typeface="Microsoft JhengHei"/>
              </a:rPr>
              <a:t>組</a:t>
            </a:r>
            <a:r>
              <a:rPr sz="2456" spc="-4" dirty="0">
                <a:latin typeface="Microsoft JhengHei"/>
                <a:cs typeface="Microsoft JhengHei"/>
              </a:rPr>
              <a:t>衝突</a:t>
            </a:r>
            <a:r>
              <a:rPr sz="2456" spc="4" dirty="0">
                <a:latin typeface="Microsoft JhengHei"/>
                <a:cs typeface="Microsoft JhengHei"/>
              </a:rPr>
              <a:t>。</a:t>
            </a:r>
            <a:r>
              <a:rPr sz="2456" spc="-4" dirty="0">
                <a:latin typeface="Microsoft JhengHei"/>
                <a:cs typeface="Microsoft JhengHei"/>
              </a:rPr>
              <a:t>但是</a:t>
            </a:r>
            <a:r>
              <a:rPr sz="2456" spc="4" dirty="0">
                <a:latin typeface="Microsoft JhengHei"/>
                <a:cs typeface="Microsoft JhengHei"/>
              </a:rPr>
              <a:t>也</a:t>
            </a:r>
            <a:r>
              <a:rPr sz="2456" spc="-4" dirty="0">
                <a:latin typeface="Microsoft JhengHei"/>
                <a:cs typeface="Microsoft JhengHei"/>
              </a:rPr>
              <a:t>要 注意</a:t>
            </a:r>
            <a:r>
              <a:rPr sz="2456" spc="-9" dirty="0">
                <a:latin typeface="Microsoft JhengHei"/>
                <a:cs typeface="Microsoft JhengHei"/>
              </a:rPr>
              <a:t>，</a:t>
            </a:r>
            <a:r>
              <a:rPr sz="2456" spc="-4" dirty="0">
                <a:solidFill>
                  <a:srgbClr val="FF0000"/>
                </a:solidFill>
                <a:latin typeface="Microsoft JhengHei"/>
                <a:cs typeface="Microsoft JhengHei"/>
              </a:rPr>
              <a:t>儘量不要與內建函式名字衝突</a:t>
            </a:r>
            <a:endParaRPr sz="2456">
              <a:latin typeface="Microsoft JhengHei"/>
              <a:cs typeface="Microsoft JhengHei"/>
            </a:endParaRPr>
          </a:p>
        </p:txBody>
      </p:sp>
    </p:spTree>
    <p:extLst>
      <p:ext uri="{BB962C8B-B14F-4D97-AF65-F5344CB8AC3E}">
        <p14:creationId xmlns:p14="http://schemas.microsoft.com/office/powerpoint/2010/main" val="1064838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0300" y="885825"/>
            <a:ext cx="3200400" cy="496558"/>
          </a:xfrm>
          <a:prstGeom prst="rect">
            <a:avLst/>
          </a:prstGeom>
        </p:spPr>
        <p:txBody>
          <a:bodyPr vert="horz" wrap="square" lIns="0" tIns="11696" rIns="0" bIns="0" rtlCol="0">
            <a:spAutoFit/>
          </a:bodyPr>
          <a:lstStyle/>
          <a:p>
            <a:pPr marL="11139">
              <a:spcBef>
                <a:spcPts val="92"/>
              </a:spcBef>
            </a:pPr>
            <a:r>
              <a:rPr dirty="0"/>
              <a:t>匯入模組</a:t>
            </a:r>
          </a:p>
        </p:txBody>
      </p:sp>
      <p:pic>
        <p:nvPicPr>
          <p:cNvPr id="3" name="object 3"/>
          <p:cNvPicPr/>
          <p:nvPr/>
        </p:nvPicPr>
        <p:blipFill>
          <a:blip r:embed="rId2" cstate="print"/>
          <a:stretch>
            <a:fillRect/>
          </a:stretch>
        </p:blipFill>
        <p:spPr>
          <a:xfrm>
            <a:off x="614870" y="2209495"/>
            <a:ext cx="189808" cy="195154"/>
          </a:xfrm>
          <a:prstGeom prst="rect">
            <a:avLst/>
          </a:prstGeom>
        </p:spPr>
      </p:pic>
      <p:pic>
        <p:nvPicPr>
          <p:cNvPr id="4" name="object 4"/>
          <p:cNvPicPr/>
          <p:nvPr/>
        </p:nvPicPr>
        <p:blipFill>
          <a:blip r:embed="rId2" cstate="print"/>
          <a:stretch>
            <a:fillRect/>
          </a:stretch>
        </p:blipFill>
        <p:spPr>
          <a:xfrm>
            <a:off x="614870" y="2543664"/>
            <a:ext cx="189808" cy="195154"/>
          </a:xfrm>
          <a:prstGeom prst="rect">
            <a:avLst/>
          </a:prstGeom>
        </p:spPr>
      </p:pic>
      <p:pic>
        <p:nvPicPr>
          <p:cNvPr id="5" name="object 5"/>
          <p:cNvPicPr/>
          <p:nvPr/>
        </p:nvPicPr>
        <p:blipFill>
          <a:blip r:embed="rId2" cstate="print"/>
          <a:stretch>
            <a:fillRect/>
          </a:stretch>
        </p:blipFill>
        <p:spPr>
          <a:xfrm>
            <a:off x="614870" y="2877833"/>
            <a:ext cx="189808" cy="195154"/>
          </a:xfrm>
          <a:prstGeom prst="rect">
            <a:avLst/>
          </a:prstGeom>
        </p:spPr>
      </p:pic>
      <p:pic>
        <p:nvPicPr>
          <p:cNvPr id="6" name="object 6"/>
          <p:cNvPicPr/>
          <p:nvPr/>
        </p:nvPicPr>
        <p:blipFill>
          <a:blip r:embed="rId3" cstate="print"/>
          <a:stretch>
            <a:fillRect/>
          </a:stretch>
        </p:blipFill>
        <p:spPr>
          <a:xfrm>
            <a:off x="1015872" y="3205317"/>
            <a:ext cx="167084" cy="171094"/>
          </a:xfrm>
          <a:prstGeom prst="rect">
            <a:avLst/>
          </a:prstGeom>
        </p:spPr>
      </p:pic>
      <p:pic>
        <p:nvPicPr>
          <p:cNvPr id="7" name="object 7"/>
          <p:cNvPicPr/>
          <p:nvPr/>
        </p:nvPicPr>
        <p:blipFill>
          <a:blip r:embed="rId3" cstate="print"/>
          <a:stretch>
            <a:fillRect/>
          </a:stretch>
        </p:blipFill>
        <p:spPr>
          <a:xfrm>
            <a:off x="1015872" y="3499386"/>
            <a:ext cx="167084" cy="171094"/>
          </a:xfrm>
          <a:prstGeom prst="rect">
            <a:avLst/>
          </a:prstGeom>
        </p:spPr>
      </p:pic>
      <p:pic>
        <p:nvPicPr>
          <p:cNvPr id="8" name="object 8"/>
          <p:cNvPicPr/>
          <p:nvPr/>
        </p:nvPicPr>
        <p:blipFill>
          <a:blip r:embed="rId3" cstate="print"/>
          <a:stretch>
            <a:fillRect/>
          </a:stretch>
        </p:blipFill>
        <p:spPr>
          <a:xfrm>
            <a:off x="1015872" y="3793454"/>
            <a:ext cx="167084" cy="171094"/>
          </a:xfrm>
          <a:prstGeom prst="rect">
            <a:avLst/>
          </a:prstGeom>
        </p:spPr>
      </p:pic>
      <p:pic>
        <p:nvPicPr>
          <p:cNvPr id="9" name="object 9"/>
          <p:cNvPicPr/>
          <p:nvPr/>
        </p:nvPicPr>
        <p:blipFill>
          <a:blip r:embed="rId2" cstate="print"/>
          <a:stretch>
            <a:fillRect/>
          </a:stretch>
        </p:blipFill>
        <p:spPr>
          <a:xfrm>
            <a:off x="614870" y="4094206"/>
            <a:ext cx="189808" cy="195155"/>
          </a:xfrm>
          <a:prstGeom prst="rect">
            <a:avLst/>
          </a:prstGeom>
        </p:spPr>
      </p:pic>
      <p:pic>
        <p:nvPicPr>
          <p:cNvPr id="10" name="object 10"/>
          <p:cNvPicPr/>
          <p:nvPr/>
        </p:nvPicPr>
        <p:blipFill>
          <a:blip r:embed="rId3" cstate="print"/>
          <a:stretch>
            <a:fillRect/>
          </a:stretch>
        </p:blipFill>
        <p:spPr>
          <a:xfrm>
            <a:off x="1015872" y="4689028"/>
            <a:ext cx="167084" cy="171094"/>
          </a:xfrm>
          <a:prstGeom prst="rect">
            <a:avLst/>
          </a:prstGeom>
        </p:spPr>
      </p:pic>
      <p:pic>
        <p:nvPicPr>
          <p:cNvPr id="11" name="object 11"/>
          <p:cNvPicPr/>
          <p:nvPr/>
        </p:nvPicPr>
        <p:blipFill>
          <a:blip r:embed="rId3" cstate="print"/>
          <a:stretch>
            <a:fillRect/>
          </a:stretch>
        </p:blipFill>
        <p:spPr>
          <a:xfrm>
            <a:off x="1015872" y="4983096"/>
            <a:ext cx="167084" cy="171094"/>
          </a:xfrm>
          <a:prstGeom prst="rect">
            <a:avLst/>
          </a:prstGeom>
        </p:spPr>
      </p:pic>
      <p:pic>
        <p:nvPicPr>
          <p:cNvPr id="12" name="object 12"/>
          <p:cNvPicPr/>
          <p:nvPr/>
        </p:nvPicPr>
        <p:blipFill>
          <a:blip r:embed="rId3" cstate="print"/>
          <a:stretch>
            <a:fillRect/>
          </a:stretch>
        </p:blipFill>
        <p:spPr>
          <a:xfrm>
            <a:off x="1015872" y="5277164"/>
            <a:ext cx="167084" cy="171094"/>
          </a:xfrm>
          <a:prstGeom prst="rect">
            <a:avLst/>
          </a:prstGeom>
        </p:spPr>
      </p:pic>
      <p:sp>
        <p:nvSpPr>
          <p:cNvPr id="13" name="object 13"/>
          <p:cNvSpPr txBox="1"/>
          <p:nvPr/>
        </p:nvSpPr>
        <p:spPr>
          <a:xfrm>
            <a:off x="904482" y="2131477"/>
            <a:ext cx="9070454" cy="3662262"/>
          </a:xfrm>
          <a:prstGeom prst="rect">
            <a:avLst/>
          </a:prstGeom>
        </p:spPr>
        <p:txBody>
          <a:bodyPr vert="horz" wrap="square" lIns="0" tIns="10582" rIns="0" bIns="0" rtlCol="0">
            <a:spAutoFit/>
          </a:bodyPr>
          <a:lstStyle/>
          <a:p>
            <a:pPr marL="11139">
              <a:spcBef>
                <a:spcPts val="83"/>
              </a:spcBef>
            </a:pPr>
            <a:r>
              <a:rPr sz="2193" spc="-9" dirty="0">
                <a:latin typeface="Microsoft JhengHei"/>
                <a:cs typeface="Microsoft JhengHei"/>
              </a:rPr>
              <a:t>模組提供了</a:t>
            </a:r>
            <a:r>
              <a:rPr sz="2193" spc="-9" dirty="0">
                <a:solidFill>
                  <a:srgbClr val="FF0000"/>
                </a:solidFill>
                <a:latin typeface="Microsoft JhengHei"/>
                <a:cs typeface="Microsoft JhengHei"/>
              </a:rPr>
              <a:t>名稱空間</a:t>
            </a:r>
            <a:endParaRPr sz="2193" dirty="0">
              <a:latin typeface="Microsoft JhengHei"/>
              <a:cs typeface="Microsoft JhengHei"/>
            </a:endParaRPr>
          </a:p>
          <a:p>
            <a:pPr marL="11139" marR="981361">
              <a:spcBef>
                <a:spcPts val="4"/>
              </a:spcBef>
            </a:pPr>
            <a:r>
              <a:rPr sz="2193" spc="-4" dirty="0">
                <a:latin typeface="Microsoft JhengHei"/>
                <a:cs typeface="Microsoft JhengHei"/>
              </a:rPr>
              <a:t>模組中的變數、函式與類別，基本</a:t>
            </a:r>
            <a:r>
              <a:rPr sz="2193" spc="4" dirty="0">
                <a:latin typeface="Microsoft JhengHei"/>
                <a:cs typeface="Microsoft JhengHei"/>
              </a:rPr>
              <a:t>上</a:t>
            </a:r>
            <a:r>
              <a:rPr sz="2193" spc="-4" dirty="0">
                <a:latin typeface="Microsoft JhengHei"/>
                <a:cs typeface="Microsoft JhengHei"/>
              </a:rPr>
              <a:t>需透</a:t>
            </a:r>
            <a:r>
              <a:rPr sz="2193" spc="4" dirty="0">
                <a:latin typeface="Microsoft JhengHei"/>
                <a:cs typeface="Microsoft JhengHei"/>
              </a:rPr>
              <a:t>過</a:t>
            </a:r>
            <a:r>
              <a:rPr sz="2193" spc="-4" dirty="0">
                <a:latin typeface="Microsoft JhengHei"/>
                <a:cs typeface="Microsoft JhengHei"/>
              </a:rPr>
              <a:t>模組</a:t>
            </a:r>
            <a:r>
              <a:rPr sz="2193" spc="13" dirty="0">
                <a:latin typeface="Microsoft JhengHei"/>
                <a:cs typeface="Microsoft JhengHei"/>
              </a:rPr>
              <a:t>的</a:t>
            </a:r>
            <a:r>
              <a:rPr sz="2193" spc="-4" dirty="0">
                <a:solidFill>
                  <a:srgbClr val="FF0000"/>
                </a:solidFill>
                <a:latin typeface="Microsoft JhengHei"/>
                <a:cs typeface="Microsoft JhengHei"/>
              </a:rPr>
              <a:t>名稱</a:t>
            </a:r>
            <a:r>
              <a:rPr sz="2193" spc="4" dirty="0">
                <a:solidFill>
                  <a:srgbClr val="FF0000"/>
                </a:solidFill>
                <a:latin typeface="Microsoft JhengHei"/>
                <a:cs typeface="Microsoft JhengHei"/>
              </a:rPr>
              <a:t>空</a:t>
            </a:r>
            <a:r>
              <a:rPr sz="2193" dirty="0">
                <a:solidFill>
                  <a:srgbClr val="FF0000"/>
                </a:solidFill>
                <a:latin typeface="Microsoft JhengHei"/>
                <a:cs typeface="Microsoft JhengHei"/>
              </a:rPr>
              <a:t>間</a:t>
            </a:r>
            <a:r>
              <a:rPr sz="2193" spc="-4" dirty="0">
                <a:latin typeface="Microsoft JhengHei"/>
                <a:cs typeface="Microsoft JhengHei"/>
              </a:rPr>
              <a:t>來</a:t>
            </a:r>
            <a:r>
              <a:rPr sz="2193" spc="4" dirty="0">
                <a:latin typeface="Microsoft JhengHei"/>
                <a:cs typeface="Microsoft JhengHei"/>
              </a:rPr>
              <a:t>取</a:t>
            </a:r>
            <a:r>
              <a:rPr sz="2193" spc="-4" dirty="0">
                <a:latin typeface="Microsoft JhengHei"/>
                <a:cs typeface="Microsoft JhengHei"/>
              </a:rPr>
              <a:t>得 三種匯入模組的語句</a:t>
            </a:r>
            <a:endParaRPr sz="2193" dirty="0">
              <a:latin typeface="Microsoft JhengHei"/>
              <a:cs typeface="Microsoft JhengHei"/>
            </a:endParaRPr>
          </a:p>
          <a:p>
            <a:pPr marL="362579" marR="6580465">
              <a:spcBef>
                <a:spcPts val="9"/>
              </a:spcBef>
            </a:pPr>
            <a:r>
              <a:rPr sz="1930" spc="4" dirty="0">
                <a:latin typeface="Microsoft JhengHei"/>
                <a:cs typeface="Microsoft JhengHei"/>
              </a:rPr>
              <a:t>import</a:t>
            </a:r>
            <a:r>
              <a:rPr sz="1930" spc="-9" dirty="0">
                <a:latin typeface="Microsoft JhengHei"/>
                <a:cs typeface="Microsoft JhengHei"/>
              </a:rPr>
              <a:t>語句 </a:t>
            </a:r>
            <a:r>
              <a:rPr sz="1930" spc="57" dirty="0">
                <a:latin typeface="Microsoft JhengHei"/>
                <a:cs typeface="Microsoft JhengHei"/>
              </a:rPr>
              <a:t> </a:t>
            </a:r>
            <a:r>
              <a:rPr sz="1930" spc="4" dirty="0">
                <a:latin typeface="Microsoft JhengHei"/>
                <a:cs typeface="Microsoft JhengHei"/>
              </a:rPr>
              <a:t>import</a:t>
            </a:r>
            <a:r>
              <a:rPr sz="1930" spc="-22" dirty="0">
                <a:latin typeface="Microsoft JhengHei"/>
                <a:cs typeface="Microsoft JhengHei"/>
              </a:rPr>
              <a:t> </a:t>
            </a:r>
            <a:r>
              <a:rPr sz="1930" spc="-4" dirty="0">
                <a:latin typeface="Microsoft JhengHei"/>
                <a:cs typeface="Microsoft JhengHei"/>
              </a:rPr>
              <a:t>…</a:t>
            </a:r>
            <a:r>
              <a:rPr sz="1930" spc="-26" dirty="0">
                <a:latin typeface="Microsoft JhengHei"/>
                <a:cs typeface="Microsoft JhengHei"/>
              </a:rPr>
              <a:t> </a:t>
            </a:r>
            <a:r>
              <a:rPr sz="1930" spc="-4" dirty="0">
                <a:latin typeface="Microsoft JhengHei"/>
                <a:cs typeface="Microsoft JhengHei"/>
              </a:rPr>
              <a:t>as</a:t>
            </a:r>
            <a:r>
              <a:rPr sz="1930" spc="-22" dirty="0">
                <a:latin typeface="Microsoft JhengHei"/>
                <a:cs typeface="Microsoft JhengHei"/>
              </a:rPr>
              <a:t> </a:t>
            </a:r>
            <a:r>
              <a:rPr sz="1930" spc="9" dirty="0">
                <a:latin typeface="Microsoft JhengHei"/>
                <a:cs typeface="Microsoft JhengHei"/>
              </a:rPr>
              <a:t>…</a:t>
            </a:r>
            <a:r>
              <a:rPr sz="1930" spc="-4" dirty="0">
                <a:latin typeface="Microsoft JhengHei"/>
                <a:cs typeface="Microsoft JhengHei"/>
              </a:rPr>
              <a:t>語句 </a:t>
            </a:r>
            <a:r>
              <a:rPr sz="1930" spc="-13" dirty="0">
                <a:latin typeface="Microsoft JhengHei"/>
                <a:cs typeface="Microsoft JhengHei"/>
              </a:rPr>
              <a:t>from</a:t>
            </a:r>
            <a:r>
              <a:rPr sz="1930" spc="-26" dirty="0">
                <a:latin typeface="Microsoft JhengHei"/>
                <a:cs typeface="Microsoft JhengHei"/>
              </a:rPr>
              <a:t> </a:t>
            </a:r>
            <a:r>
              <a:rPr sz="1930" spc="-4" dirty="0">
                <a:latin typeface="Microsoft JhengHei"/>
                <a:cs typeface="Microsoft JhengHei"/>
              </a:rPr>
              <a:t>...</a:t>
            </a:r>
            <a:r>
              <a:rPr sz="1930" spc="-22" dirty="0">
                <a:latin typeface="Microsoft JhengHei"/>
                <a:cs typeface="Microsoft JhengHei"/>
              </a:rPr>
              <a:t> </a:t>
            </a:r>
            <a:r>
              <a:rPr sz="1930" spc="4" dirty="0">
                <a:latin typeface="Microsoft JhengHei"/>
                <a:cs typeface="Microsoft JhengHei"/>
              </a:rPr>
              <a:t>import</a:t>
            </a:r>
            <a:r>
              <a:rPr sz="1930" spc="-4" dirty="0">
                <a:latin typeface="Microsoft JhengHei"/>
                <a:cs typeface="Microsoft JhengHei"/>
              </a:rPr>
              <a:t>語句</a:t>
            </a:r>
            <a:endParaRPr sz="1930" dirty="0">
              <a:latin typeface="Microsoft JhengHei"/>
              <a:cs typeface="Microsoft JhengHei"/>
            </a:endParaRPr>
          </a:p>
          <a:p>
            <a:pPr marL="11139">
              <a:lnSpc>
                <a:spcPts val="2359"/>
              </a:lnSpc>
            </a:pPr>
            <a:r>
              <a:rPr sz="2193" spc="4" dirty="0">
                <a:latin typeface="Microsoft JhengHei"/>
                <a:cs typeface="Microsoft JhengHei"/>
              </a:rPr>
              <a:t>import</a:t>
            </a:r>
            <a:r>
              <a:rPr sz="2193" spc="-18" dirty="0">
                <a:latin typeface="Microsoft JhengHei"/>
                <a:cs typeface="Microsoft JhengHei"/>
              </a:rPr>
              <a:t> </a:t>
            </a:r>
            <a:r>
              <a:rPr sz="2193" spc="-4" dirty="0">
                <a:latin typeface="Microsoft JhengHei"/>
                <a:cs typeface="Microsoft JhengHei"/>
              </a:rPr>
              <a:t>陳述句會在相同目錄下尋找模</a:t>
            </a:r>
            <a:r>
              <a:rPr sz="2193" dirty="0">
                <a:latin typeface="Microsoft JhengHei"/>
                <a:cs typeface="Microsoft JhengHei"/>
              </a:rPr>
              <a:t>組</a:t>
            </a:r>
            <a:r>
              <a:rPr sz="2193" spc="-4" dirty="0">
                <a:latin typeface="Microsoft JhengHei"/>
                <a:cs typeface="Microsoft JhengHei"/>
              </a:rPr>
              <a:t>(.py檔)，如果</a:t>
            </a:r>
            <a:r>
              <a:rPr sz="2193" spc="4" dirty="0">
                <a:latin typeface="Microsoft JhengHei"/>
                <a:cs typeface="Microsoft JhengHei"/>
              </a:rPr>
              <a:t>沒</a:t>
            </a:r>
            <a:r>
              <a:rPr sz="2193" spc="-4" dirty="0">
                <a:latin typeface="Microsoft JhengHei"/>
                <a:cs typeface="Microsoft JhengHei"/>
              </a:rPr>
              <a:t>找到</a:t>
            </a:r>
            <a:r>
              <a:rPr sz="2193" spc="4" dirty="0">
                <a:latin typeface="Microsoft JhengHei"/>
                <a:cs typeface="Microsoft JhengHei"/>
              </a:rPr>
              <a:t>，</a:t>
            </a:r>
            <a:r>
              <a:rPr sz="2193" spc="-4" dirty="0">
                <a:latin typeface="Microsoft JhengHei"/>
                <a:cs typeface="Microsoft JhengHei"/>
              </a:rPr>
              <a:t>則會</a:t>
            </a:r>
            <a:r>
              <a:rPr sz="2193" spc="4" dirty="0">
                <a:latin typeface="Microsoft JhengHei"/>
                <a:cs typeface="Microsoft JhengHei"/>
              </a:rPr>
              <a:t>試</a:t>
            </a:r>
            <a:r>
              <a:rPr sz="2193" spc="-4" dirty="0">
                <a:latin typeface="Microsoft JhengHei"/>
                <a:cs typeface="Microsoft JhengHei"/>
              </a:rPr>
              <a:t>著在</a:t>
            </a:r>
            <a:endParaRPr sz="2193" dirty="0">
              <a:latin typeface="Microsoft JhengHei"/>
              <a:cs typeface="Microsoft JhengHei"/>
            </a:endParaRPr>
          </a:p>
          <a:p>
            <a:pPr marL="11139">
              <a:lnSpc>
                <a:spcPts val="2368"/>
              </a:lnSpc>
            </a:pPr>
            <a:r>
              <a:rPr sz="2193" spc="-9" dirty="0">
                <a:solidFill>
                  <a:srgbClr val="FF0000"/>
                </a:solidFill>
                <a:latin typeface="Microsoft JhengHei"/>
                <a:cs typeface="Microsoft JhengHei"/>
              </a:rPr>
              <a:t>sys.path</a:t>
            </a:r>
            <a:r>
              <a:rPr sz="2193" spc="-4" dirty="0">
                <a:solidFill>
                  <a:srgbClr val="FF0000"/>
                </a:solidFill>
                <a:latin typeface="Microsoft JhengHei"/>
                <a:cs typeface="Microsoft JhengHei"/>
              </a:rPr>
              <a:t> </a:t>
            </a:r>
            <a:r>
              <a:rPr sz="2193" spc="-9" dirty="0">
                <a:latin typeface="Microsoft JhengHei"/>
                <a:cs typeface="Microsoft JhengHei"/>
              </a:rPr>
              <a:t>中遞迴地尋找，如果還是沒有，則</a:t>
            </a:r>
            <a:r>
              <a:rPr sz="2193" dirty="0">
                <a:latin typeface="Microsoft JhengHei"/>
                <a:cs typeface="Microsoft JhengHei"/>
              </a:rPr>
              <a:t>會</a:t>
            </a:r>
            <a:r>
              <a:rPr sz="2193" spc="-9" dirty="0">
                <a:latin typeface="Microsoft JhengHei"/>
                <a:cs typeface="Microsoft JhengHei"/>
              </a:rPr>
              <a:t>引</a:t>
            </a:r>
            <a:r>
              <a:rPr sz="2193" spc="-4" dirty="0">
                <a:latin typeface="Microsoft JhengHei"/>
                <a:cs typeface="Microsoft JhengHei"/>
              </a:rPr>
              <a:t>發</a:t>
            </a:r>
            <a:r>
              <a:rPr sz="2193" spc="53" dirty="0">
                <a:latin typeface="Microsoft JhengHei"/>
                <a:cs typeface="Microsoft JhengHei"/>
              </a:rPr>
              <a:t> </a:t>
            </a:r>
            <a:r>
              <a:rPr sz="2193" spc="-4" dirty="0">
                <a:solidFill>
                  <a:srgbClr val="FF0000"/>
                </a:solidFill>
                <a:latin typeface="Microsoft JhengHei"/>
                <a:cs typeface="Microsoft JhengHei"/>
              </a:rPr>
              <a:t>ImportError</a:t>
            </a:r>
            <a:r>
              <a:rPr sz="2193" spc="13" dirty="0">
                <a:solidFill>
                  <a:srgbClr val="FF0000"/>
                </a:solidFill>
                <a:latin typeface="Microsoft JhengHei"/>
                <a:cs typeface="Microsoft JhengHei"/>
              </a:rPr>
              <a:t> </a:t>
            </a:r>
            <a:r>
              <a:rPr sz="2193" spc="-9" dirty="0">
                <a:latin typeface="Microsoft JhengHei"/>
                <a:cs typeface="Microsoft JhengHei"/>
              </a:rPr>
              <a:t>例外</a:t>
            </a:r>
            <a:endParaRPr sz="2193" dirty="0">
              <a:latin typeface="Microsoft JhengHei"/>
              <a:cs typeface="Microsoft JhengHei"/>
            </a:endParaRPr>
          </a:p>
          <a:p>
            <a:pPr marL="362579">
              <a:spcBef>
                <a:spcPts val="13"/>
              </a:spcBef>
            </a:pPr>
            <a:r>
              <a:rPr sz="1930" spc="-13" dirty="0">
                <a:latin typeface="Microsoft JhengHei"/>
                <a:cs typeface="Microsoft JhengHei"/>
              </a:rPr>
              <a:t>sys.path</a:t>
            </a:r>
            <a:r>
              <a:rPr sz="1930" spc="-4" dirty="0">
                <a:latin typeface="Microsoft JhengHei"/>
                <a:cs typeface="Microsoft JhengHei"/>
              </a:rPr>
              <a:t>是python的搜索</a:t>
            </a:r>
            <a:r>
              <a:rPr sz="1930" dirty="0">
                <a:latin typeface="Microsoft JhengHei"/>
                <a:cs typeface="Microsoft JhengHei"/>
              </a:rPr>
              <a:t>模</a:t>
            </a:r>
            <a:r>
              <a:rPr sz="1930" spc="-4" dirty="0">
                <a:latin typeface="Microsoft JhengHei"/>
                <a:cs typeface="Microsoft JhengHei"/>
              </a:rPr>
              <a:t>組的</a:t>
            </a:r>
            <a:r>
              <a:rPr sz="1930" dirty="0">
                <a:latin typeface="Microsoft JhengHei"/>
                <a:cs typeface="Microsoft JhengHei"/>
              </a:rPr>
              <a:t>路</a:t>
            </a:r>
            <a:r>
              <a:rPr sz="1930" spc="-4" dirty="0">
                <a:latin typeface="Microsoft JhengHei"/>
                <a:cs typeface="Microsoft JhengHei"/>
              </a:rPr>
              <a:t>徑集</a:t>
            </a:r>
            <a:r>
              <a:rPr sz="1930" dirty="0">
                <a:latin typeface="Microsoft JhengHei"/>
                <a:cs typeface="Microsoft JhengHei"/>
              </a:rPr>
              <a:t>，</a:t>
            </a:r>
            <a:r>
              <a:rPr sz="1930" spc="-4" dirty="0">
                <a:latin typeface="Microsoft JhengHei"/>
                <a:cs typeface="Microsoft JhengHei"/>
              </a:rPr>
              <a:t>是一</a:t>
            </a:r>
            <a:r>
              <a:rPr sz="1930" spc="18" dirty="0">
                <a:latin typeface="Microsoft JhengHei"/>
                <a:cs typeface="Microsoft JhengHei"/>
              </a:rPr>
              <a:t>個</a:t>
            </a:r>
            <a:r>
              <a:rPr sz="1930" spc="-9" dirty="0">
                <a:latin typeface="Microsoft JhengHei"/>
                <a:cs typeface="Microsoft JhengHei"/>
              </a:rPr>
              <a:t>list</a:t>
            </a:r>
            <a:endParaRPr sz="1930" dirty="0">
              <a:latin typeface="Microsoft JhengHei"/>
              <a:cs typeface="Microsoft JhengHei"/>
            </a:endParaRPr>
          </a:p>
          <a:p>
            <a:pPr marL="362579"/>
            <a:r>
              <a:rPr sz="1930" spc="-4" dirty="0">
                <a:latin typeface="Microsoft JhengHei"/>
                <a:cs typeface="Microsoft JhengHei"/>
              </a:rPr>
              <a:t>如果</a:t>
            </a:r>
            <a:r>
              <a:rPr sz="1930" spc="-9" dirty="0">
                <a:latin typeface="Microsoft JhengHei"/>
                <a:cs typeface="Microsoft JhengHei"/>
              </a:rPr>
              <a:t>.</a:t>
            </a:r>
            <a:r>
              <a:rPr sz="1930" spc="-4" dirty="0">
                <a:latin typeface="Microsoft JhengHei"/>
                <a:cs typeface="Microsoft JhengHei"/>
              </a:rPr>
              <a:t>py檔尚未編譯則編譯為</a:t>
            </a:r>
            <a:r>
              <a:rPr sz="1930" spc="-9" dirty="0">
                <a:latin typeface="Microsoft JhengHei"/>
                <a:cs typeface="Microsoft JhengHei"/>
              </a:rPr>
              <a:t>.p</a:t>
            </a:r>
            <a:r>
              <a:rPr sz="1930" spc="-13" dirty="0">
                <a:latin typeface="Microsoft JhengHei"/>
                <a:cs typeface="Microsoft JhengHei"/>
              </a:rPr>
              <a:t>y</a:t>
            </a:r>
            <a:r>
              <a:rPr sz="1930" spc="-4" dirty="0">
                <a:latin typeface="Microsoft JhengHei"/>
                <a:cs typeface="Microsoft JhengHei"/>
              </a:rPr>
              <a:t>c檔</a:t>
            </a:r>
            <a:r>
              <a:rPr sz="1930" dirty="0">
                <a:latin typeface="Microsoft JhengHei"/>
                <a:cs typeface="Microsoft JhengHei"/>
              </a:rPr>
              <a:t>，</a:t>
            </a:r>
            <a:r>
              <a:rPr sz="1930" spc="-4" dirty="0">
                <a:latin typeface="Microsoft JhengHei"/>
                <a:cs typeface="Microsoft JhengHei"/>
              </a:rPr>
              <a:t>而後</a:t>
            </a:r>
            <a:r>
              <a:rPr sz="1930" dirty="0">
                <a:latin typeface="Microsoft JhengHei"/>
                <a:cs typeface="Microsoft JhengHei"/>
              </a:rPr>
              <a:t>載</a:t>
            </a:r>
            <a:r>
              <a:rPr sz="1930" spc="-4" dirty="0">
                <a:latin typeface="Microsoft JhengHei"/>
                <a:cs typeface="Microsoft JhengHei"/>
              </a:rPr>
              <a:t>入執行</a:t>
            </a:r>
            <a:endParaRPr sz="1930" dirty="0">
              <a:latin typeface="Microsoft JhengHei"/>
              <a:cs typeface="Microsoft JhengHei"/>
            </a:endParaRPr>
          </a:p>
          <a:p>
            <a:pPr marL="362579">
              <a:lnSpc>
                <a:spcPts val="2083"/>
              </a:lnSpc>
            </a:pPr>
            <a:r>
              <a:rPr sz="1930" spc="-4" dirty="0">
                <a:latin typeface="Microsoft JhengHei"/>
                <a:cs typeface="Microsoft JhengHei"/>
              </a:rPr>
              <a:t>如果同時找到</a:t>
            </a:r>
            <a:r>
              <a:rPr sz="1930" spc="-9" dirty="0">
                <a:latin typeface="Microsoft JhengHei"/>
                <a:cs typeface="Microsoft JhengHei"/>
              </a:rPr>
              <a:t>.</a:t>
            </a:r>
            <a:r>
              <a:rPr sz="1930" spc="-4" dirty="0">
                <a:latin typeface="Microsoft JhengHei"/>
                <a:cs typeface="Microsoft JhengHei"/>
              </a:rPr>
              <a:t>py檔與</a:t>
            </a:r>
            <a:r>
              <a:rPr sz="1930" spc="-9" dirty="0">
                <a:latin typeface="Microsoft JhengHei"/>
                <a:cs typeface="Microsoft JhengHei"/>
              </a:rPr>
              <a:t>.p</a:t>
            </a:r>
            <a:r>
              <a:rPr sz="1930" spc="-13" dirty="0">
                <a:latin typeface="Microsoft JhengHei"/>
                <a:cs typeface="Microsoft JhengHei"/>
              </a:rPr>
              <a:t>y</a:t>
            </a:r>
            <a:r>
              <a:rPr sz="1930" spc="-4" dirty="0">
                <a:latin typeface="Microsoft JhengHei"/>
                <a:cs typeface="Microsoft JhengHei"/>
              </a:rPr>
              <a:t>c檔，而</a:t>
            </a:r>
            <a:r>
              <a:rPr sz="1930" spc="-9" dirty="0">
                <a:latin typeface="Microsoft JhengHei"/>
                <a:cs typeface="Microsoft JhengHei"/>
              </a:rPr>
              <a:t>.p</a:t>
            </a:r>
            <a:r>
              <a:rPr sz="1930" spc="-13" dirty="0">
                <a:latin typeface="Microsoft JhengHei"/>
                <a:cs typeface="Microsoft JhengHei"/>
              </a:rPr>
              <a:t>y</a:t>
            </a:r>
            <a:r>
              <a:rPr sz="1930" spc="4" dirty="0">
                <a:latin typeface="Microsoft JhengHei"/>
                <a:cs typeface="Microsoft JhengHei"/>
              </a:rPr>
              <a:t>c</a:t>
            </a:r>
            <a:r>
              <a:rPr sz="1930" spc="-4" dirty="0">
                <a:latin typeface="Microsoft JhengHei"/>
                <a:cs typeface="Microsoft JhengHei"/>
              </a:rPr>
              <a:t>檔的</a:t>
            </a:r>
            <a:r>
              <a:rPr sz="1930" dirty="0">
                <a:latin typeface="Microsoft JhengHei"/>
                <a:cs typeface="Microsoft JhengHei"/>
              </a:rPr>
              <a:t>版</a:t>
            </a:r>
            <a:r>
              <a:rPr sz="1930" spc="-4" dirty="0">
                <a:latin typeface="Microsoft JhengHei"/>
                <a:cs typeface="Microsoft JhengHei"/>
              </a:rPr>
              <a:t>本並</a:t>
            </a:r>
            <a:r>
              <a:rPr sz="1930" dirty="0">
                <a:latin typeface="Microsoft JhengHei"/>
                <a:cs typeface="Microsoft JhengHei"/>
              </a:rPr>
              <a:t>沒</a:t>
            </a:r>
            <a:r>
              <a:rPr sz="1930" spc="-4" dirty="0">
                <a:latin typeface="Microsoft JhengHei"/>
                <a:cs typeface="Microsoft JhengHei"/>
              </a:rPr>
              <a:t>有</a:t>
            </a:r>
            <a:r>
              <a:rPr sz="1930" spc="13" dirty="0">
                <a:latin typeface="Microsoft JhengHei"/>
                <a:cs typeface="Microsoft JhengHei"/>
              </a:rPr>
              <a:t>比</a:t>
            </a:r>
            <a:r>
              <a:rPr sz="1930" spc="-9" dirty="0">
                <a:latin typeface="Microsoft JhengHei"/>
                <a:cs typeface="Microsoft JhengHei"/>
              </a:rPr>
              <a:t>.</a:t>
            </a:r>
            <a:r>
              <a:rPr sz="1930" spc="-4" dirty="0">
                <a:latin typeface="Microsoft JhengHei"/>
                <a:cs typeface="Microsoft JhengHei"/>
              </a:rPr>
              <a:t>py檔舊</a:t>
            </a:r>
            <a:r>
              <a:rPr sz="1930" dirty="0">
                <a:latin typeface="Microsoft JhengHei"/>
                <a:cs typeface="Microsoft JhengHei"/>
              </a:rPr>
              <a:t>，</a:t>
            </a:r>
            <a:r>
              <a:rPr sz="1930" spc="-4" dirty="0">
                <a:latin typeface="Microsoft JhengHei"/>
                <a:cs typeface="Microsoft JhengHei"/>
              </a:rPr>
              <a:t>則略</a:t>
            </a:r>
            <a:r>
              <a:rPr sz="1930" dirty="0">
                <a:latin typeface="Microsoft JhengHei"/>
                <a:cs typeface="Microsoft JhengHei"/>
              </a:rPr>
              <a:t>過</a:t>
            </a:r>
            <a:r>
              <a:rPr sz="1930" spc="-4" dirty="0">
                <a:latin typeface="Microsoft JhengHei"/>
                <a:cs typeface="Microsoft JhengHei"/>
              </a:rPr>
              <a:t>編譯</a:t>
            </a:r>
            <a:r>
              <a:rPr sz="1930" dirty="0">
                <a:latin typeface="Microsoft JhengHei"/>
                <a:cs typeface="Microsoft JhengHei"/>
              </a:rPr>
              <a:t>直</a:t>
            </a:r>
            <a:r>
              <a:rPr sz="1930" spc="-4" dirty="0">
                <a:latin typeface="Microsoft JhengHei"/>
                <a:cs typeface="Microsoft JhengHei"/>
              </a:rPr>
              <a:t>接</a:t>
            </a:r>
            <a:endParaRPr sz="1930" dirty="0">
              <a:latin typeface="Microsoft JhengHei"/>
              <a:cs typeface="Microsoft JhengHei"/>
            </a:endParaRPr>
          </a:p>
          <a:p>
            <a:pPr marL="362579">
              <a:lnSpc>
                <a:spcPts val="2083"/>
              </a:lnSpc>
            </a:pPr>
            <a:r>
              <a:rPr sz="1930" spc="-9" dirty="0">
                <a:latin typeface="Microsoft JhengHei"/>
                <a:cs typeface="Microsoft JhengHei"/>
              </a:rPr>
              <a:t>執行，如果僅找到.pyc檔而沒有找</a:t>
            </a:r>
            <a:r>
              <a:rPr sz="1930" dirty="0">
                <a:latin typeface="Microsoft JhengHei"/>
                <a:cs typeface="Microsoft JhengHei"/>
              </a:rPr>
              <a:t>到</a:t>
            </a:r>
            <a:r>
              <a:rPr sz="1930" spc="-4" dirty="0">
                <a:latin typeface="Microsoft JhengHei"/>
                <a:cs typeface="Microsoft JhengHei"/>
              </a:rPr>
              <a:t>.py檔，也會直接執行</a:t>
            </a:r>
            <a:endParaRPr sz="1930" dirty="0">
              <a:latin typeface="Microsoft JhengHei"/>
              <a:cs typeface="Microsoft JhengHei"/>
            </a:endParaRPr>
          </a:p>
        </p:txBody>
      </p:sp>
    </p:spTree>
    <p:extLst>
      <p:ext uri="{BB962C8B-B14F-4D97-AF65-F5344CB8AC3E}">
        <p14:creationId xmlns:p14="http://schemas.microsoft.com/office/powerpoint/2010/main" val="2209772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8923" y="1196408"/>
            <a:ext cx="1956558" cy="496558"/>
          </a:xfrm>
          <a:prstGeom prst="rect">
            <a:avLst/>
          </a:prstGeom>
        </p:spPr>
        <p:txBody>
          <a:bodyPr vert="horz" wrap="square" lIns="0" tIns="11696" rIns="0" bIns="0" rtlCol="0">
            <a:spAutoFit/>
          </a:bodyPr>
          <a:lstStyle/>
          <a:p>
            <a:pPr marL="11139">
              <a:spcBef>
                <a:spcPts val="92"/>
              </a:spcBef>
            </a:pPr>
            <a:r>
              <a:rPr spc="-13" dirty="0"/>
              <a:t>sys.path</a:t>
            </a:r>
          </a:p>
        </p:txBody>
      </p:sp>
      <p:pic>
        <p:nvPicPr>
          <p:cNvPr id="3" name="object 3"/>
          <p:cNvPicPr/>
          <p:nvPr/>
        </p:nvPicPr>
        <p:blipFill>
          <a:blip r:embed="rId2" cstate="print"/>
          <a:stretch>
            <a:fillRect/>
          </a:stretch>
        </p:blipFill>
        <p:spPr>
          <a:xfrm>
            <a:off x="614871" y="2283011"/>
            <a:ext cx="211194" cy="217878"/>
          </a:xfrm>
          <a:prstGeom prst="rect">
            <a:avLst/>
          </a:prstGeom>
        </p:spPr>
      </p:pic>
      <p:pic>
        <p:nvPicPr>
          <p:cNvPr id="4" name="object 4"/>
          <p:cNvPicPr/>
          <p:nvPr/>
        </p:nvPicPr>
        <p:blipFill>
          <a:blip r:embed="rId3" cstate="print"/>
          <a:stretch>
            <a:fillRect/>
          </a:stretch>
        </p:blipFill>
        <p:spPr>
          <a:xfrm>
            <a:off x="1015873" y="2712085"/>
            <a:ext cx="177777" cy="187135"/>
          </a:xfrm>
          <a:prstGeom prst="rect">
            <a:avLst/>
          </a:prstGeom>
        </p:spPr>
      </p:pic>
      <p:pic>
        <p:nvPicPr>
          <p:cNvPr id="5" name="object 5"/>
          <p:cNvPicPr/>
          <p:nvPr/>
        </p:nvPicPr>
        <p:blipFill>
          <a:blip r:embed="rId3" cstate="print"/>
          <a:stretch>
            <a:fillRect/>
          </a:stretch>
        </p:blipFill>
        <p:spPr>
          <a:xfrm>
            <a:off x="1015873" y="3097046"/>
            <a:ext cx="177777" cy="187135"/>
          </a:xfrm>
          <a:prstGeom prst="rect">
            <a:avLst/>
          </a:prstGeom>
        </p:spPr>
      </p:pic>
      <p:pic>
        <p:nvPicPr>
          <p:cNvPr id="6" name="object 6"/>
          <p:cNvPicPr/>
          <p:nvPr/>
        </p:nvPicPr>
        <p:blipFill>
          <a:blip r:embed="rId3" cstate="print"/>
          <a:stretch>
            <a:fillRect/>
          </a:stretch>
        </p:blipFill>
        <p:spPr>
          <a:xfrm>
            <a:off x="1015873" y="3482009"/>
            <a:ext cx="177777" cy="187135"/>
          </a:xfrm>
          <a:prstGeom prst="rect">
            <a:avLst/>
          </a:prstGeom>
        </p:spPr>
      </p:pic>
      <p:pic>
        <p:nvPicPr>
          <p:cNvPr id="7" name="object 7"/>
          <p:cNvPicPr/>
          <p:nvPr/>
        </p:nvPicPr>
        <p:blipFill>
          <a:blip r:embed="rId3" cstate="print"/>
          <a:stretch>
            <a:fillRect/>
          </a:stretch>
        </p:blipFill>
        <p:spPr>
          <a:xfrm>
            <a:off x="1015873" y="3866972"/>
            <a:ext cx="177777" cy="187134"/>
          </a:xfrm>
          <a:prstGeom prst="rect">
            <a:avLst/>
          </a:prstGeom>
        </p:spPr>
      </p:pic>
      <p:pic>
        <p:nvPicPr>
          <p:cNvPr id="8" name="object 8"/>
          <p:cNvPicPr/>
          <p:nvPr/>
        </p:nvPicPr>
        <p:blipFill>
          <a:blip r:embed="rId2" cstate="print"/>
          <a:stretch>
            <a:fillRect/>
          </a:stretch>
        </p:blipFill>
        <p:spPr>
          <a:xfrm>
            <a:off x="614871" y="4271985"/>
            <a:ext cx="211194" cy="217878"/>
          </a:xfrm>
          <a:prstGeom prst="rect">
            <a:avLst/>
          </a:prstGeom>
        </p:spPr>
      </p:pic>
      <p:pic>
        <p:nvPicPr>
          <p:cNvPr id="9" name="object 9"/>
          <p:cNvPicPr/>
          <p:nvPr/>
        </p:nvPicPr>
        <p:blipFill>
          <a:blip r:embed="rId2" cstate="print"/>
          <a:stretch>
            <a:fillRect/>
          </a:stretch>
        </p:blipFill>
        <p:spPr>
          <a:xfrm>
            <a:off x="614871" y="5095376"/>
            <a:ext cx="211194" cy="217878"/>
          </a:xfrm>
          <a:prstGeom prst="rect">
            <a:avLst/>
          </a:prstGeom>
        </p:spPr>
      </p:pic>
      <p:sp>
        <p:nvSpPr>
          <p:cNvPr id="10" name="object 10"/>
          <p:cNvSpPr txBox="1"/>
          <p:nvPr/>
        </p:nvSpPr>
        <p:spPr>
          <a:xfrm>
            <a:off x="904482" y="2120649"/>
            <a:ext cx="8986912" cy="3301922"/>
          </a:xfrm>
          <a:prstGeom prst="rect">
            <a:avLst/>
          </a:prstGeom>
        </p:spPr>
        <p:txBody>
          <a:bodyPr vert="horz" wrap="square" lIns="0" tIns="17265" rIns="0" bIns="0" rtlCol="0">
            <a:spAutoFit/>
          </a:bodyPr>
          <a:lstStyle/>
          <a:p>
            <a:pPr marL="362579" marR="4046304" indent="-351998">
              <a:lnSpc>
                <a:spcPct val="118800"/>
              </a:lnSpc>
              <a:spcBef>
                <a:spcPts val="136"/>
              </a:spcBef>
            </a:pPr>
            <a:r>
              <a:rPr sz="2456" spc="-9" dirty="0">
                <a:solidFill>
                  <a:srgbClr val="FF0000"/>
                </a:solidFill>
                <a:latin typeface="Microsoft JhengHei"/>
                <a:cs typeface="Microsoft JhengHei"/>
              </a:rPr>
              <a:t>sys.</a:t>
            </a:r>
            <a:r>
              <a:rPr sz="2456" spc="-39" dirty="0">
                <a:solidFill>
                  <a:srgbClr val="FF0000"/>
                </a:solidFill>
                <a:latin typeface="Microsoft JhengHei"/>
                <a:cs typeface="Microsoft JhengHei"/>
              </a:rPr>
              <a:t>p</a:t>
            </a:r>
            <a:r>
              <a:rPr sz="2456" spc="-9" dirty="0">
                <a:solidFill>
                  <a:srgbClr val="FF0000"/>
                </a:solidFill>
                <a:latin typeface="Microsoft JhengHei"/>
                <a:cs typeface="Microsoft JhengHei"/>
              </a:rPr>
              <a:t>a</a:t>
            </a:r>
            <a:r>
              <a:rPr sz="2456" dirty="0">
                <a:solidFill>
                  <a:srgbClr val="FF0000"/>
                </a:solidFill>
                <a:latin typeface="Microsoft JhengHei"/>
                <a:cs typeface="Microsoft JhengHei"/>
              </a:rPr>
              <a:t>th</a:t>
            </a:r>
            <a:r>
              <a:rPr sz="2456" spc="-4" dirty="0">
                <a:latin typeface="Microsoft JhengHei"/>
                <a:cs typeface="Microsoft JhengHei"/>
              </a:rPr>
              <a:t>路徑集是由幾個來源所組成 </a:t>
            </a:r>
            <a:r>
              <a:rPr sz="2105" dirty="0">
                <a:latin typeface="Microsoft JhengHei"/>
                <a:cs typeface="Microsoft JhengHei"/>
              </a:rPr>
              <a:t>所執行Python模組的所在目錄 </a:t>
            </a:r>
            <a:r>
              <a:rPr sz="2105" spc="-35" dirty="0">
                <a:solidFill>
                  <a:srgbClr val="FF0000"/>
                </a:solidFill>
                <a:latin typeface="Microsoft JhengHei"/>
                <a:cs typeface="Microsoft JhengHei"/>
              </a:rPr>
              <a:t>PYTHONPATH</a:t>
            </a:r>
            <a:r>
              <a:rPr sz="2105" dirty="0">
                <a:latin typeface="Microsoft JhengHei"/>
                <a:cs typeface="Microsoft JhengHei"/>
              </a:rPr>
              <a:t>環境變數的內容</a:t>
            </a:r>
            <a:endParaRPr sz="2105">
              <a:latin typeface="Microsoft JhengHei"/>
              <a:cs typeface="Microsoft JhengHei"/>
            </a:endParaRPr>
          </a:p>
          <a:p>
            <a:pPr marL="362579">
              <a:spcBef>
                <a:spcPts val="504"/>
              </a:spcBef>
            </a:pPr>
            <a:r>
              <a:rPr sz="2105" dirty="0">
                <a:latin typeface="Microsoft JhengHei"/>
                <a:cs typeface="Microsoft JhengHei"/>
              </a:rPr>
              <a:t>標準程式庫搜尋目錄</a:t>
            </a:r>
            <a:endParaRPr sz="2105">
              <a:latin typeface="Microsoft JhengHei"/>
              <a:cs typeface="Microsoft JhengHei"/>
            </a:endParaRPr>
          </a:p>
          <a:p>
            <a:pPr marL="362579">
              <a:spcBef>
                <a:spcPts val="504"/>
              </a:spcBef>
            </a:pPr>
            <a:r>
              <a:rPr sz="2105" spc="-4" dirty="0">
                <a:solidFill>
                  <a:srgbClr val="FF0000"/>
                </a:solidFill>
                <a:latin typeface="Microsoft JhengHei"/>
                <a:cs typeface="Microsoft JhengHei"/>
              </a:rPr>
              <a:t>.pth</a:t>
            </a:r>
            <a:r>
              <a:rPr sz="2105" dirty="0">
                <a:latin typeface="Microsoft JhengHei"/>
                <a:cs typeface="Microsoft JhengHei"/>
              </a:rPr>
              <a:t>檔案中所列出的目錄</a:t>
            </a:r>
            <a:endParaRPr sz="2105">
              <a:latin typeface="Microsoft JhengHei"/>
              <a:cs typeface="Microsoft JhengHei"/>
            </a:endParaRPr>
          </a:p>
          <a:p>
            <a:pPr marL="11139">
              <a:spcBef>
                <a:spcPts val="579"/>
              </a:spcBef>
            </a:pPr>
            <a:r>
              <a:rPr sz="2456" spc="-4" dirty="0">
                <a:latin typeface="Microsoft JhengHei"/>
                <a:cs typeface="Microsoft JhengHei"/>
              </a:rPr>
              <a:t>可以</a:t>
            </a:r>
            <a:r>
              <a:rPr sz="2456" spc="-13" dirty="0">
                <a:latin typeface="Microsoft JhengHei"/>
                <a:cs typeface="Microsoft JhengHei"/>
              </a:rPr>
              <a:t>在</a:t>
            </a:r>
            <a:r>
              <a:rPr sz="2456" spc="-4" dirty="0">
                <a:latin typeface="Microsoft JhengHei"/>
                <a:cs typeface="Microsoft JhengHei"/>
              </a:rPr>
              <a:t>Python</a:t>
            </a:r>
            <a:r>
              <a:rPr sz="2456" spc="-9" dirty="0">
                <a:latin typeface="Microsoft JhengHei"/>
                <a:cs typeface="Microsoft JhengHei"/>
              </a:rPr>
              <a:t>環境下使</a:t>
            </a:r>
            <a:r>
              <a:rPr sz="2456" spc="-4" dirty="0">
                <a:latin typeface="Microsoft JhengHei"/>
                <a:cs typeface="Microsoft JhengHei"/>
              </a:rPr>
              <a:t>用</a:t>
            </a:r>
            <a:r>
              <a:rPr sz="2456" spc="-9" dirty="0">
                <a:solidFill>
                  <a:srgbClr val="FF0000"/>
                </a:solidFill>
                <a:latin typeface="Microsoft JhengHei"/>
                <a:cs typeface="Microsoft JhengHei"/>
              </a:rPr>
              <a:t>sys.path.append(path)</a:t>
            </a:r>
            <a:r>
              <a:rPr sz="2456" spc="-4" dirty="0">
                <a:latin typeface="Microsoft JhengHei"/>
                <a:cs typeface="Microsoft JhengHei"/>
              </a:rPr>
              <a:t>添加相</a:t>
            </a:r>
            <a:r>
              <a:rPr sz="2456" spc="-13" dirty="0">
                <a:latin typeface="Microsoft JhengHei"/>
                <a:cs typeface="Microsoft JhengHei"/>
              </a:rPr>
              <a:t>關</a:t>
            </a:r>
            <a:r>
              <a:rPr sz="2456" spc="-4" dirty="0">
                <a:latin typeface="Microsoft JhengHei"/>
                <a:cs typeface="Microsoft JhengHei"/>
              </a:rPr>
              <a:t>的路徑</a:t>
            </a:r>
            <a:endParaRPr sz="2456">
              <a:latin typeface="Microsoft JhengHei"/>
              <a:cs typeface="Microsoft JhengHei"/>
            </a:endParaRPr>
          </a:p>
          <a:p>
            <a:pPr marL="11139"/>
            <a:r>
              <a:rPr sz="2456" spc="-4" dirty="0">
                <a:latin typeface="Microsoft JhengHei"/>
                <a:cs typeface="Microsoft JhengHei"/>
              </a:rPr>
              <a:t>，但在退</a:t>
            </a:r>
            <a:r>
              <a:rPr sz="2456" spc="-13" dirty="0">
                <a:latin typeface="Microsoft JhengHei"/>
                <a:cs typeface="Microsoft JhengHei"/>
              </a:rPr>
              <a:t>出</a:t>
            </a:r>
            <a:r>
              <a:rPr sz="2456" dirty="0">
                <a:latin typeface="Microsoft JhengHei"/>
                <a:cs typeface="Microsoft JhengHei"/>
              </a:rPr>
              <a:t>Python</a:t>
            </a:r>
            <a:r>
              <a:rPr sz="2456" spc="-4" dirty="0">
                <a:latin typeface="Microsoft JhengHei"/>
                <a:cs typeface="Microsoft JhengHei"/>
              </a:rPr>
              <a:t>環境後自己添加的路徑就會自動</a:t>
            </a:r>
            <a:r>
              <a:rPr sz="2456" dirty="0">
                <a:latin typeface="Microsoft JhengHei"/>
                <a:cs typeface="Microsoft JhengHei"/>
              </a:rPr>
              <a:t>消</a:t>
            </a:r>
            <a:r>
              <a:rPr sz="2456" spc="-4" dirty="0">
                <a:latin typeface="Microsoft JhengHei"/>
                <a:cs typeface="Microsoft JhengHei"/>
              </a:rPr>
              <a:t>失了</a:t>
            </a:r>
            <a:endParaRPr sz="2456">
              <a:latin typeface="Microsoft JhengHei"/>
              <a:cs typeface="Microsoft JhengHei"/>
            </a:endParaRPr>
          </a:p>
          <a:p>
            <a:pPr marL="11139">
              <a:spcBef>
                <a:spcPts val="592"/>
              </a:spcBef>
            </a:pPr>
            <a:r>
              <a:rPr sz="2456" spc="-4" dirty="0">
                <a:latin typeface="Microsoft JhengHei"/>
                <a:cs typeface="Microsoft JhengHei"/>
              </a:rPr>
              <a:t>設定環境變數</a:t>
            </a:r>
            <a:r>
              <a:rPr sz="2456" spc="-9" dirty="0">
                <a:latin typeface="Microsoft JhengHei"/>
                <a:cs typeface="Microsoft JhengHei"/>
              </a:rPr>
              <a:t> </a:t>
            </a:r>
            <a:r>
              <a:rPr sz="2456" spc="-39" dirty="0">
                <a:solidFill>
                  <a:srgbClr val="FF0000"/>
                </a:solidFill>
                <a:latin typeface="Microsoft JhengHei"/>
                <a:cs typeface="Microsoft JhengHei"/>
              </a:rPr>
              <a:t>PYTHONPATH</a:t>
            </a:r>
            <a:r>
              <a:rPr sz="2456" spc="4" dirty="0">
                <a:solidFill>
                  <a:srgbClr val="FF0000"/>
                </a:solidFill>
                <a:latin typeface="Microsoft JhengHei"/>
                <a:cs typeface="Microsoft JhengHei"/>
              </a:rPr>
              <a:t> </a:t>
            </a:r>
            <a:r>
              <a:rPr sz="2456" spc="-4" dirty="0">
                <a:latin typeface="Microsoft JhengHei"/>
                <a:cs typeface="Microsoft JhengHei"/>
              </a:rPr>
              <a:t>時要注意</a:t>
            </a:r>
            <a:r>
              <a:rPr sz="2456" spc="-35" dirty="0">
                <a:latin typeface="Microsoft JhengHei"/>
                <a:cs typeface="Microsoft JhengHei"/>
              </a:rPr>
              <a:t>，PYTHONPATH</a:t>
            </a:r>
            <a:r>
              <a:rPr sz="2456" spc="18" dirty="0">
                <a:latin typeface="Microsoft JhengHei"/>
                <a:cs typeface="Microsoft JhengHei"/>
              </a:rPr>
              <a:t> </a:t>
            </a:r>
            <a:r>
              <a:rPr sz="2456" spc="-4" dirty="0">
                <a:latin typeface="Microsoft JhengHei"/>
                <a:cs typeface="Microsoft JhengHei"/>
              </a:rPr>
              <a:t>要大寫</a:t>
            </a:r>
            <a:endParaRPr sz="2456">
              <a:latin typeface="Microsoft JhengHei"/>
              <a:cs typeface="Microsoft JhengHei"/>
            </a:endParaRPr>
          </a:p>
        </p:txBody>
      </p:sp>
    </p:spTree>
    <p:extLst>
      <p:ext uri="{BB962C8B-B14F-4D97-AF65-F5344CB8AC3E}">
        <p14:creationId xmlns:p14="http://schemas.microsoft.com/office/powerpoint/2010/main" val="106573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7953" y="1196408"/>
            <a:ext cx="3798385" cy="496558"/>
          </a:xfrm>
          <a:prstGeom prst="rect">
            <a:avLst/>
          </a:prstGeom>
        </p:spPr>
        <p:txBody>
          <a:bodyPr vert="horz" wrap="square" lIns="0" tIns="11696" rIns="0" bIns="0" rtlCol="0">
            <a:spAutoFit/>
          </a:bodyPr>
          <a:lstStyle/>
          <a:p>
            <a:pPr marL="11139">
              <a:spcBef>
                <a:spcPts val="92"/>
              </a:spcBef>
            </a:pPr>
            <a:r>
              <a:rPr dirty="0"/>
              <a:t>Python</a:t>
            </a:r>
            <a:r>
              <a:rPr spc="-79" dirty="0"/>
              <a:t> </a:t>
            </a:r>
            <a:r>
              <a:rPr dirty="0"/>
              <a:t>自訂類別</a:t>
            </a:r>
          </a:p>
        </p:txBody>
      </p:sp>
      <p:pic>
        <p:nvPicPr>
          <p:cNvPr id="3" name="object 3"/>
          <p:cNvPicPr/>
          <p:nvPr/>
        </p:nvPicPr>
        <p:blipFill>
          <a:blip r:embed="rId2" cstate="print"/>
          <a:stretch>
            <a:fillRect/>
          </a:stretch>
        </p:blipFill>
        <p:spPr>
          <a:xfrm>
            <a:off x="5484377" y="2177415"/>
            <a:ext cx="4624895" cy="3969925"/>
          </a:xfrm>
          <a:prstGeom prst="rect">
            <a:avLst/>
          </a:prstGeom>
        </p:spPr>
      </p:pic>
      <p:pic>
        <p:nvPicPr>
          <p:cNvPr id="4" name="object 4"/>
          <p:cNvPicPr/>
          <p:nvPr/>
        </p:nvPicPr>
        <p:blipFill>
          <a:blip r:embed="rId3" cstate="print"/>
          <a:stretch>
            <a:fillRect/>
          </a:stretch>
        </p:blipFill>
        <p:spPr>
          <a:xfrm>
            <a:off x="534670" y="4096880"/>
            <a:ext cx="4722473" cy="2003676"/>
          </a:xfrm>
          <a:prstGeom prst="rect">
            <a:avLst/>
          </a:prstGeom>
        </p:spPr>
      </p:pic>
      <p:pic>
        <p:nvPicPr>
          <p:cNvPr id="5" name="object 5"/>
          <p:cNvPicPr/>
          <p:nvPr/>
        </p:nvPicPr>
        <p:blipFill>
          <a:blip r:embed="rId4" cstate="print"/>
          <a:stretch>
            <a:fillRect/>
          </a:stretch>
        </p:blipFill>
        <p:spPr>
          <a:xfrm>
            <a:off x="939683" y="2265635"/>
            <a:ext cx="4330827" cy="1407519"/>
          </a:xfrm>
          <a:prstGeom prst="rect">
            <a:avLst/>
          </a:prstGeom>
        </p:spPr>
      </p:pic>
      <p:sp>
        <p:nvSpPr>
          <p:cNvPr id="6" name="object 6"/>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solidFill>
                  <a:srgbClr val="000000"/>
                </a:solidFill>
              </a:rPr>
              <a:pPr marL="33418">
                <a:lnSpc>
                  <a:spcPts val="1250"/>
                </a:lnSpc>
              </a:pPr>
              <a:t>56</a:t>
            </a:fld>
            <a:endParaRPr spc="-4" dirty="0">
              <a:solidFill>
                <a:srgbClr val="000000"/>
              </a:solidFill>
            </a:endParaRPr>
          </a:p>
        </p:txBody>
      </p:sp>
    </p:spTree>
    <p:extLst>
      <p:ext uri="{BB962C8B-B14F-4D97-AF65-F5344CB8AC3E}">
        <p14:creationId xmlns:p14="http://schemas.microsoft.com/office/powerpoint/2010/main" val="1698321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7059" y="1196408"/>
            <a:ext cx="4778613" cy="496558"/>
          </a:xfrm>
          <a:prstGeom prst="rect">
            <a:avLst/>
          </a:prstGeom>
        </p:spPr>
        <p:txBody>
          <a:bodyPr vert="horz" wrap="square" lIns="0" tIns="11696" rIns="0" bIns="0" rtlCol="0">
            <a:spAutoFit/>
          </a:bodyPr>
          <a:lstStyle/>
          <a:p>
            <a:pPr marL="11139">
              <a:spcBef>
                <a:spcPts val="92"/>
              </a:spcBef>
            </a:pPr>
            <a:r>
              <a:rPr dirty="0"/>
              <a:t>Python</a:t>
            </a:r>
            <a:r>
              <a:rPr spc="-70" dirty="0"/>
              <a:t> </a:t>
            </a:r>
            <a:r>
              <a:rPr dirty="0"/>
              <a:t>產生物件實例</a:t>
            </a:r>
          </a:p>
        </p:txBody>
      </p:sp>
      <p:pic>
        <p:nvPicPr>
          <p:cNvPr id="3" name="object 3"/>
          <p:cNvPicPr/>
          <p:nvPr/>
        </p:nvPicPr>
        <p:blipFill>
          <a:blip r:embed="rId2" cstate="print"/>
          <a:stretch>
            <a:fillRect/>
          </a:stretch>
        </p:blipFill>
        <p:spPr>
          <a:xfrm>
            <a:off x="2547703" y="2177415"/>
            <a:ext cx="5597994" cy="3969925"/>
          </a:xfrm>
          <a:prstGeom prst="rect">
            <a:avLst/>
          </a:prstGeom>
        </p:spPr>
      </p:pic>
      <p:sp>
        <p:nvSpPr>
          <p:cNvPr id="4" name="object 4"/>
          <p:cNvSpPr txBox="1"/>
          <p:nvPr/>
        </p:nvSpPr>
        <p:spPr>
          <a:xfrm>
            <a:off x="6610526" y="6389379"/>
            <a:ext cx="3035366" cy="230832"/>
          </a:xfrm>
          <a:prstGeom prst="rect">
            <a:avLst/>
          </a:prstGeom>
        </p:spPr>
        <p:txBody>
          <a:bodyPr vert="horz" wrap="square" lIns="0" tIns="0" rIns="0" bIns="0" rtlCol="0">
            <a:spAutoFit/>
          </a:bodyPr>
          <a:lstStyle/>
          <a:p>
            <a:pPr marL="11139">
              <a:lnSpc>
                <a:spcPts val="1833"/>
              </a:lnSpc>
            </a:pPr>
            <a:r>
              <a:rPr sz="1579" u="sng" spc="-4" dirty="0">
                <a:solidFill>
                  <a:srgbClr val="0000FF"/>
                </a:solidFill>
                <a:uFill>
                  <a:solidFill>
                    <a:srgbClr val="0000FF"/>
                  </a:solidFill>
                </a:uFill>
                <a:latin typeface="Arial MT"/>
                <a:cs typeface="Arial MT"/>
                <a:hlinkClick r:id="rId3"/>
              </a:rPr>
              <a:t>http://yltang.net/tutorial/python/15/</a:t>
            </a:r>
            <a:endParaRPr sz="1579">
              <a:latin typeface="Arial MT"/>
              <a:cs typeface="Arial MT"/>
            </a:endParaRPr>
          </a:p>
        </p:txBody>
      </p:sp>
      <p:sp>
        <p:nvSpPr>
          <p:cNvPr id="5" name="object 5"/>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solidFill>
                  <a:srgbClr val="000000"/>
                </a:solidFill>
              </a:rPr>
              <a:pPr marL="33418">
                <a:lnSpc>
                  <a:spcPts val="1250"/>
                </a:lnSpc>
              </a:pPr>
              <a:t>57</a:t>
            </a:fld>
            <a:endParaRPr spc="-4" dirty="0">
              <a:solidFill>
                <a:srgbClr val="000000"/>
              </a:solidFill>
            </a:endParaRPr>
          </a:p>
        </p:txBody>
      </p:sp>
    </p:spTree>
    <p:extLst>
      <p:ext uri="{BB962C8B-B14F-4D97-AF65-F5344CB8AC3E}">
        <p14:creationId xmlns:p14="http://schemas.microsoft.com/office/powerpoint/2010/main" val="3849855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6375" y="1196408"/>
            <a:ext cx="3461431" cy="496558"/>
          </a:xfrm>
          <a:prstGeom prst="rect">
            <a:avLst/>
          </a:prstGeom>
        </p:spPr>
        <p:txBody>
          <a:bodyPr vert="horz" wrap="square" lIns="0" tIns="11696" rIns="0" bIns="0" rtlCol="0">
            <a:spAutoFit/>
          </a:bodyPr>
          <a:lstStyle/>
          <a:p>
            <a:pPr marL="11139">
              <a:spcBef>
                <a:spcPts val="92"/>
              </a:spcBef>
            </a:pPr>
            <a:r>
              <a:rPr dirty="0"/>
              <a:t>什麼是Num</a:t>
            </a:r>
            <a:r>
              <a:rPr spc="9" dirty="0"/>
              <a:t>P</a:t>
            </a:r>
            <a:r>
              <a:rPr spc="-162" dirty="0"/>
              <a:t>y</a:t>
            </a:r>
            <a:r>
              <a:rPr dirty="0"/>
              <a:t>?</a:t>
            </a:r>
          </a:p>
        </p:txBody>
      </p:sp>
      <p:pic>
        <p:nvPicPr>
          <p:cNvPr id="3" name="object 3"/>
          <p:cNvPicPr/>
          <p:nvPr/>
        </p:nvPicPr>
        <p:blipFill>
          <a:blip r:embed="rId2" cstate="print"/>
          <a:stretch>
            <a:fillRect/>
          </a:stretch>
        </p:blipFill>
        <p:spPr>
          <a:xfrm>
            <a:off x="614871" y="2273654"/>
            <a:ext cx="177777" cy="187135"/>
          </a:xfrm>
          <a:prstGeom prst="rect">
            <a:avLst/>
          </a:prstGeom>
        </p:spPr>
      </p:pic>
      <p:pic>
        <p:nvPicPr>
          <p:cNvPr id="4" name="object 4"/>
          <p:cNvPicPr/>
          <p:nvPr/>
        </p:nvPicPr>
        <p:blipFill>
          <a:blip r:embed="rId3" cstate="print"/>
          <a:stretch>
            <a:fillRect/>
          </a:stretch>
        </p:blipFill>
        <p:spPr>
          <a:xfrm>
            <a:off x="1015872" y="2638567"/>
            <a:ext cx="156391" cy="156391"/>
          </a:xfrm>
          <a:prstGeom prst="rect">
            <a:avLst/>
          </a:prstGeom>
        </p:spPr>
      </p:pic>
      <p:pic>
        <p:nvPicPr>
          <p:cNvPr id="5" name="object 5"/>
          <p:cNvPicPr/>
          <p:nvPr/>
        </p:nvPicPr>
        <p:blipFill>
          <a:blip r:embed="rId2" cstate="print"/>
          <a:stretch>
            <a:fillRect/>
          </a:stretch>
        </p:blipFill>
        <p:spPr>
          <a:xfrm>
            <a:off x="614871" y="2979420"/>
            <a:ext cx="177777" cy="187135"/>
          </a:xfrm>
          <a:prstGeom prst="rect">
            <a:avLst/>
          </a:prstGeom>
        </p:spPr>
      </p:pic>
      <p:pic>
        <p:nvPicPr>
          <p:cNvPr id="6" name="object 6"/>
          <p:cNvPicPr/>
          <p:nvPr/>
        </p:nvPicPr>
        <p:blipFill>
          <a:blip r:embed="rId3" cstate="print"/>
          <a:stretch>
            <a:fillRect/>
          </a:stretch>
        </p:blipFill>
        <p:spPr>
          <a:xfrm>
            <a:off x="1015872" y="3344331"/>
            <a:ext cx="156391" cy="156391"/>
          </a:xfrm>
          <a:prstGeom prst="rect">
            <a:avLst/>
          </a:prstGeom>
        </p:spPr>
      </p:pic>
      <p:pic>
        <p:nvPicPr>
          <p:cNvPr id="7" name="object 7"/>
          <p:cNvPicPr/>
          <p:nvPr/>
        </p:nvPicPr>
        <p:blipFill>
          <a:blip r:embed="rId2" cstate="print"/>
          <a:stretch>
            <a:fillRect/>
          </a:stretch>
        </p:blipFill>
        <p:spPr>
          <a:xfrm>
            <a:off x="614871" y="3685183"/>
            <a:ext cx="177777" cy="187135"/>
          </a:xfrm>
          <a:prstGeom prst="rect">
            <a:avLst/>
          </a:prstGeom>
        </p:spPr>
      </p:pic>
      <p:sp>
        <p:nvSpPr>
          <p:cNvPr id="8" name="object 8"/>
          <p:cNvSpPr txBox="1"/>
          <p:nvPr/>
        </p:nvSpPr>
        <p:spPr>
          <a:xfrm>
            <a:off x="904483" y="2133279"/>
            <a:ext cx="6652743" cy="1820844"/>
          </a:xfrm>
          <a:prstGeom prst="rect">
            <a:avLst/>
          </a:prstGeom>
        </p:spPr>
        <p:txBody>
          <a:bodyPr vert="horz" wrap="square" lIns="0" tIns="76859" rIns="0" bIns="0" rtlCol="0">
            <a:spAutoFit/>
          </a:bodyPr>
          <a:lstStyle/>
          <a:p>
            <a:pPr marL="11139">
              <a:spcBef>
                <a:spcPts val="605"/>
              </a:spcBef>
            </a:pPr>
            <a:r>
              <a:rPr sz="2105" spc="-4" dirty="0">
                <a:latin typeface="Microsoft JhengHei"/>
                <a:cs typeface="Microsoft JhengHei"/>
              </a:rPr>
              <a:t>NumPy</a:t>
            </a:r>
            <a:r>
              <a:rPr sz="2105" dirty="0">
                <a:latin typeface="Microsoft JhengHei"/>
                <a:cs typeface="Microsoft JhengHei"/>
              </a:rPr>
              <a:t>是Python的函數庫，常被用來處理多維度的陣列</a:t>
            </a:r>
            <a:endParaRPr sz="2105">
              <a:latin typeface="Microsoft JhengHei"/>
              <a:cs typeface="Microsoft JhengHei"/>
            </a:endParaRPr>
          </a:p>
          <a:p>
            <a:pPr marL="362579">
              <a:spcBef>
                <a:spcPts val="434"/>
              </a:spcBef>
            </a:pPr>
            <a:r>
              <a:rPr sz="1754" u="heavy" spc="-13" dirty="0">
                <a:solidFill>
                  <a:srgbClr val="0000FF"/>
                </a:solidFill>
                <a:uFill>
                  <a:solidFill>
                    <a:srgbClr val="0000FF"/>
                  </a:solidFill>
                </a:uFill>
                <a:latin typeface="Microsoft JhengHei"/>
                <a:cs typeface="Microsoft JhengHei"/>
                <a:hlinkClick r:id="rId4"/>
              </a:rPr>
              <a:t>http://www.numpy.org/</a:t>
            </a:r>
            <a:endParaRPr sz="1754">
              <a:latin typeface="Microsoft JhengHei"/>
              <a:cs typeface="Microsoft JhengHei"/>
            </a:endParaRPr>
          </a:p>
          <a:p>
            <a:pPr marL="11139">
              <a:spcBef>
                <a:spcPts val="491"/>
              </a:spcBef>
            </a:pPr>
            <a:r>
              <a:rPr sz="2105" dirty="0">
                <a:latin typeface="Microsoft JhengHei"/>
                <a:cs typeface="Microsoft JhengHei"/>
              </a:rPr>
              <a:t>其核心的資料結構為</a:t>
            </a:r>
            <a:r>
              <a:rPr sz="2105" spc="-79" dirty="0">
                <a:latin typeface="Microsoft JhengHei"/>
                <a:cs typeface="Microsoft JhengHei"/>
              </a:rPr>
              <a:t> </a:t>
            </a:r>
            <a:r>
              <a:rPr sz="2105" spc="-4" dirty="0">
                <a:latin typeface="Microsoft JhengHei"/>
                <a:cs typeface="Microsoft JhengHei"/>
              </a:rPr>
              <a:t>"ndarray“</a:t>
            </a:r>
            <a:endParaRPr sz="2105">
              <a:latin typeface="Microsoft JhengHei"/>
              <a:cs typeface="Microsoft JhengHei"/>
            </a:endParaRPr>
          </a:p>
          <a:p>
            <a:pPr marL="362579">
              <a:spcBef>
                <a:spcPts val="346"/>
              </a:spcBef>
            </a:pPr>
            <a:r>
              <a:rPr sz="1842" spc="-9" dirty="0">
                <a:latin typeface="Microsoft JhengHei"/>
                <a:cs typeface="Microsoft JhengHei"/>
              </a:rPr>
              <a:t>n</a:t>
            </a:r>
            <a:r>
              <a:rPr sz="1754" spc="-9" dirty="0">
                <a:latin typeface="Microsoft JhengHei"/>
                <a:cs typeface="Microsoft JhengHei"/>
              </a:rPr>
              <a:t>-dimensional</a:t>
            </a:r>
            <a:r>
              <a:rPr sz="1754" spc="-53" dirty="0">
                <a:latin typeface="Microsoft JhengHei"/>
                <a:cs typeface="Microsoft JhengHei"/>
              </a:rPr>
              <a:t> </a:t>
            </a:r>
            <a:r>
              <a:rPr sz="1754" spc="-4" dirty="0">
                <a:latin typeface="Microsoft JhengHei"/>
                <a:cs typeface="Microsoft JhengHei"/>
              </a:rPr>
              <a:t>array</a:t>
            </a:r>
            <a:endParaRPr sz="1754">
              <a:latin typeface="Microsoft JhengHei"/>
              <a:cs typeface="Microsoft JhengHei"/>
            </a:endParaRPr>
          </a:p>
          <a:p>
            <a:pPr marL="11139">
              <a:spcBef>
                <a:spcPts val="474"/>
              </a:spcBef>
            </a:pPr>
            <a:r>
              <a:rPr sz="2105" dirty="0">
                <a:latin typeface="Microsoft JhengHei"/>
                <a:cs typeface="Microsoft JhengHei"/>
              </a:rPr>
              <a:t>陣列裡的資料必須為</a:t>
            </a:r>
            <a:r>
              <a:rPr sz="2105" dirty="0">
                <a:solidFill>
                  <a:srgbClr val="FF0000"/>
                </a:solidFill>
                <a:latin typeface="Microsoft JhengHei"/>
                <a:cs typeface="Microsoft JhengHei"/>
              </a:rPr>
              <a:t>同一個型態</a:t>
            </a:r>
            <a:endParaRPr sz="2105">
              <a:latin typeface="Microsoft JhengHei"/>
              <a:cs typeface="Microsoft JhengHei"/>
            </a:endParaRPr>
          </a:p>
        </p:txBody>
      </p:sp>
      <p:pic>
        <p:nvPicPr>
          <p:cNvPr id="9" name="object 9"/>
          <p:cNvPicPr/>
          <p:nvPr/>
        </p:nvPicPr>
        <p:blipFill>
          <a:blip r:embed="rId5" cstate="print"/>
          <a:stretch>
            <a:fillRect/>
          </a:stretch>
        </p:blipFill>
        <p:spPr>
          <a:xfrm>
            <a:off x="3113116" y="4495208"/>
            <a:ext cx="4578112" cy="1551880"/>
          </a:xfrm>
          <a:prstGeom prst="rect">
            <a:avLst/>
          </a:prstGeom>
        </p:spPr>
      </p:pic>
      <p:sp>
        <p:nvSpPr>
          <p:cNvPr id="10" name="object 10"/>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58</a:t>
            </a:fld>
            <a:endParaRPr spc="-4" dirty="0"/>
          </a:p>
        </p:txBody>
      </p:sp>
    </p:spTree>
    <p:extLst>
      <p:ext uri="{BB962C8B-B14F-4D97-AF65-F5344CB8AC3E}">
        <p14:creationId xmlns:p14="http://schemas.microsoft.com/office/powerpoint/2010/main" val="2649516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4377" y="1196408"/>
            <a:ext cx="4525759" cy="496558"/>
          </a:xfrm>
          <a:prstGeom prst="rect">
            <a:avLst/>
          </a:prstGeom>
        </p:spPr>
        <p:txBody>
          <a:bodyPr vert="horz" wrap="square" lIns="0" tIns="11696" rIns="0" bIns="0" rtlCol="0">
            <a:spAutoFit/>
          </a:bodyPr>
          <a:lstStyle/>
          <a:p>
            <a:pPr marL="11139">
              <a:spcBef>
                <a:spcPts val="92"/>
              </a:spcBef>
            </a:pPr>
            <a:r>
              <a:rPr spc="-4" dirty="0"/>
              <a:t>N-</a:t>
            </a:r>
            <a:r>
              <a:rPr dirty="0"/>
              <a:t>dimensional陣列</a:t>
            </a:r>
          </a:p>
        </p:txBody>
      </p:sp>
      <p:pic>
        <p:nvPicPr>
          <p:cNvPr id="3" name="object 3"/>
          <p:cNvPicPr/>
          <p:nvPr/>
        </p:nvPicPr>
        <p:blipFill>
          <a:blip r:embed="rId2" cstate="print"/>
          <a:stretch>
            <a:fillRect/>
          </a:stretch>
        </p:blipFill>
        <p:spPr>
          <a:xfrm>
            <a:off x="2757560" y="2265634"/>
            <a:ext cx="5329323" cy="3312281"/>
          </a:xfrm>
          <a:prstGeom prst="rect">
            <a:avLst/>
          </a:prstGeom>
        </p:spPr>
      </p:pic>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59</a:t>
            </a:fld>
            <a:endParaRPr spc="-4" dirty="0"/>
          </a:p>
        </p:txBody>
      </p:sp>
    </p:spTree>
    <p:extLst>
      <p:ext uri="{BB962C8B-B14F-4D97-AF65-F5344CB8AC3E}">
        <p14:creationId xmlns:p14="http://schemas.microsoft.com/office/powerpoint/2010/main" val="1220569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73684" y="1196407"/>
            <a:ext cx="5347257" cy="605691"/>
          </a:xfrm>
          <a:prstGeom prst="rect">
            <a:avLst/>
          </a:prstGeom>
        </p:spPr>
        <p:txBody>
          <a:bodyPr vert="horz" wrap="square" lIns="0" tIns="11696" rIns="0" bIns="0" rtlCol="0">
            <a:spAutoFit/>
          </a:bodyPr>
          <a:lstStyle/>
          <a:p>
            <a:pPr marL="11139">
              <a:spcBef>
                <a:spcPts val="92"/>
              </a:spcBef>
            </a:pPr>
            <a:r>
              <a:rPr sz="3859" b="1" dirty="0">
                <a:latin typeface="Microsoft JhengHei"/>
                <a:cs typeface="Microsoft JhengHei"/>
              </a:rPr>
              <a:t>Python</a:t>
            </a:r>
            <a:r>
              <a:rPr sz="3859" b="1" spc="-83" dirty="0">
                <a:latin typeface="Microsoft JhengHei"/>
                <a:cs typeface="Microsoft JhengHei"/>
              </a:rPr>
              <a:t> </a:t>
            </a:r>
            <a:r>
              <a:rPr sz="3859" b="1" spc="4" dirty="0">
                <a:latin typeface="Microsoft JhengHei"/>
                <a:cs typeface="Microsoft JhengHei"/>
              </a:rPr>
              <a:t>IDLE</a:t>
            </a:r>
            <a:r>
              <a:rPr sz="3859" b="1" dirty="0">
                <a:latin typeface="Microsoft JhengHei"/>
                <a:cs typeface="Microsoft JhengHei"/>
              </a:rPr>
              <a:t>下載與安裝</a:t>
            </a:r>
            <a:endParaRPr sz="3859">
              <a:latin typeface="Microsoft JhengHei"/>
              <a:cs typeface="Microsoft JhengHei"/>
            </a:endParaRPr>
          </a:p>
        </p:txBody>
      </p:sp>
      <p:grpSp>
        <p:nvGrpSpPr>
          <p:cNvPr id="3" name="object 3"/>
          <p:cNvGrpSpPr/>
          <p:nvPr/>
        </p:nvGrpSpPr>
        <p:grpSpPr>
          <a:xfrm>
            <a:off x="1292565" y="2042410"/>
            <a:ext cx="8152604" cy="4385965"/>
            <a:chOff x="1473708" y="1446275"/>
            <a:chExt cx="9295130" cy="5000625"/>
          </a:xfrm>
        </p:grpSpPr>
        <p:pic>
          <p:nvPicPr>
            <p:cNvPr id="4" name="object 4"/>
            <p:cNvPicPr/>
            <p:nvPr/>
          </p:nvPicPr>
          <p:blipFill>
            <a:blip r:embed="rId2" cstate="print"/>
            <a:stretch>
              <a:fillRect/>
            </a:stretch>
          </p:blipFill>
          <p:spPr>
            <a:xfrm>
              <a:off x="1473708" y="1446275"/>
              <a:ext cx="9294876" cy="5000244"/>
            </a:xfrm>
            <a:prstGeom prst="rect">
              <a:avLst/>
            </a:prstGeom>
          </p:spPr>
        </p:pic>
        <p:pic>
          <p:nvPicPr>
            <p:cNvPr id="5" name="object 5"/>
            <p:cNvPicPr/>
            <p:nvPr/>
          </p:nvPicPr>
          <p:blipFill>
            <a:blip r:embed="rId3" cstate="print"/>
            <a:stretch>
              <a:fillRect/>
            </a:stretch>
          </p:blipFill>
          <p:spPr>
            <a:xfrm>
              <a:off x="1499616" y="1472183"/>
              <a:ext cx="9192768" cy="4898136"/>
            </a:xfrm>
            <a:prstGeom prst="rect">
              <a:avLst/>
            </a:prstGeom>
          </p:spPr>
        </p:pic>
        <p:sp>
          <p:nvSpPr>
            <p:cNvPr id="6" name="object 6"/>
            <p:cNvSpPr/>
            <p:nvPr/>
          </p:nvSpPr>
          <p:spPr>
            <a:xfrm>
              <a:off x="3720846" y="3028950"/>
              <a:ext cx="914400" cy="401320"/>
            </a:xfrm>
            <a:custGeom>
              <a:avLst/>
              <a:gdLst/>
              <a:ahLst/>
              <a:cxnLst/>
              <a:rect l="l" t="t" r="r" b="b"/>
              <a:pathLst>
                <a:path w="914400" h="401320">
                  <a:moveTo>
                    <a:pt x="0" y="200405"/>
                  </a:moveTo>
                  <a:lnTo>
                    <a:pt x="16333" y="147108"/>
                  </a:lnTo>
                  <a:lnTo>
                    <a:pt x="62427" y="99229"/>
                  </a:lnTo>
                  <a:lnTo>
                    <a:pt x="95272" y="77917"/>
                  </a:lnTo>
                  <a:lnTo>
                    <a:pt x="133921" y="58674"/>
                  </a:lnTo>
                  <a:lnTo>
                    <a:pt x="177830" y="41738"/>
                  </a:lnTo>
                  <a:lnTo>
                    <a:pt x="226455" y="27347"/>
                  </a:lnTo>
                  <a:lnTo>
                    <a:pt x="279249" y="15740"/>
                  </a:lnTo>
                  <a:lnTo>
                    <a:pt x="335668" y="7154"/>
                  </a:lnTo>
                  <a:lnTo>
                    <a:pt x="395166" y="1828"/>
                  </a:lnTo>
                  <a:lnTo>
                    <a:pt x="457200" y="0"/>
                  </a:lnTo>
                  <a:lnTo>
                    <a:pt x="519233" y="1828"/>
                  </a:lnTo>
                  <a:lnTo>
                    <a:pt x="578731" y="7154"/>
                  </a:lnTo>
                  <a:lnTo>
                    <a:pt x="635150" y="15740"/>
                  </a:lnTo>
                  <a:lnTo>
                    <a:pt x="687944" y="27347"/>
                  </a:lnTo>
                  <a:lnTo>
                    <a:pt x="736569" y="41738"/>
                  </a:lnTo>
                  <a:lnTo>
                    <a:pt x="780478" y="58674"/>
                  </a:lnTo>
                  <a:lnTo>
                    <a:pt x="819127" y="77917"/>
                  </a:lnTo>
                  <a:lnTo>
                    <a:pt x="851972" y="99229"/>
                  </a:lnTo>
                  <a:lnTo>
                    <a:pt x="898066" y="147108"/>
                  </a:lnTo>
                  <a:lnTo>
                    <a:pt x="914400" y="200405"/>
                  </a:lnTo>
                  <a:lnTo>
                    <a:pt x="910225" y="227613"/>
                  </a:lnTo>
                  <a:lnTo>
                    <a:pt x="878466" y="278439"/>
                  </a:lnTo>
                  <a:lnTo>
                    <a:pt x="819127" y="322894"/>
                  </a:lnTo>
                  <a:lnTo>
                    <a:pt x="780478" y="342138"/>
                  </a:lnTo>
                  <a:lnTo>
                    <a:pt x="736569" y="359073"/>
                  </a:lnTo>
                  <a:lnTo>
                    <a:pt x="687944" y="373464"/>
                  </a:lnTo>
                  <a:lnTo>
                    <a:pt x="635150" y="385071"/>
                  </a:lnTo>
                  <a:lnTo>
                    <a:pt x="578731" y="393657"/>
                  </a:lnTo>
                  <a:lnTo>
                    <a:pt x="519233" y="398983"/>
                  </a:lnTo>
                  <a:lnTo>
                    <a:pt x="457200" y="400812"/>
                  </a:lnTo>
                  <a:lnTo>
                    <a:pt x="395166" y="398983"/>
                  </a:lnTo>
                  <a:lnTo>
                    <a:pt x="335668" y="393657"/>
                  </a:lnTo>
                  <a:lnTo>
                    <a:pt x="279249" y="385071"/>
                  </a:lnTo>
                  <a:lnTo>
                    <a:pt x="226455" y="373464"/>
                  </a:lnTo>
                  <a:lnTo>
                    <a:pt x="177830" y="359073"/>
                  </a:lnTo>
                  <a:lnTo>
                    <a:pt x="133921" y="342138"/>
                  </a:lnTo>
                  <a:lnTo>
                    <a:pt x="95272" y="322894"/>
                  </a:lnTo>
                  <a:lnTo>
                    <a:pt x="62427" y="301582"/>
                  </a:lnTo>
                  <a:lnTo>
                    <a:pt x="16333" y="253703"/>
                  </a:lnTo>
                  <a:lnTo>
                    <a:pt x="0" y="200405"/>
                  </a:lnTo>
                  <a:close/>
                </a:path>
              </a:pathLst>
            </a:custGeom>
            <a:ln w="38100">
              <a:solidFill>
                <a:srgbClr val="FFFF00"/>
              </a:solidFill>
            </a:ln>
          </p:spPr>
          <p:txBody>
            <a:bodyPr wrap="square" lIns="0" tIns="0" rIns="0" bIns="0" rtlCol="0"/>
            <a:lstStyle/>
            <a:p>
              <a:endParaRPr sz="1579"/>
            </a:p>
          </p:txBody>
        </p:sp>
        <p:sp>
          <p:nvSpPr>
            <p:cNvPr id="7" name="object 7"/>
            <p:cNvSpPr/>
            <p:nvPr/>
          </p:nvSpPr>
          <p:spPr>
            <a:xfrm>
              <a:off x="2064258" y="1600961"/>
              <a:ext cx="3385185" cy="401320"/>
            </a:xfrm>
            <a:custGeom>
              <a:avLst/>
              <a:gdLst/>
              <a:ahLst/>
              <a:cxnLst/>
              <a:rect l="l" t="t" r="r" b="b"/>
              <a:pathLst>
                <a:path w="3385185" h="401319">
                  <a:moveTo>
                    <a:pt x="0" y="200405"/>
                  </a:moveTo>
                  <a:lnTo>
                    <a:pt x="27265" y="164366"/>
                  </a:lnTo>
                  <a:lnTo>
                    <a:pt x="81672" y="138700"/>
                  </a:lnTo>
                  <a:lnTo>
                    <a:pt x="132992" y="122372"/>
                  </a:lnTo>
                  <a:lnTo>
                    <a:pt x="195656" y="106752"/>
                  </a:lnTo>
                  <a:lnTo>
                    <a:pt x="269065" y="91910"/>
                  </a:lnTo>
                  <a:lnTo>
                    <a:pt x="309613" y="84803"/>
                  </a:lnTo>
                  <a:lnTo>
                    <a:pt x="352623" y="77917"/>
                  </a:lnTo>
                  <a:lnTo>
                    <a:pt x="398021" y="71261"/>
                  </a:lnTo>
                  <a:lnTo>
                    <a:pt x="445731" y="64843"/>
                  </a:lnTo>
                  <a:lnTo>
                    <a:pt x="495680" y="58673"/>
                  </a:lnTo>
                  <a:lnTo>
                    <a:pt x="547793" y="52760"/>
                  </a:lnTo>
                  <a:lnTo>
                    <a:pt x="601995" y="47112"/>
                  </a:lnTo>
                  <a:lnTo>
                    <a:pt x="658211" y="41738"/>
                  </a:lnTo>
                  <a:lnTo>
                    <a:pt x="716367" y="36646"/>
                  </a:lnTo>
                  <a:lnTo>
                    <a:pt x="776388" y="31846"/>
                  </a:lnTo>
                  <a:lnTo>
                    <a:pt x="838199" y="27347"/>
                  </a:lnTo>
                  <a:lnTo>
                    <a:pt x="901726" y="23157"/>
                  </a:lnTo>
                  <a:lnTo>
                    <a:pt x="966894" y="19285"/>
                  </a:lnTo>
                  <a:lnTo>
                    <a:pt x="1033629" y="15740"/>
                  </a:lnTo>
                  <a:lnTo>
                    <a:pt x="1101855" y="12530"/>
                  </a:lnTo>
                  <a:lnTo>
                    <a:pt x="1171498" y="9665"/>
                  </a:lnTo>
                  <a:lnTo>
                    <a:pt x="1242483" y="7154"/>
                  </a:lnTo>
                  <a:lnTo>
                    <a:pt x="1314736" y="5005"/>
                  </a:lnTo>
                  <a:lnTo>
                    <a:pt x="1388182" y="3226"/>
                  </a:lnTo>
                  <a:lnTo>
                    <a:pt x="1462746" y="1828"/>
                  </a:lnTo>
                  <a:lnTo>
                    <a:pt x="1538354" y="818"/>
                  </a:lnTo>
                  <a:lnTo>
                    <a:pt x="1614930" y="206"/>
                  </a:lnTo>
                  <a:lnTo>
                    <a:pt x="1692402" y="0"/>
                  </a:lnTo>
                  <a:lnTo>
                    <a:pt x="1769873" y="206"/>
                  </a:lnTo>
                  <a:lnTo>
                    <a:pt x="1846449" y="818"/>
                  </a:lnTo>
                  <a:lnTo>
                    <a:pt x="1922057" y="1828"/>
                  </a:lnTo>
                  <a:lnTo>
                    <a:pt x="1996621" y="3226"/>
                  </a:lnTo>
                  <a:lnTo>
                    <a:pt x="2070067" y="5005"/>
                  </a:lnTo>
                  <a:lnTo>
                    <a:pt x="2142320" y="7154"/>
                  </a:lnTo>
                  <a:lnTo>
                    <a:pt x="2213305" y="9665"/>
                  </a:lnTo>
                  <a:lnTo>
                    <a:pt x="2282948" y="12530"/>
                  </a:lnTo>
                  <a:lnTo>
                    <a:pt x="2351174" y="15740"/>
                  </a:lnTo>
                  <a:lnTo>
                    <a:pt x="2417909" y="19285"/>
                  </a:lnTo>
                  <a:lnTo>
                    <a:pt x="2483077" y="23157"/>
                  </a:lnTo>
                  <a:lnTo>
                    <a:pt x="2546604" y="27347"/>
                  </a:lnTo>
                  <a:lnTo>
                    <a:pt x="2608415" y="31846"/>
                  </a:lnTo>
                  <a:lnTo>
                    <a:pt x="2668436" y="36646"/>
                  </a:lnTo>
                  <a:lnTo>
                    <a:pt x="2726592" y="41738"/>
                  </a:lnTo>
                  <a:lnTo>
                    <a:pt x="2782808" y="47112"/>
                  </a:lnTo>
                  <a:lnTo>
                    <a:pt x="2837010" y="52760"/>
                  </a:lnTo>
                  <a:lnTo>
                    <a:pt x="2889123" y="58674"/>
                  </a:lnTo>
                  <a:lnTo>
                    <a:pt x="2939072" y="64843"/>
                  </a:lnTo>
                  <a:lnTo>
                    <a:pt x="2986782" y="71261"/>
                  </a:lnTo>
                  <a:lnTo>
                    <a:pt x="3032180" y="77917"/>
                  </a:lnTo>
                  <a:lnTo>
                    <a:pt x="3075190" y="84803"/>
                  </a:lnTo>
                  <a:lnTo>
                    <a:pt x="3115738" y="91910"/>
                  </a:lnTo>
                  <a:lnTo>
                    <a:pt x="3153748" y="99229"/>
                  </a:lnTo>
                  <a:lnTo>
                    <a:pt x="3221859" y="114469"/>
                  </a:lnTo>
                  <a:lnTo>
                    <a:pt x="3278926" y="130452"/>
                  </a:lnTo>
                  <a:lnTo>
                    <a:pt x="3324352" y="147108"/>
                  </a:lnTo>
                  <a:lnTo>
                    <a:pt x="3369354" y="173198"/>
                  </a:lnTo>
                  <a:lnTo>
                    <a:pt x="3384804" y="200405"/>
                  </a:lnTo>
                  <a:lnTo>
                    <a:pt x="3383062" y="209584"/>
                  </a:lnTo>
                  <a:lnTo>
                    <a:pt x="3342512" y="245145"/>
                  </a:lnTo>
                  <a:lnTo>
                    <a:pt x="3303131" y="262111"/>
                  </a:lnTo>
                  <a:lnTo>
                    <a:pt x="3251811" y="278439"/>
                  </a:lnTo>
                  <a:lnTo>
                    <a:pt x="3189147" y="294059"/>
                  </a:lnTo>
                  <a:lnTo>
                    <a:pt x="3115738" y="308901"/>
                  </a:lnTo>
                  <a:lnTo>
                    <a:pt x="3075190" y="316008"/>
                  </a:lnTo>
                  <a:lnTo>
                    <a:pt x="3032180" y="322894"/>
                  </a:lnTo>
                  <a:lnTo>
                    <a:pt x="2986782" y="329550"/>
                  </a:lnTo>
                  <a:lnTo>
                    <a:pt x="2939072" y="335968"/>
                  </a:lnTo>
                  <a:lnTo>
                    <a:pt x="2889123" y="342138"/>
                  </a:lnTo>
                  <a:lnTo>
                    <a:pt x="2837010" y="348051"/>
                  </a:lnTo>
                  <a:lnTo>
                    <a:pt x="2782808" y="353699"/>
                  </a:lnTo>
                  <a:lnTo>
                    <a:pt x="2726592" y="359073"/>
                  </a:lnTo>
                  <a:lnTo>
                    <a:pt x="2668436" y="364165"/>
                  </a:lnTo>
                  <a:lnTo>
                    <a:pt x="2608415" y="368965"/>
                  </a:lnTo>
                  <a:lnTo>
                    <a:pt x="2546604" y="373464"/>
                  </a:lnTo>
                  <a:lnTo>
                    <a:pt x="2483077" y="377654"/>
                  </a:lnTo>
                  <a:lnTo>
                    <a:pt x="2417909" y="381526"/>
                  </a:lnTo>
                  <a:lnTo>
                    <a:pt x="2351174" y="385071"/>
                  </a:lnTo>
                  <a:lnTo>
                    <a:pt x="2282948" y="388281"/>
                  </a:lnTo>
                  <a:lnTo>
                    <a:pt x="2213305" y="391146"/>
                  </a:lnTo>
                  <a:lnTo>
                    <a:pt x="2142320" y="393657"/>
                  </a:lnTo>
                  <a:lnTo>
                    <a:pt x="2070067" y="395806"/>
                  </a:lnTo>
                  <a:lnTo>
                    <a:pt x="1996621" y="397585"/>
                  </a:lnTo>
                  <a:lnTo>
                    <a:pt x="1922057" y="398983"/>
                  </a:lnTo>
                  <a:lnTo>
                    <a:pt x="1846449" y="399993"/>
                  </a:lnTo>
                  <a:lnTo>
                    <a:pt x="1769873" y="400605"/>
                  </a:lnTo>
                  <a:lnTo>
                    <a:pt x="1692402" y="400812"/>
                  </a:lnTo>
                  <a:lnTo>
                    <a:pt x="1614930" y="400605"/>
                  </a:lnTo>
                  <a:lnTo>
                    <a:pt x="1538354" y="399993"/>
                  </a:lnTo>
                  <a:lnTo>
                    <a:pt x="1462746" y="398983"/>
                  </a:lnTo>
                  <a:lnTo>
                    <a:pt x="1388182" y="397585"/>
                  </a:lnTo>
                  <a:lnTo>
                    <a:pt x="1314736" y="395806"/>
                  </a:lnTo>
                  <a:lnTo>
                    <a:pt x="1242483" y="393657"/>
                  </a:lnTo>
                  <a:lnTo>
                    <a:pt x="1171498" y="391146"/>
                  </a:lnTo>
                  <a:lnTo>
                    <a:pt x="1101855" y="388281"/>
                  </a:lnTo>
                  <a:lnTo>
                    <a:pt x="1033629" y="385071"/>
                  </a:lnTo>
                  <a:lnTo>
                    <a:pt x="966894" y="381526"/>
                  </a:lnTo>
                  <a:lnTo>
                    <a:pt x="901726" y="377654"/>
                  </a:lnTo>
                  <a:lnTo>
                    <a:pt x="838199" y="373464"/>
                  </a:lnTo>
                  <a:lnTo>
                    <a:pt x="776388" y="368965"/>
                  </a:lnTo>
                  <a:lnTo>
                    <a:pt x="716367" y="364165"/>
                  </a:lnTo>
                  <a:lnTo>
                    <a:pt x="658211" y="359073"/>
                  </a:lnTo>
                  <a:lnTo>
                    <a:pt x="601995" y="353699"/>
                  </a:lnTo>
                  <a:lnTo>
                    <a:pt x="547793" y="348051"/>
                  </a:lnTo>
                  <a:lnTo>
                    <a:pt x="495680" y="342138"/>
                  </a:lnTo>
                  <a:lnTo>
                    <a:pt x="445731" y="335968"/>
                  </a:lnTo>
                  <a:lnTo>
                    <a:pt x="398021" y="329550"/>
                  </a:lnTo>
                  <a:lnTo>
                    <a:pt x="352623" y="322894"/>
                  </a:lnTo>
                  <a:lnTo>
                    <a:pt x="309613" y="316008"/>
                  </a:lnTo>
                  <a:lnTo>
                    <a:pt x="269065" y="308901"/>
                  </a:lnTo>
                  <a:lnTo>
                    <a:pt x="231055" y="301582"/>
                  </a:lnTo>
                  <a:lnTo>
                    <a:pt x="162944" y="286342"/>
                  </a:lnTo>
                  <a:lnTo>
                    <a:pt x="105877" y="270359"/>
                  </a:lnTo>
                  <a:lnTo>
                    <a:pt x="60451" y="253703"/>
                  </a:lnTo>
                  <a:lnTo>
                    <a:pt x="15449" y="227613"/>
                  </a:lnTo>
                  <a:lnTo>
                    <a:pt x="0" y="200405"/>
                  </a:lnTo>
                  <a:close/>
                </a:path>
              </a:pathLst>
            </a:custGeom>
            <a:ln w="38100">
              <a:solidFill>
                <a:srgbClr val="FF0000"/>
              </a:solidFill>
            </a:ln>
          </p:spPr>
          <p:txBody>
            <a:bodyPr wrap="square" lIns="0" tIns="0" rIns="0" bIns="0" rtlCol="0"/>
            <a:lstStyle/>
            <a:p>
              <a:endParaRPr sz="1579"/>
            </a:p>
          </p:txBody>
        </p:sp>
        <p:sp>
          <p:nvSpPr>
            <p:cNvPr id="8" name="object 8"/>
            <p:cNvSpPr/>
            <p:nvPr/>
          </p:nvSpPr>
          <p:spPr>
            <a:xfrm>
              <a:off x="5466715" y="1647443"/>
              <a:ext cx="2933700" cy="576580"/>
            </a:xfrm>
            <a:custGeom>
              <a:avLst/>
              <a:gdLst/>
              <a:ahLst/>
              <a:cxnLst/>
              <a:rect l="l" t="t" r="r" b="b"/>
              <a:pathLst>
                <a:path w="2933700" h="576580">
                  <a:moveTo>
                    <a:pt x="2837561" y="0"/>
                  </a:moveTo>
                  <a:lnTo>
                    <a:pt x="390017" y="0"/>
                  </a:lnTo>
                  <a:lnTo>
                    <a:pt x="352619" y="7536"/>
                  </a:lnTo>
                  <a:lnTo>
                    <a:pt x="322103" y="28098"/>
                  </a:lnTo>
                  <a:lnTo>
                    <a:pt x="301541" y="58614"/>
                  </a:lnTo>
                  <a:lnTo>
                    <a:pt x="294005" y="96011"/>
                  </a:lnTo>
                  <a:lnTo>
                    <a:pt x="0" y="166369"/>
                  </a:lnTo>
                  <a:lnTo>
                    <a:pt x="294005" y="240029"/>
                  </a:lnTo>
                  <a:lnTo>
                    <a:pt x="294005" y="480059"/>
                  </a:lnTo>
                  <a:lnTo>
                    <a:pt x="301541" y="517457"/>
                  </a:lnTo>
                  <a:lnTo>
                    <a:pt x="322103" y="547973"/>
                  </a:lnTo>
                  <a:lnTo>
                    <a:pt x="352619" y="568535"/>
                  </a:lnTo>
                  <a:lnTo>
                    <a:pt x="390017" y="576071"/>
                  </a:lnTo>
                  <a:lnTo>
                    <a:pt x="2837561" y="576071"/>
                  </a:lnTo>
                  <a:lnTo>
                    <a:pt x="2874958" y="568535"/>
                  </a:lnTo>
                  <a:lnTo>
                    <a:pt x="2905474" y="547973"/>
                  </a:lnTo>
                  <a:lnTo>
                    <a:pt x="2926036" y="517457"/>
                  </a:lnTo>
                  <a:lnTo>
                    <a:pt x="2933573" y="480059"/>
                  </a:lnTo>
                  <a:lnTo>
                    <a:pt x="2933573" y="96011"/>
                  </a:lnTo>
                  <a:lnTo>
                    <a:pt x="2926036" y="58614"/>
                  </a:lnTo>
                  <a:lnTo>
                    <a:pt x="2905474" y="28098"/>
                  </a:lnTo>
                  <a:lnTo>
                    <a:pt x="2874958" y="7536"/>
                  </a:lnTo>
                  <a:lnTo>
                    <a:pt x="2837561" y="0"/>
                  </a:lnTo>
                  <a:close/>
                </a:path>
              </a:pathLst>
            </a:custGeom>
            <a:solidFill>
              <a:srgbClr val="FFFF00"/>
            </a:solidFill>
          </p:spPr>
          <p:txBody>
            <a:bodyPr wrap="square" lIns="0" tIns="0" rIns="0" bIns="0" rtlCol="0"/>
            <a:lstStyle/>
            <a:p>
              <a:endParaRPr sz="1579"/>
            </a:p>
          </p:txBody>
        </p:sp>
        <p:sp>
          <p:nvSpPr>
            <p:cNvPr id="9" name="object 9"/>
            <p:cNvSpPr/>
            <p:nvPr/>
          </p:nvSpPr>
          <p:spPr>
            <a:xfrm>
              <a:off x="5466715" y="1647443"/>
              <a:ext cx="2933700" cy="576580"/>
            </a:xfrm>
            <a:custGeom>
              <a:avLst/>
              <a:gdLst/>
              <a:ahLst/>
              <a:cxnLst/>
              <a:rect l="l" t="t" r="r" b="b"/>
              <a:pathLst>
                <a:path w="2933700" h="576580">
                  <a:moveTo>
                    <a:pt x="294005" y="96011"/>
                  </a:moveTo>
                  <a:lnTo>
                    <a:pt x="301541" y="58614"/>
                  </a:lnTo>
                  <a:lnTo>
                    <a:pt x="322103" y="28098"/>
                  </a:lnTo>
                  <a:lnTo>
                    <a:pt x="352619" y="7536"/>
                  </a:lnTo>
                  <a:lnTo>
                    <a:pt x="390017" y="0"/>
                  </a:lnTo>
                  <a:lnTo>
                    <a:pt x="733933" y="0"/>
                  </a:lnTo>
                  <a:lnTo>
                    <a:pt x="1393825" y="0"/>
                  </a:lnTo>
                  <a:lnTo>
                    <a:pt x="2837561" y="0"/>
                  </a:lnTo>
                  <a:lnTo>
                    <a:pt x="2874958" y="7536"/>
                  </a:lnTo>
                  <a:lnTo>
                    <a:pt x="2905474" y="28098"/>
                  </a:lnTo>
                  <a:lnTo>
                    <a:pt x="2926036" y="58614"/>
                  </a:lnTo>
                  <a:lnTo>
                    <a:pt x="2933573" y="96011"/>
                  </a:lnTo>
                  <a:lnTo>
                    <a:pt x="2933573" y="240029"/>
                  </a:lnTo>
                  <a:lnTo>
                    <a:pt x="2933573" y="480059"/>
                  </a:lnTo>
                  <a:lnTo>
                    <a:pt x="2926036" y="517457"/>
                  </a:lnTo>
                  <a:lnTo>
                    <a:pt x="2905474" y="547973"/>
                  </a:lnTo>
                  <a:lnTo>
                    <a:pt x="2874958" y="568535"/>
                  </a:lnTo>
                  <a:lnTo>
                    <a:pt x="2837561" y="576071"/>
                  </a:lnTo>
                  <a:lnTo>
                    <a:pt x="1393825" y="576071"/>
                  </a:lnTo>
                  <a:lnTo>
                    <a:pt x="733933" y="576071"/>
                  </a:lnTo>
                  <a:lnTo>
                    <a:pt x="390017" y="576071"/>
                  </a:lnTo>
                  <a:lnTo>
                    <a:pt x="352619" y="568535"/>
                  </a:lnTo>
                  <a:lnTo>
                    <a:pt x="322103" y="547973"/>
                  </a:lnTo>
                  <a:lnTo>
                    <a:pt x="301541" y="517457"/>
                  </a:lnTo>
                  <a:lnTo>
                    <a:pt x="294005" y="480059"/>
                  </a:lnTo>
                  <a:lnTo>
                    <a:pt x="294005" y="240029"/>
                  </a:lnTo>
                  <a:lnTo>
                    <a:pt x="0" y="166369"/>
                  </a:lnTo>
                  <a:lnTo>
                    <a:pt x="294005" y="96011"/>
                  </a:lnTo>
                  <a:close/>
                </a:path>
              </a:pathLst>
            </a:custGeom>
            <a:ln w="12192">
              <a:solidFill>
                <a:srgbClr val="000000"/>
              </a:solidFill>
            </a:ln>
          </p:spPr>
          <p:txBody>
            <a:bodyPr wrap="square" lIns="0" tIns="0" rIns="0" bIns="0" rtlCol="0"/>
            <a:lstStyle/>
            <a:p>
              <a:endParaRPr sz="1579"/>
            </a:p>
          </p:txBody>
        </p:sp>
      </p:grpSp>
      <p:sp>
        <p:nvSpPr>
          <p:cNvPr id="10" name="object 10"/>
          <p:cNvSpPr txBox="1"/>
          <p:nvPr/>
        </p:nvSpPr>
        <p:spPr>
          <a:xfrm>
            <a:off x="5161236" y="2334697"/>
            <a:ext cx="2099694" cy="254263"/>
          </a:xfrm>
          <a:prstGeom prst="rect">
            <a:avLst/>
          </a:prstGeom>
        </p:spPr>
        <p:txBody>
          <a:bodyPr vert="horz" wrap="square" lIns="0" tIns="11139" rIns="0" bIns="0" rtlCol="0">
            <a:spAutoFit/>
          </a:bodyPr>
          <a:lstStyle/>
          <a:p>
            <a:pPr marL="11139">
              <a:spcBef>
                <a:spcPts val="88"/>
              </a:spcBef>
            </a:pPr>
            <a:r>
              <a:rPr sz="1579" spc="-9" dirty="0">
                <a:latin typeface="Microsoft Sans Serif"/>
                <a:cs typeface="Microsoft Sans Serif"/>
              </a:rPr>
              <a:t>https://</a:t>
            </a:r>
            <a:r>
              <a:rPr sz="1579" spc="-9" dirty="0">
                <a:latin typeface="Microsoft Sans Serif"/>
                <a:cs typeface="Microsoft Sans Serif"/>
                <a:hlinkClick r:id="rId4"/>
              </a:rPr>
              <a:t>www.python.org/</a:t>
            </a:r>
            <a:endParaRPr sz="1579">
              <a:latin typeface="Microsoft Sans Serif"/>
              <a:cs typeface="Microsoft Sans Serif"/>
            </a:endParaRPr>
          </a:p>
        </p:txBody>
      </p:sp>
      <p:sp>
        <p:nvSpPr>
          <p:cNvPr id="11" name="object 11"/>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6</a:t>
            </a:fld>
            <a:endParaRPr sz="1053">
              <a:latin typeface="Microsoft Sans Serif"/>
              <a:cs typeface="Microsoft Sans Serif"/>
            </a:endParaRPr>
          </a:p>
        </p:txBody>
      </p:sp>
    </p:spTree>
    <p:extLst>
      <p:ext uri="{BB962C8B-B14F-4D97-AF65-F5344CB8AC3E}">
        <p14:creationId xmlns:p14="http://schemas.microsoft.com/office/powerpoint/2010/main" val="4032761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1921" y="1196408"/>
            <a:ext cx="3292119" cy="496558"/>
          </a:xfrm>
          <a:prstGeom prst="rect">
            <a:avLst/>
          </a:prstGeom>
        </p:spPr>
        <p:txBody>
          <a:bodyPr vert="horz" wrap="square" lIns="0" tIns="11696" rIns="0" bIns="0" rtlCol="0">
            <a:spAutoFit/>
          </a:bodyPr>
          <a:lstStyle/>
          <a:p>
            <a:pPr marL="11139">
              <a:spcBef>
                <a:spcPts val="92"/>
              </a:spcBef>
            </a:pPr>
            <a:r>
              <a:rPr dirty="0"/>
              <a:t>什麼是</a:t>
            </a:r>
            <a:r>
              <a:rPr spc="-434" dirty="0"/>
              <a:t>T</a:t>
            </a:r>
            <a:r>
              <a:rPr dirty="0"/>
              <a:t>ensor?</a:t>
            </a:r>
          </a:p>
        </p:txBody>
      </p:sp>
      <p:pic>
        <p:nvPicPr>
          <p:cNvPr id="3" name="object 3"/>
          <p:cNvPicPr/>
          <p:nvPr/>
        </p:nvPicPr>
        <p:blipFill>
          <a:blip r:embed="rId2" cstate="print"/>
          <a:stretch>
            <a:fillRect/>
          </a:stretch>
        </p:blipFill>
        <p:spPr>
          <a:xfrm>
            <a:off x="614871" y="2292369"/>
            <a:ext cx="244611" cy="249958"/>
          </a:xfrm>
          <a:prstGeom prst="rect">
            <a:avLst/>
          </a:prstGeom>
        </p:spPr>
      </p:pic>
      <p:sp>
        <p:nvSpPr>
          <p:cNvPr id="4" name="object 4"/>
          <p:cNvSpPr txBox="1"/>
          <p:nvPr/>
        </p:nvSpPr>
        <p:spPr>
          <a:xfrm>
            <a:off x="904483" y="2109544"/>
            <a:ext cx="5075466" cy="985826"/>
          </a:xfrm>
          <a:prstGeom prst="rect">
            <a:avLst/>
          </a:prstGeom>
        </p:spPr>
        <p:txBody>
          <a:bodyPr vert="horz" wrap="square" lIns="0" tIns="98023" rIns="0" bIns="0" rtlCol="0">
            <a:spAutoFit/>
          </a:bodyPr>
          <a:lstStyle/>
          <a:p>
            <a:pPr marL="11139">
              <a:spcBef>
                <a:spcPts val="772"/>
              </a:spcBef>
            </a:pPr>
            <a:r>
              <a:rPr sz="2807" dirty="0">
                <a:latin typeface="Microsoft JhengHei"/>
                <a:cs typeface="Microsoft JhengHei"/>
              </a:rPr>
              <a:t>什麼</a:t>
            </a:r>
            <a:r>
              <a:rPr sz="2807" spc="-4" dirty="0">
                <a:latin typeface="Microsoft JhengHei"/>
                <a:cs typeface="Microsoft JhengHei"/>
              </a:rPr>
              <a:t>是</a:t>
            </a:r>
            <a:r>
              <a:rPr sz="2807" spc="-320" dirty="0">
                <a:latin typeface="Microsoft JhengHei"/>
                <a:cs typeface="Microsoft JhengHei"/>
              </a:rPr>
              <a:t>T</a:t>
            </a:r>
            <a:r>
              <a:rPr sz="2807" spc="-4" dirty="0">
                <a:latin typeface="Microsoft JhengHei"/>
                <a:cs typeface="Microsoft JhengHei"/>
              </a:rPr>
              <a:t>ens</a:t>
            </a:r>
            <a:r>
              <a:rPr sz="2807" spc="-13" dirty="0">
                <a:latin typeface="Microsoft JhengHei"/>
                <a:cs typeface="Microsoft JhengHei"/>
              </a:rPr>
              <a:t>o</a:t>
            </a:r>
            <a:r>
              <a:rPr sz="2807" spc="-4" dirty="0">
                <a:latin typeface="Microsoft JhengHei"/>
                <a:cs typeface="Microsoft JhengHei"/>
              </a:rPr>
              <a:t>r?</a:t>
            </a:r>
            <a:endParaRPr sz="2807">
              <a:latin typeface="Microsoft JhengHei"/>
              <a:cs typeface="Microsoft JhengHei"/>
            </a:endParaRPr>
          </a:p>
          <a:p>
            <a:pPr marL="362579">
              <a:spcBef>
                <a:spcPts val="592"/>
              </a:spcBef>
            </a:pPr>
            <a:r>
              <a:rPr sz="2456" spc="-53" dirty="0">
                <a:latin typeface="Microsoft JhengHei"/>
                <a:cs typeface="Microsoft JhengHei"/>
              </a:rPr>
              <a:t>Tensor</a:t>
            </a:r>
            <a:r>
              <a:rPr sz="2456" spc="-4" dirty="0">
                <a:latin typeface="Microsoft JhengHei"/>
                <a:cs typeface="Microsoft JhengHei"/>
              </a:rPr>
              <a:t> = </a:t>
            </a:r>
            <a:r>
              <a:rPr sz="2456" spc="-9" dirty="0">
                <a:latin typeface="Microsoft JhengHei"/>
                <a:cs typeface="Microsoft JhengHei"/>
              </a:rPr>
              <a:t>multidimensional</a:t>
            </a:r>
            <a:r>
              <a:rPr sz="2456" spc="-4" dirty="0">
                <a:latin typeface="Microsoft JhengHei"/>
                <a:cs typeface="Microsoft JhengHei"/>
              </a:rPr>
              <a:t> array</a:t>
            </a:r>
            <a:endParaRPr sz="2456">
              <a:latin typeface="Microsoft JhengHei"/>
              <a:cs typeface="Microsoft JhengHei"/>
            </a:endParaRPr>
          </a:p>
        </p:txBody>
      </p:sp>
      <p:pic>
        <p:nvPicPr>
          <p:cNvPr id="5" name="object 5"/>
          <p:cNvPicPr/>
          <p:nvPr/>
        </p:nvPicPr>
        <p:blipFill>
          <a:blip r:embed="rId3" cstate="print"/>
          <a:stretch>
            <a:fillRect/>
          </a:stretch>
        </p:blipFill>
        <p:spPr>
          <a:xfrm>
            <a:off x="1015872" y="2785602"/>
            <a:ext cx="211194" cy="217878"/>
          </a:xfrm>
          <a:prstGeom prst="rect">
            <a:avLst/>
          </a:prstGeom>
        </p:spPr>
      </p:pic>
      <p:pic>
        <p:nvPicPr>
          <p:cNvPr id="6" name="object 6"/>
          <p:cNvPicPr/>
          <p:nvPr/>
        </p:nvPicPr>
        <p:blipFill>
          <a:blip r:embed="rId4" cstate="print"/>
          <a:stretch>
            <a:fillRect/>
          </a:stretch>
        </p:blipFill>
        <p:spPr>
          <a:xfrm>
            <a:off x="2883207" y="3558201"/>
            <a:ext cx="5242439" cy="2749540"/>
          </a:xfrm>
          <a:prstGeom prst="rect">
            <a:avLst/>
          </a:prstGeom>
        </p:spPr>
      </p:pic>
      <p:sp>
        <p:nvSpPr>
          <p:cNvPr id="7" name="object 7"/>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60</a:t>
            </a:fld>
            <a:endParaRPr spc="-4" dirty="0"/>
          </a:p>
        </p:txBody>
      </p:sp>
    </p:spTree>
    <p:extLst>
      <p:ext uri="{BB962C8B-B14F-4D97-AF65-F5344CB8AC3E}">
        <p14:creationId xmlns:p14="http://schemas.microsoft.com/office/powerpoint/2010/main" val="3691747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1921" y="1196408"/>
            <a:ext cx="3292119" cy="496558"/>
          </a:xfrm>
          <a:prstGeom prst="rect">
            <a:avLst/>
          </a:prstGeom>
        </p:spPr>
        <p:txBody>
          <a:bodyPr vert="horz" wrap="square" lIns="0" tIns="11696" rIns="0" bIns="0" rtlCol="0">
            <a:spAutoFit/>
          </a:bodyPr>
          <a:lstStyle/>
          <a:p>
            <a:pPr marL="11139">
              <a:spcBef>
                <a:spcPts val="92"/>
              </a:spcBef>
            </a:pPr>
            <a:r>
              <a:rPr dirty="0"/>
              <a:t>什麼是</a:t>
            </a:r>
            <a:r>
              <a:rPr spc="-434" dirty="0"/>
              <a:t>T</a:t>
            </a:r>
            <a:r>
              <a:rPr dirty="0"/>
              <a:t>ensor?</a:t>
            </a:r>
          </a:p>
        </p:txBody>
      </p:sp>
      <p:pic>
        <p:nvPicPr>
          <p:cNvPr id="3" name="object 3"/>
          <p:cNvPicPr/>
          <p:nvPr/>
        </p:nvPicPr>
        <p:blipFill>
          <a:blip r:embed="rId2" cstate="print"/>
          <a:stretch>
            <a:fillRect/>
          </a:stretch>
        </p:blipFill>
        <p:spPr>
          <a:xfrm>
            <a:off x="3199999" y="2013003"/>
            <a:ext cx="3682540" cy="3256140"/>
          </a:xfrm>
          <a:prstGeom prst="rect">
            <a:avLst/>
          </a:prstGeom>
        </p:spPr>
      </p:pic>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61</a:t>
            </a:fld>
            <a:endParaRPr spc="-4" dirty="0"/>
          </a:p>
        </p:txBody>
      </p:sp>
    </p:spTree>
    <p:extLst>
      <p:ext uri="{BB962C8B-B14F-4D97-AF65-F5344CB8AC3E}">
        <p14:creationId xmlns:p14="http://schemas.microsoft.com/office/powerpoint/2010/main" val="21744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8354" y="1196408"/>
            <a:ext cx="3478140" cy="496558"/>
          </a:xfrm>
          <a:prstGeom prst="rect">
            <a:avLst/>
          </a:prstGeom>
        </p:spPr>
        <p:txBody>
          <a:bodyPr vert="horz" wrap="square" lIns="0" tIns="11696" rIns="0" bIns="0" rtlCol="0">
            <a:spAutoFit/>
          </a:bodyPr>
          <a:lstStyle/>
          <a:p>
            <a:pPr marL="11139">
              <a:spcBef>
                <a:spcPts val="92"/>
              </a:spcBef>
            </a:pPr>
            <a:r>
              <a:rPr dirty="0"/>
              <a:t>3D</a:t>
            </a:r>
            <a:r>
              <a:rPr spc="-31" dirty="0"/>
              <a:t> </a:t>
            </a:r>
            <a:r>
              <a:rPr spc="-75" dirty="0"/>
              <a:t>Tensor</a:t>
            </a:r>
            <a:r>
              <a:rPr spc="-57" dirty="0"/>
              <a:t> </a:t>
            </a:r>
            <a:r>
              <a:rPr dirty="0"/>
              <a:t>範例</a:t>
            </a:r>
          </a:p>
        </p:txBody>
      </p:sp>
      <p:pic>
        <p:nvPicPr>
          <p:cNvPr id="3" name="object 3"/>
          <p:cNvPicPr/>
          <p:nvPr/>
        </p:nvPicPr>
        <p:blipFill>
          <a:blip r:embed="rId2" cstate="print"/>
          <a:stretch>
            <a:fillRect/>
          </a:stretch>
        </p:blipFill>
        <p:spPr>
          <a:xfrm>
            <a:off x="614871" y="2292369"/>
            <a:ext cx="244611" cy="249958"/>
          </a:xfrm>
          <a:prstGeom prst="rect">
            <a:avLst/>
          </a:prstGeom>
        </p:spPr>
      </p:pic>
      <p:pic>
        <p:nvPicPr>
          <p:cNvPr id="4" name="object 4"/>
          <p:cNvPicPr/>
          <p:nvPr/>
        </p:nvPicPr>
        <p:blipFill>
          <a:blip r:embed="rId3" cstate="print"/>
          <a:stretch>
            <a:fillRect/>
          </a:stretch>
        </p:blipFill>
        <p:spPr>
          <a:xfrm>
            <a:off x="1015872" y="2785602"/>
            <a:ext cx="211194" cy="217878"/>
          </a:xfrm>
          <a:prstGeom prst="rect">
            <a:avLst/>
          </a:prstGeom>
        </p:spPr>
      </p:pic>
      <p:pic>
        <p:nvPicPr>
          <p:cNvPr id="5" name="object 5"/>
          <p:cNvPicPr/>
          <p:nvPr/>
        </p:nvPicPr>
        <p:blipFill>
          <a:blip r:embed="rId2" cstate="print"/>
          <a:stretch>
            <a:fillRect/>
          </a:stretch>
        </p:blipFill>
        <p:spPr>
          <a:xfrm>
            <a:off x="614871" y="3254775"/>
            <a:ext cx="244611" cy="249958"/>
          </a:xfrm>
          <a:prstGeom prst="rect">
            <a:avLst/>
          </a:prstGeom>
        </p:spPr>
      </p:pic>
      <p:sp>
        <p:nvSpPr>
          <p:cNvPr id="6" name="object 6"/>
          <p:cNvSpPr txBox="1"/>
          <p:nvPr/>
        </p:nvSpPr>
        <p:spPr>
          <a:xfrm>
            <a:off x="904483" y="2109544"/>
            <a:ext cx="3951545" cy="1507571"/>
          </a:xfrm>
          <a:prstGeom prst="rect">
            <a:avLst/>
          </a:prstGeom>
        </p:spPr>
        <p:txBody>
          <a:bodyPr vert="horz" wrap="square" lIns="0" tIns="98023" rIns="0" bIns="0" rtlCol="0">
            <a:spAutoFit/>
          </a:bodyPr>
          <a:lstStyle/>
          <a:p>
            <a:pPr marL="11139">
              <a:spcBef>
                <a:spcPts val="772"/>
              </a:spcBef>
            </a:pPr>
            <a:r>
              <a:rPr sz="2807" dirty="0">
                <a:latin typeface="Microsoft JhengHei"/>
                <a:cs typeface="Microsoft JhengHei"/>
              </a:rPr>
              <a:t>影像是由多個像素所組成</a:t>
            </a:r>
            <a:endParaRPr sz="2807">
              <a:latin typeface="Microsoft JhengHei"/>
              <a:cs typeface="Microsoft JhengHei"/>
            </a:endParaRPr>
          </a:p>
          <a:p>
            <a:pPr marL="362579">
              <a:spcBef>
                <a:spcPts val="592"/>
              </a:spcBef>
            </a:pPr>
            <a:r>
              <a:rPr sz="2456" spc="-4" dirty="0">
                <a:latin typeface="Microsoft JhengHei"/>
                <a:cs typeface="Microsoft JhengHei"/>
              </a:rPr>
              <a:t>每個像素包含R、</a:t>
            </a:r>
            <a:r>
              <a:rPr sz="2456" spc="-9" dirty="0">
                <a:latin typeface="Microsoft JhengHei"/>
                <a:cs typeface="Microsoft JhengHei"/>
              </a:rPr>
              <a:t>G</a:t>
            </a:r>
            <a:r>
              <a:rPr sz="2456" spc="-4" dirty="0">
                <a:latin typeface="Microsoft JhengHei"/>
                <a:cs typeface="Microsoft JhengHei"/>
              </a:rPr>
              <a:t>、B</a:t>
            </a:r>
            <a:endParaRPr sz="2456">
              <a:latin typeface="Microsoft JhengHei"/>
              <a:cs typeface="Microsoft JhengHei"/>
            </a:endParaRPr>
          </a:p>
          <a:p>
            <a:pPr marL="11139">
              <a:spcBef>
                <a:spcPts val="671"/>
              </a:spcBef>
            </a:pPr>
            <a:r>
              <a:rPr sz="2807" spc="4" dirty="0">
                <a:latin typeface="Microsoft JhengHei"/>
                <a:cs typeface="Microsoft JhengHei"/>
              </a:rPr>
              <a:t>每</a:t>
            </a:r>
            <a:r>
              <a:rPr sz="2807" dirty="0">
                <a:latin typeface="Microsoft JhengHei"/>
                <a:cs typeface="Microsoft JhengHei"/>
              </a:rPr>
              <a:t>個</a:t>
            </a:r>
            <a:r>
              <a:rPr sz="2807" spc="-18" dirty="0">
                <a:latin typeface="Microsoft JhengHei"/>
                <a:cs typeface="Microsoft JhengHei"/>
              </a:rPr>
              <a:t>RGB</a:t>
            </a:r>
            <a:r>
              <a:rPr sz="2807" dirty="0">
                <a:latin typeface="Microsoft JhengHei"/>
                <a:cs typeface="Microsoft JhengHei"/>
              </a:rPr>
              <a:t>值介於0~255</a:t>
            </a:r>
            <a:endParaRPr sz="2807">
              <a:latin typeface="Microsoft JhengHei"/>
              <a:cs typeface="Microsoft JhengHei"/>
            </a:endParaRPr>
          </a:p>
        </p:txBody>
      </p:sp>
      <p:pic>
        <p:nvPicPr>
          <p:cNvPr id="7" name="object 7"/>
          <p:cNvPicPr/>
          <p:nvPr/>
        </p:nvPicPr>
        <p:blipFill>
          <a:blip r:embed="rId4" cstate="print"/>
          <a:stretch>
            <a:fillRect/>
          </a:stretch>
        </p:blipFill>
        <p:spPr>
          <a:xfrm>
            <a:off x="3135839" y="3781425"/>
            <a:ext cx="3936508" cy="2250961"/>
          </a:xfrm>
          <a:prstGeom prst="rect">
            <a:avLst/>
          </a:prstGeom>
        </p:spPr>
      </p:pic>
      <p:sp>
        <p:nvSpPr>
          <p:cNvPr id="8" name="object 8"/>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62</a:t>
            </a:fld>
            <a:endParaRPr spc="-4" dirty="0"/>
          </a:p>
        </p:txBody>
      </p:sp>
    </p:spTree>
    <p:extLst>
      <p:ext uri="{BB962C8B-B14F-4D97-AF65-F5344CB8AC3E}">
        <p14:creationId xmlns:p14="http://schemas.microsoft.com/office/powerpoint/2010/main" val="2273789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8354" y="1196408"/>
            <a:ext cx="3478140" cy="496558"/>
          </a:xfrm>
          <a:prstGeom prst="rect">
            <a:avLst/>
          </a:prstGeom>
        </p:spPr>
        <p:txBody>
          <a:bodyPr vert="horz" wrap="square" lIns="0" tIns="11696" rIns="0" bIns="0" rtlCol="0">
            <a:spAutoFit/>
          </a:bodyPr>
          <a:lstStyle/>
          <a:p>
            <a:pPr marL="11139">
              <a:spcBef>
                <a:spcPts val="92"/>
              </a:spcBef>
            </a:pPr>
            <a:r>
              <a:rPr dirty="0"/>
              <a:t>3D</a:t>
            </a:r>
            <a:r>
              <a:rPr spc="-31" dirty="0"/>
              <a:t> </a:t>
            </a:r>
            <a:r>
              <a:rPr spc="-75" dirty="0"/>
              <a:t>Tensor</a:t>
            </a:r>
            <a:r>
              <a:rPr spc="-57" dirty="0"/>
              <a:t> </a:t>
            </a:r>
            <a:r>
              <a:rPr dirty="0"/>
              <a:t>範例</a:t>
            </a:r>
          </a:p>
        </p:txBody>
      </p:sp>
      <p:pic>
        <p:nvPicPr>
          <p:cNvPr id="3" name="object 3"/>
          <p:cNvPicPr/>
          <p:nvPr/>
        </p:nvPicPr>
        <p:blipFill>
          <a:blip r:embed="rId2" cstate="print"/>
          <a:stretch>
            <a:fillRect/>
          </a:stretch>
        </p:blipFill>
        <p:spPr>
          <a:xfrm>
            <a:off x="1809857" y="2821691"/>
            <a:ext cx="6631245" cy="2752214"/>
          </a:xfrm>
          <a:prstGeom prst="rect">
            <a:avLst/>
          </a:prstGeom>
        </p:spPr>
      </p:pic>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63</a:t>
            </a:fld>
            <a:endParaRPr spc="-4" dirty="0"/>
          </a:p>
        </p:txBody>
      </p:sp>
    </p:spTree>
    <p:extLst>
      <p:ext uri="{BB962C8B-B14F-4D97-AF65-F5344CB8AC3E}">
        <p14:creationId xmlns:p14="http://schemas.microsoft.com/office/powerpoint/2010/main" val="3694973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8354" y="1196408"/>
            <a:ext cx="3478140" cy="496558"/>
          </a:xfrm>
          <a:prstGeom prst="rect">
            <a:avLst/>
          </a:prstGeom>
        </p:spPr>
        <p:txBody>
          <a:bodyPr vert="horz" wrap="square" lIns="0" tIns="11696" rIns="0" bIns="0" rtlCol="0">
            <a:spAutoFit/>
          </a:bodyPr>
          <a:lstStyle/>
          <a:p>
            <a:pPr marL="11139">
              <a:spcBef>
                <a:spcPts val="92"/>
              </a:spcBef>
            </a:pPr>
            <a:r>
              <a:rPr dirty="0"/>
              <a:t>3D</a:t>
            </a:r>
            <a:r>
              <a:rPr spc="-31" dirty="0"/>
              <a:t> </a:t>
            </a:r>
            <a:r>
              <a:rPr spc="-75" dirty="0"/>
              <a:t>Tensor</a:t>
            </a:r>
            <a:r>
              <a:rPr spc="-57" dirty="0"/>
              <a:t> </a:t>
            </a:r>
            <a:r>
              <a:rPr dirty="0"/>
              <a:t>範例</a:t>
            </a:r>
          </a:p>
        </p:txBody>
      </p:sp>
      <p:grpSp>
        <p:nvGrpSpPr>
          <p:cNvPr id="3" name="object 3"/>
          <p:cNvGrpSpPr/>
          <p:nvPr/>
        </p:nvGrpSpPr>
        <p:grpSpPr>
          <a:xfrm>
            <a:off x="2947369" y="2081174"/>
            <a:ext cx="4546366" cy="3026455"/>
            <a:chOff x="3360420" y="1490472"/>
            <a:chExt cx="5183505" cy="3450590"/>
          </a:xfrm>
        </p:grpSpPr>
        <p:pic>
          <p:nvPicPr>
            <p:cNvPr id="4" name="object 4"/>
            <p:cNvPicPr/>
            <p:nvPr/>
          </p:nvPicPr>
          <p:blipFill>
            <a:blip r:embed="rId2" cstate="print"/>
            <a:stretch>
              <a:fillRect/>
            </a:stretch>
          </p:blipFill>
          <p:spPr>
            <a:xfrm>
              <a:off x="3360420" y="1508760"/>
              <a:ext cx="5183124" cy="3432048"/>
            </a:xfrm>
            <a:prstGeom prst="rect">
              <a:avLst/>
            </a:prstGeom>
          </p:spPr>
        </p:pic>
        <p:sp>
          <p:nvSpPr>
            <p:cNvPr id="5" name="object 5"/>
            <p:cNvSpPr/>
            <p:nvPr/>
          </p:nvSpPr>
          <p:spPr>
            <a:xfrm>
              <a:off x="6528054" y="1509522"/>
              <a:ext cx="1873250" cy="1716405"/>
            </a:xfrm>
            <a:custGeom>
              <a:avLst/>
              <a:gdLst/>
              <a:ahLst/>
              <a:cxnLst/>
              <a:rect l="l" t="t" r="r" b="b"/>
              <a:pathLst>
                <a:path w="1873250" h="1716405">
                  <a:moveTo>
                    <a:pt x="0" y="1716024"/>
                  </a:moveTo>
                  <a:lnTo>
                    <a:pt x="1872996" y="1716024"/>
                  </a:lnTo>
                  <a:lnTo>
                    <a:pt x="1872996" y="0"/>
                  </a:lnTo>
                  <a:lnTo>
                    <a:pt x="0" y="0"/>
                  </a:lnTo>
                  <a:lnTo>
                    <a:pt x="0" y="1716024"/>
                  </a:lnTo>
                  <a:close/>
                </a:path>
              </a:pathLst>
            </a:custGeom>
            <a:ln w="38100">
              <a:solidFill>
                <a:srgbClr val="FF0000"/>
              </a:solidFill>
            </a:ln>
          </p:spPr>
          <p:txBody>
            <a:bodyPr wrap="square" lIns="0" tIns="0" rIns="0" bIns="0" rtlCol="0"/>
            <a:lstStyle/>
            <a:p>
              <a:endParaRPr sz="1579"/>
            </a:p>
          </p:txBody>
        </p:sp>
      </p:grpSp>
      <p:sp>
        <p:nvSpPr>
          <p:cNvPr id="6" name="object 6"/>
          <p:cNvSpPr txBox="1"/>
          <p:nvPr/>
        </p:nvSpPr>
        <p:spPr>
          <a:xfrm>
            <a:off x="3803174" y="5638156"/>
            <a:ext cx="2455583" cy="254263"/>
          </a:xfrm>
          <a:prstGeom prst="rect">
            <a:avLst/>
          </a:prstGeom>
        </p:spPr>
        <p:txBody>
          <a:bodyPr vert="horz" wrap="square" lIns="0" tIns="11139" rIns="0" bIns="0" rtlCol="0">
            <a:spAutoFit/>
          </a:bodyPr>
          <a:lstStyle/>
          <a:p>
            <a:pPr marL="11139">
              <a:spcBef>
                <a:spcPts val="88"/>
              </a:spcBef>
            </a:pPr>
            <a:r>
              <a:rPr sz="1579" dirty="0">
                <a:latin typeface="Arial MT"/>
                <a:cs typeface="Arial MT"/>
              </a:rPr>
              <a:t>An</a:t>
            </a:r>
            <a:r>
              <a:rPr sz="1579" spc="-26" dirty="0">
                <a:latin typeface="Arial MT"/>
                <a:cs typeface="Arial MT"/>
              </a:rPr>
              <a:t> </a:t>
            </a:r>
            <a:r>
              <a:rPr sz="1579" dirty="0">
                <a:latin typeface="Arial MT"/>
                <a:cs typeface="Arial MT"/>
              </a:rPr>
              <a:t>RGB</a:t>
            </a:r>
            <a:r>
              <a:rPr sz="1579" spc="-13" dirty="0">
                <a:latin typeface="Arial MT"/>
                <a:cs typeface="Arial MT"/>
              </a:rPr>
              <a:t> </a:t>
            </a:r>
            <a:r>
              <a:rPr sz="1579" spc="-4" dirty="0">
                <a:latin typeface="Arial MT"/>
                <a:cs typeface="Arial MT"/>
              </a:rPr>
              <a:t>image</a:t>
            </a:r>
            <a:r>
              <a:rPr sz="1579" spc="-9" dirty="0">
                <a:latin typeface="Arial MT"/>
                <a:cs typeface="Arial MT"/>
              </a:rPr>
              <a:t> </a:t>
            </a:r>
            <a:r>
              <a:rPr sz="1579" dirty="0">
                <a:latin typeface="Arial MT"/>
                <a:cs typeface="Arial MT"/>
              </a:rPr>
              <a:t>=</a:t>
            </a:r>
            <a:r>
              <a:rPr sz="1579" spc="-18" dirty="0">
                <a:latin typeface="Arial MT"/>
                <a:cs typeface="Arial MT"/>
              </a:rPr>
              <a:t> </a:t>
            </a:r>
            <a:r>
              <a:rPr sz="1579" spc="-4" dirty="0">
                <a:latin typeface="Arial MT"/>
                <a:cs typeface="Arial MT"/>
              </a:rPr>
              <a:t>3D</a:t>
            </a:r>
            <a:r>
              <a:rPr sz="1579" spc="-13" dirty="0">
                <a:latin typeface="Arial MT"/>
                <a:cs typeface="Arial MT"/>
              </a:rPr>
              <a:t> </a:t>
            </a:r>
            <a:r>
              <a:rPr sz="1579" spc="-4" dirty="0">
                <a:latin typeface="Arial MT"/>
                <a:cs typeface="Arial MT"/>
              </a:rPr>
              <a:t>tensor</a:t>
            </a:r>
            <a:endParaRPr sz="1579">
              <a:latin typeface="Arial MT"/>
              <a:cs typeface="Arial MT"/>
            </a:endParaRPr>
          </a:p>
        </p:txBody>
      </p:sp>
      <p:sp>
        <p:nvSpPr>
          <p:cNvPr id="7" name="object 7"/>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64</a:t>
            </a:fld>
            <a:endParaRPr spc="-4" dirty="0"/>
          </a:p>
        </p:txBody>
      </p:sp>
    </p:spTree>
    <p:extLst>
      <p:ext uri="{BB962C8B-B14F-4D97-AF65-F5344CB8AC3E}">
        <p14:creationId xmlns:p14="http://schemas.microsoft.com/office/powerpoint/2010/main" val="183961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8354" y="1196408"/>
            <a:ext cx="3478140" cy="496558"/>
          </a:xfrm>
          <a:prstGeom prst="rect">
            <a:avLst/>
          </a:prstGeom>
        </p:spPr>
        <p:txBody>
          <a:bodyPr vert="horz" wrap="square" lIns="0" tIns="11696" rIns="0" bIns="0" rtlCol="0">
            <a:spAutoFit/>
          </a:bodyPr>
          <a:lstStyle/>
          <a:p>
            <a:pPr marL="11139">
              <a:spcBef>
                <a:spcPts val="92"/>
              </a:spcBef>
            </a:pPr>
            <a:r>
              <a:rPr dirty="0"/>
              <a:t>3D</a:t>
            </a:r>
            <a:r>
              <a:rPr spc="-31" dirty="0"/>
              <a:t> </a:t>
            </a:r>
            <a:r>
              <a:rPr spc="-75" dirty="0"/>
              <a:t>Tensor</a:t>
            </a:r>
            <a:r>
              <a:rPr spc="-57" dirty="0"/>
              <a:t> </a:t>
            </a:r>
            <a:r>
              <a:rPr dirty="0"/>
              <a:t>範例</a:t>
            </a:r>
          </a:p>
        </p:txBody>
      </p:sp>
      <p:pic>
        <p:nvPicPr>
          <p:cNvPr id="3" name="object 3"/>
          <p:cNvPicPr/>
          <p:nvPr/>
        </p:nvPicPr>
        <p:blipFill>
          <a:blip r:embed="rId2" cstate="print"/>
          <a:stretch>
            <a:fillRect/>
          </a:stretch>
        </p:blipFill>
        <p:spPr>
          <a:xfrm>
            <a:off x="1809857" y="2821691"/>
            <a:ext cx="6631245" cy="2752214"/>
          </a:xfrm>
          <a:prstGeom prst="rect">
            <a:avLst/>
          </a:prstGeom>
        </p:spPr>
      </p:pic>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65</a:t>
            </a:fld>
            <a:endParaRPr spc="-4" dirty="0"/>
          </a:p>
        </p:txBody>
      </p:sp>
    </p:spTree>
    <p:extLst>
      <p:ext uri="{BB962C8B-B14F-4D97-AF65-F5344CB8AC3E}">
        <p14:creationId xmlns:p14="http://schemas.microsoft.com/office/powerpoint/2010/main" val="109805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8354" y="1196408"/>
            <a:ext cx="3478140" cy="496558"/>
          </a:xfrm>
          <a:prstGeom prst="rect">
            <a:avLst/>
          </a:prstGeom>
        </p:spPr>
        <p:txBody>
          <a:bodyPr vert="horz" wrap="square" lIns="0" tIns="11696" rIns="0" bIns="0" rtlCol="0">
            <a:spAutoFit/>
          </a:bodyPr>
          <a:lstStyle/>
          <a:p>
            <a:pPr marL="11139">
              <a:spcBef>
                <a:spcPts val="92"/>
              </a:spcBef>
            </a:pPr>
            <a:r>
              <a:rPr dirty="0"/>
              <a:t>3D</a:t>
            </a:r>
            <a:r>
              <a:rPr spc="-31" dirty="0"/>
              <a:t> </a:t>
            </a:r>
            <a:r>
              <a:rPr spc="-75" dirty="0"/>
              <a:t>Tensor</a:t>
            </a:r>
            <a:r>
              <a:rPr spc="-57" dirty="0"/>
              <a:t> </a:t>
            </a:r>
            <a:r>
              <a:rPr dirty="0"/>
              <a:t>範例</a:t>
            </a:r>
          </a:p>
        </p:txBody>
      </p:sp>
      <p:pic>
        <p:nvPicPr>
          <p:cNvPr id="3" name="object 3"/>
          <p:cNvPicPr/>
          <p:nvPr/>
        </p:nvPicPr>
        <p:blipFill>
          <a:blip r:embed="rId2" cstate="print"/>
          <a:stretch>
            <a:fillRect/>
          </a:stretch>
        </p:blipFill>
        <p:spPr>
          <a:xfrm>
            <a:off x="1494403" y="2905902"/>
            <a:ext cx="1894068" cy="1570593"/>
          </a:xfrm>
          <a:prstGeom prst="rect">
            <a:avLst/>
          </a:prstGeom>
        </p:spPr>
      </p:pic>
      <p:sp>
        <p:nvSpPr>
          <p:cNvPr id="4" name="object 4"/>
          <p:cNvSpPr txBox="1"/>
          <p:nvPr/>
        </p:nvSpPr>
        <p:spPr>
          <a:xfrm>
            <a:off x="3444723" y="3405374"/>
            <a:ext cx="309106" cy="605691"/>
          </a:xfrm>
          <a:prstGeom prst="rect">
            <a:avLst/>
          </a:prstGeom>
        </p:spPr>
        <p:txBody>
          <a:bodyPr vert="horz" wrap="square" lIns="0" tIns="11696" rIns="0" bIns="0" rtlCol="0">
            <a:spAutoFit/>
          </a:bodyPr>
          <a:lstStyle/>
          <a:p>
            <a:pPr marL="11139">
              <a:spcBef>
                <a:spcPts val="92"/>
              </a:spcBef>
            </a:pPr>
            <a:r>
              <a:rPr sz="3859" b="1" dirty="0">
                <a:latin typeface="Arial"/>
                <a:cs typeface="Arial"/>
              </a:rPr>
              <a:t>=</a:t>
            </a:r>
            <a:endParaRPr sz="3859">
              <a:latin typeface="Arial"/>
              <a:cs typeface="Arial"/>
            </a:endParaRPr>
          </a:p>
        </p:txBody>
      </p:sp>
      <p:sp>
        <p:nvSpPr>
          <p:cNvPr id="7" name="object 7"/>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66</a:t>
            </a:fld>
            <a:endParaRPr spc="-4" dirty="0"/>
          </a:p>
        </p:txBody>
      </p:sp>
      <p:sp>
        <p:nvSpPr>
          <p:cNvPr id="5" name="object 5"/>
          <p:cNvSpPr txBox="1"/>
          <p:nvPr/>
        </p:nvSpPr>
        <p:spPr>
          <a:xfrm>
            <a:off x="4300418" y="3554257"/>
            <a:ext cx="4165970" cy="254263"/>
          </a:xfrm>
          <a:prstGeom prst="rect">
            <a:avLst/>
          </a:prstGeom>
        </p:spPr>
        <p:txBody>
          <a:bodyPr vert="horz" wrap="square" lIns="0" tIns="11139" rIns="0" bIns="0" rtlCol="0">
            <a:spAutoFit/>
          </a:bodyPr>
          <a:lstStyle/>
          <a:p>
            <a:pPr marL="11139">
              <a:spcBef>
                <a:spcPts val="88"/>
              </a:spcBef>
            </a:pPr>
            <a:r>
              <a:rPr sz="1579" b="1" spc="-4" dirty="0">
                <a:latin typeface="Arial"/>
                <a:cs typeface="Arial"/>
              </a:rPr>
              <a:t>[image </a:t>
            </a:r>
            <a:r>
              <a:rPr sz="1579" b="1" spc="4" dirty="0">
                <a:latin typeface="Arial"/>
                <a:cs typeface="Arial"/>
              </a:rPr>
              <a:t>width,</a:t>
            </a:r>
            <a:r>
              <a:rPr sz="1579" b="1" spc="-39" dirty="0">
                <a:latin typeface="Arial"/>
                <a:cs typeface="Arial"/>
              </a:rPr>
              <a:t> </a:t>
            </a:r>
            <a:r>
              <a:rPr sz="1579" b="1" spc="-4" dirty="0">
                <a:latin typeface="Arial"/>
                <a:cs typeface="Arial"/>
              </a:rPr>
              <a:t>image</a:t>
            </a:r>
            <a:r>
              <a:rPr sz="1579" b="1" dirty="0">
                <a:latin typeface="Arial"/>
                <a:cs typeface="Arial"/>
              </a:rPr>
              <a:t> height,</a:t>
            </a:r>
            <a:r>
              <a:rPr sz="1579" b="1" spc="-22" dirty="0">
                <a:latin typeface="Arial"/>
                <a:cs typeface="Arial"/>
              </a:rPr>
              <a:t> </a:t>
            </a:r>
            <a:r>
              <a:rPr sz="1579" b="1" spc="-4" dirty="0">
                <a:latin typeface="Arial"/>
                <a:cs typeface="Arial"/>
              </a:rPr>
              <a:t>image </a:t>
            </a:r>
            <a:r>
              <a:rPr sz="1579" b="1" dirty="0">
                <a:latin typeface="Arial"/>
                <a:cs typeface="Arial"/>
              </a:rPr>
              <a:t>channel]</a:t>
            </a:r>
            <a:endParaRPr sz="1579">
              <a:latin typeface="Arial"/>
              <a:cs typeface="Arial"/>
            </a:endParaRPr>
          </a:p>
        </p:txBody>
      </p:sp>
      <p:sp>
        <p:nvSpPr>
          <p:cNvPr id="6" name="object 6"/>
          <p:cNvSpPr txBox="1"/>
          <p:nvPr/>
        </p:nvSpPr>
        <p:spPr>
          <a:xfrm>
            <a:off x="4048120" y="5046588"/>
            <a:ext cx="2048454" cy="254263"/>
          </a:xfrm>
          <a:prstGeom prst="rect">
            <a:avLst/>
          </a:prstGeom>
        </p:spPr>
        <p:txBody>
          <a:bodyPr vert="horz" wrap="square" lIns="0" tIns="11139" rIns="0" bIns="0" rtlCol="0">
            <a:spAutoFit/>
          </a:bodyPr>
          <a:lstStyle/>
          <a:p>
            <a:pPr marL="11139">
              <a:spcBef>
                <a:spcPts val="88"/>
              </a:spcBef>
            </a:pPr>
            <a:r>
              <a:rPr sz="1579" dirty="0">
                <a:latin typeface="Arial MT"/>
                <a:cs typeface="Arial MT"/>
              </a:rPr>
              <a:t>A</a:t>
            </a:r>
            <a:r>
              <a:rPr sz="1579" spc="-110" dirty="0">
                <a:latin typeface="Arial MT"/>
                <a:cs typeface="Arial MT"/>
              </a:rPr>
              <a:t> </a:t>
            </a:r>
            <a:r>
              <a:rPr sz="1579" spc="-4" dirty="0">
                <a:latin typeface="Arial MT"/>
                <a:cs typeface="Arial MT"/>
              </a:rPr>
              <a:t>image is</a:t>
            </a:r>
            <a:r>
              <a:rPr sz="1579" spc="-13" dirty="0">
                <a:latin typeface="Arial MT"/>
                <a:cs typeface="Arial MT"/>
              </a:rPr>
              <a:t> </a:t>
            </a:r>
            <a:r>
              <a:rPr sz="1579" spc="-4" dirty="0">
                <a:latin typeface="Arial MT"/>
                <a:cs typeface="Arial MT"/>
              </a:rPr>
              <a:t>a</a:t>
            </a:r>
            <a:r>
              <a:rPr sz="1579" spc="-9" dirty="0">
                <a:latin typeface="Arial MT"/>
                <a:cs typeface="Arial MT"/>
              </a:rPr>
              <a:t> </a:t>
            </a:r>
            <a:r>
              <a:rPr sz="1579" spc="-4" dirty="0">
                <a:latin typeface="Arial MT"/>
                <a:cs typeface="Arial MT"/>
              </a:rPr>
              <a:t>3D-tensor</a:t>
            </a:r>
            <a:endParaRPr sz="1579">
              <a:latin typeface="Arial MT"/>
              <a:cs typeface="Arial MT"/>
            </a:endParaRPr>
          </a:p>
        </p:txBody>
      </p:sp>
    </p:spTree>
    <p:extLst>
      <p:ext uri="{BB962C8B-B14F-4D97-AF65-F5344CB8AC3E}">
        <p14:creationId xmlns:p14="http://schemas.microsoft.com/office/powerpoint/2010/main" val="345141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9139" y="1196408"/>
            <a:ext cx="4717349" cy="496558"/>
          </a:xfrm>
          <a:prstGeom prst="rect">
            <a:avLst/>
          </a:prstGeom>
        </p:spPr>
        <p:txBody>
          <a:bodyPr vert="horz" wrap="square" lIns="0" tIns="11696" rIns="0" bIns="0" rtlCol="0">
            <a:spAutoFit/>
          </a:bodyPr>
          <a:lstStyle/>
          <a:p>
            <a:pPr marL="11139">
              <a:spcBef>
                <a:spcPts val="92"/>
              </a:spcBef>
            </a:pPr>
            <a:r>
              <a:rPr dirty="0"/>
              <a:t>高效能</a:t>
            </a:r>
            <a:r>
              <a:rPr spc="-4" dirty="0"/>
              <a:t>的</a:t>
            </a:r>
            <a:r>
              <a:rPr dirty="0"/>
              <a:t>NumPy運算</a:t>
            </a:r>
          </a:p>
        </p:txBody>
      </p:sp>
      <p:pic>
        <p:nvPicPr>
          <p:cNvPr id="3" name="object 3"/>
          <p:cNvPicPr/>
          <p:nvPr/>
        </p:nvPicPr>
        <p:blipFill>
          <a:blip r:embed="rId2" cstate="print"/>
          <a:stretch>
            <a:fillRect/>
          </a:stretch>
        </p:blipFill>
        <p:spPr>
          <a:xfrm>
            <a:off x="614871" y="2283011"/>
            <a:ext cx="211194" cy="217878"/>
          </a:xfrm>
          <a:prstGeom prst="rect">
            <a:avLst/>
          </a:prstGeom>
        </p:spPr>
      </p:pic>
      <p:pic>
        <p:nvPicPr>
          <p:cNvPr id="4" name="object 4"/>
          <p:cNvPicPr/>
          <p:nvPr/>
        </p:nvPicPr>
        <p:blipFill>
          <a:blip r:embed="rId3" cstate="print"/>
          <a:stretch>
            <a:fillRect/>
          </a:stretch>
        </p:blipFill>
        <p:spPr>
          <a:xfrm>
            <a:off x="1015872" y="2692034"/>
            <a:ext cx="156391" cy="156391"/>
          </a:xfrm>
          <a:prstGeom prst="rect">
            <a:avLst/>
          </a:prstGeom>
        </p:spPr>
      </p:pic>
      <p:pic>
        <p:nvPicPr>
          <p:cNvPr id="5" name="object 5"/>
          <p:cNvPicPr/>
          <p:nvPr/>
        </p:nvPicPr>
        <p:blipFill>
          <a:blip r:embed="rId3" cstate="print"/>
          <a:stretch>
            <a:fillRect/>
          </a:stretch>
        </p:blipFill>
        <p:spPr>
          <a:xfrm>
            <a:off x="1015872" y="3012837"/>
            <a:ext cx="156391" cy="156391"/>
          </a:xfrm>
          <a:prstGeom prst="rect">
            <a:avLst/>
          </a:prstGeom>
        </p:spPr>
      </p:pic>
      <p:pic>
        <p:nvPicPr>
          <p:cNvPr id="6" name="object 6"/>
          <p:cNvPicPr/>
          <p:nvPr/>
        </p:nvPicPr>
        <p:blipFill>
          <a:blip r:embed="rId3" cstate="print"/>
          <a:stretch>
            <a:fillRect/>
          </a:stretch>
        </p:blipFill>
        <p:spPr>
          <a:xfrm>
            <a:off x="1015872" y="3600974"/>
            <a:ext cx="156391" cy="156391"/>
          </a:xfrm>
          <a:prstGeom prst="rect">
            <a:avLst/>
          </a:prstGeom>
        </p:spPr>
      </p:pic>
      <p:sp>
        <p:nvSpPr>
          <p:cNvPr id="7" name="object 7"/>
          <p:cNvSpPr txBox="1"/>
          <p:nvPr/>
        </p:nvSpPr>
        <p:spPr>
          <a:xfrm>
            <a:off x="904483" y="2118503"/>
            <a:ext cx="8860484" cy="1707526"/>
          </a:xfrm>
          <a:prstGeom prst="rect">
            <a:avLst/>
          </a:prstGeom>
        </p:spPr>
        <p:txBody>
          <a:bodyPr vert="horz" wrap="square" lIns="0" tIns="89669" rIns="0" bIns="0" rtlCol="0">
            <a:spAutoFit/>
          </a:bodyPr>
          <a:lstStyle/>
          <a:p>
            <a:pPr marL="11139">
              <a:spcBef>
                <a:spcPts val="706"/>
              </a:spcBef>
            </a:pPr>
            <a:r>
              <a:rPr sz="2456" spc="-4" dirty="0">
                <a:latin typeface="Microsoft JhengHei"/>
                <a:cs typeface="Microsoft JhengHei"/>
              </a:rPr>
              <a:t>參考資料</a:t>
            </a:r>
            <a:endParaRPr sz="2456">
              <a:latin typeface="Microsoft JhengHei"/>
              <a:cs typeface="Microsoft JhengHei"/>
            </a:endParaRPr>
          </a:p>
          <a:p>
            <a:pPr marL="362579" marR="4456">
              <a:lnSpc>
                <a:spcPct val="120000"/>
              </a:lnSpc>
              <a:spcBef>
                <a:spcPts val="26"/>
              </a:spcBef>
            </a:pPr>
            <a:r>
              <a:rPr sz="1754" u="heavy" spc="-4" dirty="0">
                <a:uFill>
                  <a:solidFill>
                    <a:srgbClr val="000000"/>
                  </a:solidFill>
                </a:uFill>
                <a:latin typeface="Microsoft JhengHei"/>
                <a:cs typeface="Microsoft JhengHei"/>
                <a:hlinkClick r:id="rId4"/>
              </a:rPr>
              <a:t>https://zhuanlan.zhihu.com/p/28626431 </a:t>
            </a:r>
            <a:r>
              <a:rPr sz="1754" dirty="0">
                <a:latin typeface="Microsoft JhengHei"/>
                <a:cs typeface="Microsoft JhengHei"/>
              </a:rPr>
              <a:t> </a:t>
            </a:r>
            <a:r>
              <a:rPr sz="1754" u="heavy" spc="-4" dirty="0">
                <a:uFill>
                  <a:solidFill>
                    <a:srgbClr val="000000"/>
                  </a:solidFill>
                </a:uFill>
                <a:latin typeface="Microsoft JhengHei"/>
                <a:cs typeface="Microsoft JhengHei"/>
                <a:hlinkClick r:id="rId5"/>
              </a:rPr>
              <a:t>https://morvanzhou.github.io/tutorials/data-manipulation/np-pd/4-1-speed-up-</a:t>
            </a:r>
            <a:endParaRPr sz="1754">
              <a:latin typeface="Microsoft JhengHei"/>
              <a:cs typeface="Microsoft JhengHei"/>
            </a:endParaRPr>
          </a:p>
          <a:p>
            <a:pPr marL="362579"/>
            <a:r>
              <a:rPr sz="1754" u="heavy" dirty="0">
                <a:uFill>
                  <a:solidFill>
                    <a:srgbClr val="000000"/>
                  </a:solidFill>
                </a:uFill>
                <a:latin typeface="Microsoft JhengHei"/>
                <a:cs typeface="Microsoft JhengHei"/>
                <a:hlinkClick r:id="rId5"/>
              </a:rPr>
              <a:t>numpy/</a:t>
            </a:r>
            <a:endParaRPr sz="1754">
              <a:latin typeface="Microsoft JhengHei"/>
              <a:cs typeface="Microsoft JhengHei"/>
            </a:endParaRPr>
          </a:p>
          <a:p>
            <a:pPr marL="362579">
              <a:spcBef>
                <a:spcPts val="425"/>
              </a:spcBef>
            </a:pPr>
            <a:r>
              <a:rPr sz="1754" u="heavy" spc="-4" dirty="0">
                <a:uFill>
                  <a:solidFill>
                    <a:srgbClr val="000000"/>
                  </a:solidFill>
                </a:uFill>
                <a:latin typeface="Microsoft JhengHei"/>
                <a:cs typeface="Microsoft JhengHei"/>
                <a:hlinkClick r:id="rId6"/>
              </a:rPr>
              <a:t>https://www.slideshare.net/skarl86/numpy-tutorialfinal-20160303</a:t>
            </a:r>
            <a:endParaRPr sz="1754">
              <a:latin typeface="Microsoft JhengHei"/>
              <a:cs typeface="Microsoft JhengHei"/>
            </a:endParaRPr>
          </a:p>
        </p:txBody>
      </p:sp>
      <p:pic>
        <p:nvPicPr>
          <p:cNvPr id="8" name="object 8"/>
          <p:cNvPicPr/>
          <p:nvPr/>
        </p:nvPicPr>
        <p:blipFill>
          <a:blip r:embed="rId7" cstate="print"/>
          <a:stretch>
            <a:fillRect/>
          </a:stretch>
        </p:blipFill>
        <p:spPr>
          <a:xfrm>
            <a:off x="1346032" y="4127623"/>
            <a:ext cx="3424560" cy="2284378"/>
          </a:xfrm>
          <a:prstGeom prst="rect">
            <a:avLst/>
          </a:prstGeom>
        </p:spPr>
      </p:pic>
      <p:pic>
        <p:nvPicPr>
          <p:cNvPr id="9" name="object 9"/>
          <p:cNvPicPr/>
          <p:nvPr/>
        </p:nvPicPr>
        <p:blipFill>
          <a:blip r:embed="rId8" cstate="print"/>
          <a:stretch>
            <a:fillRect/>
          </a:stretch>
        </p:blipFill>
        <p:spPr>
          <a:xfrm>
            <a:off x="5950876" y="4127623"/>
            <a:ext cx="3424561" cy="2284378"/>
          </a:xfrm>
          <a:prstGeom prst="rect">
            <a:avLst/>
          </a:prstGeom>
        </p:spPr>
      </p:pic>
      <p:sp>
        <p:nvSpPr>
          <p:cNvPr id="10" name="object 10"/>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67</a:t>
            </a:fld>
            <a:endParaRPr spc="-4" dirty="0"/>
          </a:p>
        </p:txBody>
      </p:sp>
    </p:spTree>
    <p:extLst>
      <p:ext uri="{BB962C8B-B14F-4D97-AF65-F5344CB8AC3E}">
        <p14:creationId xmlns:p14="http://schemas.microsoft.com/office/powerpoint/2010/main" val="3096410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5087" y="1196407"/>
            <a:ext cx="3424673" cy="605691"/>
          </a:xfrm>
          <a:prstGeom prst="rect">
            <a:avLst/>
          </a:prstGeom>
        </p:spPr>
        <p:txBody>
          <a:bodyPr vert="horz" wrap="square" lIns="0" tIns="11696" rIns="0" bIns="0" rtlCol="0">
            <a:spAutoFit/>
          </a:bodyPr>
          <a:lstStyle/>
          <a:p>
            <a:pPr marL="11139">
              <a:spcBef>
                <a:spcPts val="92"/>
              </a:spcBef>
            </a:pPr>
            <a:r>
              <a:rPr sz="3859" b="1" spc="-26" dirty="0">
                <a:latin typeface="Microsoft JhengHei"/>
                <a:cs typeface="Microsoft JhengHei"/>
              </a:rPr>
              <a:t>Pandas</a:t>
            </a:r>
            <a:r>
              <a:rPr sz="3859" b="1" dirty="0">
                <a:latin typeface="Microsoft JhengHei"/>
                <a:cs typeface="Microsoft JhengHei"/>
              </a:rPr>
              <a:t>是什</a:t>
            </a:r>
            <a:r>
              <a:rPr sz="3859" b="1" spc="-13" dirty="0">
                <a:latin typeface="Microsoft JhengHei"/>
                <a:cs typeface="Microsoft JhengHei"/>
              </a:rPr>
              <a:t>麼</a:t>
            </a:r>
            <a:r>
              <a:rPr sz="3859" b="1" dirty="0">
                <a:latin typeface="Microsoft JhengHei"/>
                <a:cs typeface="Microsoft JhengHei"/>
              </a:rPr>
              <a:t>?</a:t>
            </a:r>
            <a:endParaRPr sz="3859">
              <a:latin typeface="Microsoft JhengHei"/>
              <a:cs typeface="Microsoft JhengHei"/>
            </a:endParaRPr>
          </a:p>
        </p:txBody>
      </p:sp>
      <p:pic>
        <p:nvPicPr>
          <p:cNvPr id="3" name="object 3"/>
          <p:cNvPicPr/>
          <p:nvPr/>
        </p:nvPicPr>
        <p:blipFill>
          <a:blip r:embed="rId2" cstate="print"/>
          <a:stretch>
            <a:fillRect/>
          </a:stretch>
        </p:blipFill>
        <p:spPr>
          <a:xfrm>
            <a:off x="614871" y="2292369"/>
            <a:ext cx="244611" cy="249958"/>
          </a:xfrm>
          <a:prstGeom prst="rect">
            <a:avLst/>
          </a:prstGeom>
        </p:spPr>
      </p:pic>
      <p:sp>
        <p:nvSpPr>
          <p:cNvPr id="4" name="object 4"/>
          <p:cNvSpPr txBox="1"/>
          <p:nvPr/>
        </p:nvSpPr>
        <p:spPr>
          <a:xfrm>
            <a:off x="904483" y="2111227"/>
            <a:ext cx="8830966" cy="1047942"/>
          </a:xfrm>
          <a:prstGeom prst="rect">
            <a:avLst/>
          </a:prstGeom>
        </p:spPr>
        <p:txBody>
          <a:bodyPr vert="horz" wrap="square" lIns="0" tIns="11139" rIns="0" bIns="0" rtlCol="0">
            <a:spAutoFit/>
          </a:bodyPr>
          <a:lstStyle/>
          <a:p>
            <a:pPr marL="11139" marR="4456">
              <a:lnSpc>
                <a:spcPct val="120000"/>
              </a:lnSpc>
              <a:spcBef>
                <a:spcPts val="88"/>
              </a:spcBef>
            </a:pPr>
            <a:r>
              <a:rPr sz="2807" spc="-22" dirty="0">
                <a:latin typeface="Microsoft JhengHei"/>
                <a:cs typeface="Microsoft JhengHei"/>
              </a:rPr>
              <a:t>Pandas</a:t>
            </a:r>
            <a:r>
              <a:rPr sz="2807" dirty="0">
                <a:latin typeface="Microsoft JhengHei"/>
                <a:cs typeface="Microsoft JhengHei"/>
              </a:rPr>
              <a:t>是一個常被用來處理表</a:t>
            </a:r>
            <a:r>
              <a:rPr sz="2807" spc="-13" dirty="0">
                <a:latin typeface="Microsoft JhengHei"/>
                <a:cs typeface="Microsoft JhengHei"/>
              </a:rPr>
              <a:t>格</a:t>
            </a:r>
            <a:r>
              <a:rPr sz="2807" dirty="0">
                <a:latin typeface="Microsoft JhengHei"/>
                <a:cs typeface="Microsoft JhengHei"/>
              </a:rPr>
              <a:t>式資</a:t>
            </a:r>
            <a:r>
              <a:rPr sz="2807" spc="-13" dirty="0">
                <a:latin typeface="Microsoft JhengHei"/>
                <a:cs typeface="Microsoft JhengHei"/>
              </a:rPr>
              <a:t>料</a:t>
            </a:r>
            <a:r>
              <a:rPr sz="2807" spc="4" dirty="0">
                <a:latin typeface="Microsoft JhengHei"/>
                <a:cs typeface="Microsoft JhengHei"/>
              </a:rPr>
              <a:t>的</a:t>
            </a:r>
            <a:r>
              <a:rPr sz="2807" spc="-4" dirty="0">
                <a:latin typeface="Microsoft JhengHei"/>
                <a:cs typeface="Microsoft JhengHei"/>
              </a:rPr>
              <a:t>Python</a:t>
            </a:r>
            <a:r>
              <a:rPr sz="2807" dirty="0">
                <a:latin typeface="Microsoft JhengHei"/>
                <a:cs typeface="Microsoft JhengHei"/>
              </a:rPr>
              <a:t>函數庫 提供了非常多跟表格式</a:t>
            </a:r>
            <a:r>
              <a:rPr sz="2807" spc="-13" dirty="0">
                <a:latin typeface="Microsoft JhengHei"/>
                <a:cs typeface="Microsoft JhengHei"/>
              </a:rPr>
              <a:t>資</a:t>
            </a:r>
            <a:r>
              <a:rPr sz="2807" dirty="0">
                <a:latin typeface="Microsoft JhengHei"/>
                <a:cs typeface="Microsoft JhengHei"/>
              </a:rPr>
              <a:t>料有</a:t>
            </a:r>
            <a:r>
              <a:rPr sz="2807" spc="-13" dirty="0">
                <a:latin typeface="Microsoft JhengHei"/>
                <a:cs typeface="Microsoft JhengHei"/>
              </a:rPr>
              <a:t>關</a:t>
            </a:r>
            <a:r>
              <a:rPr sz="2807" dirty="0">
                <a:latin typeface="Microsoft JhengHei"/>
                <a:cs typeface="Microsoft JhengHei"/>
              </a:rPr>
              <a:t>的運</a:t>
            </a:r>
            <a:r>
              <a:rPr sz="2807" spc="-13" dirty="0">
                <a:latin typeface="Microsoft JhengHei"/>
                <a:cs typeface="Microsoft JhengHei"/>
              </a:rPr>
              <a:t>算</a:t>
            </a:r>
            <a:r>
              <a:rPr sz="2807" dirty="0">
                <a:latin typeface="Microsoft JhengHei"/>
                <a:cs typeface="Microsoft JhengHei"/>
              </a:rPr>
              <a:t>操作</a:t>
            </a:r>
            <a:endParaRPr sz="2807">
              <a:latin typeface="Microsoft JhengHei"/>
              <a:cs typeface="Microsoft JhengHei"/>
            </a:endParaRPr>
          </a:p>
        </p:txBody>
      </p:sp>
      <p:pic>
        <p:nvPicPr>
          <p:cNvPr id="5" name="object 5"/>
          <p:cNvPicPr/>
          <p:nvPr/>
        </p:nvPicPr>
        <p:blipFill>
          <a:blip r:embed="rId2" cstate="print"/>
          <a:stretch>
            <a:fillRect/>
          </a:stretch>
        </p:blipFill>
        <p:spPr>
          <a:xfrm>
            <a:off x="614871" y="2805651"/>
            <a:ext cx="244611" cy="249958"/>
          </a:xfrm>
          <a:prstGeom prst="rect">
            <a:avLst/>
          </a:prstGeom>
        </p:spPr>
      </p:pic>
      <p:pic>
        <p:nvPicPr>
          <p:cNvPr id="6" name="object 6"/>
          <p:cNvPicPr/>
          <p:nvPr/>
        </p:nvPicPr>
        <p:blipFill>
          <a:blip r:embed="rId3" cstate="print"/>
          <a:stretch>
            <a:fillRect/>
          </a:stretch>
        </p:blipFill>
        <p:spPr>
          <a:xfrm>
            <a:off x="4205179" y="3718601"/>
            <a:ext cx="1962238" cy="2208186"/>
          </a:xfrm>
          <a:prstGeom prst="rect">
            <a:avLst/>
          </a:prstGeom>
        </p:spPr>
      </p:pic>
      <p:sp>
        <p:nvSpPr>
          <p:cNvPr id="7" name="object 7"/>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68</a:t>
            </a:fld>
            <a:endParaRPr spc="-4" dirty="0"/>
          </a:p>
        </p:txBody>
      </p:sp>
    </p:spTree>
    <p:extLst>
      <p:ext uri="{BB962C8B-B14F-4D97-AF65-F5344CB8AC3E}">
        <p14:creationId xmlns:p14="http://schemas.microsoft.com/office/powerpoint/2010/main" val="2055449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767" y="1196408"/>
            <a:ext cx="3680869" cy="496558"/>
          </a:xfrm>
          <a:prstGeom prst="rect">
            <a:avLst/>
          </a:prstGeom>
        </p:spPr>
        <p:txBody>
          <a:bodyPr vert="horz" wrap="square" lIns="0" tIns="11696" rIns="0" bIns="0" rtlCol="0">
            <a:spAutoFit/>
          </a:bodyPr>
          <a:lstStyle/>
          <a:p>
            <a:pPr marL="11139">
              <a:spcBef>
                <a:spcPts val="92"/>
              </a:spcBef>
            </a:pPr>
            <a:r>
              <a:rPr spc="-26" dirty="0"/>
              <a:t>Pandas</a:t>
            </a:r>
            <a:r>
              <a:rPr dirty="0"/>
              <a:t>熱門程度</a:t>
            </a:r>
          </a:p>
        </p:txBody>
      </p:sp>
      <p:pic>
        <p:nvPicPr>
          <p:cNvPr id="3" name="object 3"/>
          <p:cNvPicPr/>
          <p:nvPr/>
        </p:nvPicPr>
        <p:blipFill>
          <a:blip r:embed="rId2" cstate="print"/>
          <a:stretch>
            <a:fillRect/>
          </a:stretch>
        </p:blipFill>
        <p:spPr>
          <a:xfrm>
            <a:off x="2567753" y="1950179"/>
            <a:ext cx="5090058" cy="3817544"/>
          </a:xfrm>
          <a:prstGeom prst="rect">
            <a:avLst/>
          </a:prstGeom>
        </p:spPr>
      </p:pic>
      <p:sp>
        <p:nvSpPr>
          <p:cNvPr id="4" name="object 4"/>
          <p:cNvSpPr txBox="1"/>
          <p:nvPr/>
        </p:nvSpPr>
        <p:spPr>
          <a:xfrm>
            <a:off x="1732108" y="5953611"/>
            <a:ext cx="5474798" cy="254263"/>
          </a:xfrm>
          <a:prstGeom prst="rect">
            <a:avLst/>
          </a:prstGeom>
        </p:spPr>
        <p:txBody>
          <a:bodyPr vert="horz" wrap="square" lIns="0" tIns="11139" rIns="0" bIns="0" rtlCol="0">
            <a:spAutoFit/>
          </a:bodyPr>
          <a:lstStyle/>
          <a:p>
            <a:pPr marL="11139">
              <a:spcBef>
                <a:spcPts val="88"/>
              </a:spcBef>
            </a:pPr>
            <a:r>
              <a:rPr sz="1579" u="sng" spc="-4" dirty="0">
                <a:solidFill>
                  <a:srgbClr val="0000FF"/>
                </a:solidFill>
                <a:uFill>
                  <a:solidFill>
                    <a:srgbClr val="0000FF"/>
                  </a:solidFill>
                </a:uFill>
                <a:latin typeface="Arial MT"/>
                <a:cs typeface="Arial MT"/>
                <a:hlinkClick r:id="rId3"/>
              </a:rPr>
              <a:t>https://stackoverflow.blog/2017/09/14/python-growing-quickly/</a:t>
            </a:r>
            <a:endParaRPr sz="1579">
              <a:latin typeface="Arial MT"/>
              <a:cs typeface="Arial MT"/>
            </a:endParaRPr>
          </a:p>
        </p:txBody>
      </p:sp>
      <p:sp>
        <p:nvSpPr>
          <p:cNvPr id="5" name="object 5"/>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69</a:t>
            </a:fld>
            <a:endParaRPr spc="-4" dirty="0"/>
          </a:p>
        </p:txBody>
      </p:sp>
    </p:spTree>
    <p:extLst>
      <p:ext uri="{BB962C8B-B14F-4D97-AF65-F5344CB8AC3E}">
        <p14:creationId xmlns:p14="http://schemas.microsoft.com/office/powerpoint/2010/main" val="1851680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14202" y="1531801"/>
            <a:ext cx="7909217" cy="4543581"/>
            <a:chOff x="1612391" y="864108"/>
            <a:chExt cx="9017635" cy="5180330"/>
          </a:xfrm>
        </p:grpSpPr>
        <p:pic>
          <p:nvPicPr>
            <p:cNvPr id="3" name="object 3"/>
            <p:cNvPicPr/>
            <p:nvPr/>
          </p:nvPicPr>
          <p:blipFill>
            <a:blip r:embed="rId2" cstate="print"/>
            <a:stretch>
              <a:fillRect/>
            </a:stretch>
          </p:blipFill>
          <p:spPr>
            <a:xfrm>
              <a:off x="1612391" y="864108"/>
              <a:ext cx="9017508" cy="5180076"/>
            </a:xfrm>
            <a:prstGeom prst="rect">
              <a:avLst/>
            </a:prstGeom>
          </p:spPr>
        </p:pic>
        <p:pic>
          <p:nvPicPr>
            <p:cNvPr id="4" name="object 4"/>
            <p:cNvPicPr/>
            <p:nvPr/>
          </p:nvPicPr>
          <p:blipFill>
            <a:blip r:embed="rId3" cstate="print"/>
            <a:stretch>
              <a:fillRect/>
            </a:stretch>
          </p:blipFill>
          <p:spPr>
            <a:xfrm>
              <a:off x="1638299" y="890016"/>
              <a:ext cx="8915400" cy="5077968"/>
            </a:xfrm>
            <a:prstGeom prst="rect">
              <a:avLst/>
            </a:prstGeom>
          </p:spPr>
        </p:pic>
        <p:sp>
          <p:nvSpPr>
            <p:cNvPr id="5" name="object 5"/>
            <p:cNvSpPr/>
            <p:nvPr/>
          </p:nvSpPr>
          <p:spPr>
            <a:xfrm>
              <a:off x="4028693" y="3144774"/>
              <a:ext cx="914400" cy="401320"/>
            </a:xfrm>
            <a:custGeom>
              <a:avLst/>
              <a:gdLst/>
              <a:ahLst/>
              <a:cxnLst/>
              <a:rect l="l" t="t" r="r" b="b"/>
              <a:pathLst>
                <a:path w="914400" h="401320">
                  <a:moveTo>
                    <a:pt x="0" y="200405"/>
                  </a:moveTo>
                  <a:lnTo>
                    <a:pt x="16333" y="147108"/>
                  </a:lnTo>
                  <a:lnTo>
                    <a:pt x="62427" y="99229"/>
                  </a:lnTo>
                  <a:lnTo>
                    <a:pt x="95272" y="77917"/>
                  </a:lnTo>
                  <a:lnTo>
                    <a:pt x="133921" y="58674"/>
                  </a:lnTo>
                  <a:lnTo>
                    <a:pt x="177830" y="41738"/>
                  </a:lnTo>
                  <a:lnTo>
                    <a:pt x="226455" y="27347"/>
                  </a:lnTo>
                  <a:lnTo>
                    <a:pt x="279249" y="15740"/>
                  </a:lnTo>
                  <a:lnTo>
                    <a:pt x="335668" y="7154"/>
                  </a:lnTo>
                  <a:lnTo>
                    <a:pt x="395166" y="1828"/>
                  </a:lnTo>
                  <a:lnTo>
                    <a:pt x="457200" y="0"/>
                  </a:lnTo>
                  <a:lnTo>
                    <a:pt x="519233" y="1828"/>
                  </a:lnTo>
                  <a:lnTo>
                    <a:pt x="578731" y="7154"/>
                  </a:lnTo>
                  <a:lnTo>
                    <a:pt x="635150" y="15740"/>
                  </a:lnTo>
                  <a:lnTo>
                    <a:pt x="687944" y="27347"/>
                  </a:lnTo>
                  <a:lnTo>
                    <a:pt x="736569" y="41738"/>
                  </a:lnTo>
                  <a:lnTo>
                    <a:pt x="780478" y="58674"/>
                  </a:lnTo>
                  <a:lnTo>
                    <a:pt x="819127" y="77917"/>
                  </a:lnTo>
                  <a:lnTo>
                    <a:pt x="851972" y="99229"/>
                  </a:lnTo>
                  <a:lnTo>
                    <a:pt x="898066" y="147108"/>
                  </a:lnTo>
                  <a:lnTo>
                    <a:pt x="914400" y="200405"/>
                  </a:lnTo>
                  <a:lnTo>
                    <a:pt x="910225" y="227613"/>
                  </a:lnTo>
                  <a:lnTo>
                    <a:pt x="878466" y="278439"/>
                  </a:lnTo>
                  <a:lnTo>
                    <a:pt x="819127" y="322894"/>
                  </a:lnTo>
                  <a:lnTo>
                    <a:pt x="780478" y="342138"/>
                  </a:lnTo>
                  <a:lnTo>
                    <a:pt x="736569" y="359073"/>
                  </a:lnTo>
                  <a:lnTo>
                    <a:pt x="687944" y="373464"/>
                  </a:lnTo>
                  <a:lnTo>
                    <a:pt x="635150" y="385071"/>
                  </a:lnTo>
                  <a:lnTo>
                    <a:pt x="578731" y="393657"/>
                  </a:lnTo>
                  <a:lnTo>
                    <a:pt x="519233" y="398983"/>
                  </a:lnTo>
                  <a:lnTo>
                    <a:pt x="457200" y="400812"/>
                  </a:lnTo>
                  <a:lnTo>
                    <a:pt x="395166" y="398983"/>
                  </a:lnTo>
                  <a:lnTo>
                    <a:pt x="335668" y="393657"/>
                  </a:lnTo>
                  <a:lnTo>
                    <a:pt x="279249" y="385071"/>
                  </a:lnTo>
                  <a:lnTo>
                    <a:pt x="226455" y="373464"/>
                  </a:lnTo>
                  <a:lnTo>
                    <a:pt x="177830" y="359073"/>
                  </a:lnTo>
                  <a:lnTo>
                    <a:pt x="133921" y="342138"/>
                  </a:lnTo>
                  <a:lnTo>
                    <a:pt x="95272" y="322894"/>
                  </a:lnTo>
                  <a:lnTo>
                    <a:pt x="62427" y="301582"/>
                  </a:lnTo>
                  <a:lnTo>
                    <a:pt x="16333" y="253703"/>
                  </a:lnTo>
                  <a:lnTo>
                    <a:pt x="0" y="200405"/>
                  </a:lnTo>
                  <a:close/>
                </a:path>
              </a:pathLst>
            </a:custGeom>
            <a:ln w="38100">
              <a:solidFill>
                <a:srgbClr val="FF0000"/>
              </a:solidFill>
            </a:ln>
          </p:spPr>
          <p:txBody>
            <a:bodyPr wrap="square" lIns="0" tIns="0" rIns="0" bIns="0" rtlCol="0"/>
            <a:lstStyle/>
            <a:p>
              <a:endParaRPr sz="1579"/>
            </a:p>
          </p:txBody>
        </p:sp>
      </p:grpSp>
      <p:sp>
        <p:nvSpPr>
          <p:cNvPr id="6" name="object 6"/>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7</a:t>
            </a:fld>
            <a:endParaRPr sz="1053">
              <a:latin typeface="Microsoft Sans Serif"/>
              <a:cs typeface="Microsoft Sans Serif"/>
            </a:endParaRPr>
          </a:p>
        </p:txBody>
      </p:sp>
    </p:spTree>
    <p:extLst>
      <p:ext uri="{BB962C8B-B14F-4D97-AF65-F5344CB8AC3E}">
        <p14:creationId xmlns:p14="http://schemas.microsoft.com/office/powerpoint/2010/main" val="3364228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767" y="1196408"/>
            <a:ext cx="3680869" cy="496558"/>
          </a:xfrm>
          <a:prstGeom prst="rect">
            <a:avLst/>
          </a:prstGeom>
        </p:spPr>
        <p:txBody>
          <a:bodyPr vert="horz" wrap="square" lIns="0" tIns="11696" rIns="0" bIns="0" rtlCol="0">
            <a:spAutoFit/>
          </a:bodyPr>
          <a:lstStyle/>
          <a:p>
            <a:pPr marL="11139">
              <a:spcBef>
                <a:spcPts val="92"/>
              </a:spcBef>
            </a:pPr>
            <a:r>
              <a:rPr spc="-26" dirty="0"/>
              <a:t>Pandas</a:t>
            </a:r>
            <a:r>
              <a:rPr dirty="0"/>
              <a:t>熱門程度</a:t>
            </a:r>
          </a:p>
        </p:txBody>
      </p:sp>
      <p:pic>
        <p:nvPicPr>
          <p:cNvPr id="3" name="object 3"/>
          <p:cNvPicPr/>
          <p:nvPr/>
        </p:nvPicPr>
        <p:blipFill>
          <a:blip r:embed="rId2" cstate="print"/>
          <a:stretch>
            <a:fillRect/>
          </a:stretch>
        </p:blipFill>
        <p:spPr>
          <a:xfrm>
            <a:off x="2483542" y="2202811"/>
            <a:ext cx="5174269" cy="3880368"/>
          </a:xfrm>
          <a:prstGeom prst="rect">
            <a:avLst/>
          </a:prstGeom>
        </p:spPr>
      </p:pic>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70</a:t>
            </a:fld>
            <a:endParaRPr spc="-4" dirty="0"/>
          </a:p>
        </p:txBody>
      </p:sp>
    </p:spTree>
    <p:extLst>
      <p:ext uri="{BB962C8B-B14F-4D97-AF65-F5344CB8AC3E}">
        <p14:creationId xmlns:p14="http://schemas.microsoft.com/office/powerpoint/2010/main" val="2449511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767" y="1196408"/>
            <a:ext cx="3680869" cy="496558"/>
          </a:xfrm>
          <a:prstGeom prst="rect">
            <a:avLst/>
          </a:prstGeom>
        </p:spPr>
        <p:txBody>
          <a:bodyPr vert="horz" wrap="square" lIns="0" tIns="11696" rIns="0" bIns="0" rtlCol="0">
            <a:spAutoFit/>
          </a:bodyPr>
          <a:lstStyle/>
          <a:p>
            <a:pPr marL="11139">
              <a:spcBef>
                <a:spcPts val="92"/>
              </a:spcBef>
            </a:pPr>
            <a:r>
              <a:rPr spc="-26" dirty="0"/>
              <a:t>Pandas</a:t>
            </a:r>
            <a:r>
              <a:rPr dirty="0"/>
              <a:t>資料結構</a:t>
            </a:r>
          </a:p>
        </p:txBody>
      </p:sp>
      <p:pic>
        <p:nvPicPr>
          <p:cNvPr id="3" name="object 3"/>
          <p:cNvPicPr/>
          <p:nvPr/>
        </p:nvPicPr>
        <p:blipFill>
          <a:blip r:embed="rId2" cstate="print"/>
          <a:stretch>
            <a:fillRect/>
          </a:stretch>
        </p:blipFill>
        <p:spPr>
          <a:xfrm>
            <a:off x="614871" y="2292369"/>
            <a:ext cx="244611" cy="249958"/>
          </a:xfrm>
          <a:prstGeom prst="rect">
            <a:avLst/>
          </a:prstGeom>
        </p:spPr>
      </p:pic>
      <p:pic>
        <p:nvPicPr>
          <p:cNvPr id="4" name="object 4"/>
          <p:cNvPicPr/>
          <p:nvPr/>
        </p:nvPicPr>
        <p:blipFill>
          <a:blip r:embed="rId3" cstate="print"/>
          <a:stretch>
            <a:fillRect/>
          </a:stretch>
        </p:blipFill>
        <p:spPr>
          <a:xfrm>
            <a:off x="1015872" y="2785602"/>
            <a:ext cx="211194" cy="217878"/>
          </a:xfrm>
          <a:prstGeom prst="rect">
            <a:avLst/>
          </a:prstGeom>
        </p:spPr>
      </p:pic>
      <p:pic>
        <p:nvPicPr>
          <p:cNvPr id="5" name="object 5"/>
          <p:cNvPicPr/>
          <p:nvPr/>
        </p:nvPicPr>
        <p:blipFill>
          <a:blip r:embed="rId2" cstate="print"/>
          <a:stretch>
            <a:fillRect/>
          </a:stretch>
        </p:blipFill>
        <p:spPr>
          <a:xfrm>
            <a:off x="614871" y="3254775"/>
            <a:ext cx="244611" cy="249958"/>
          </a:xfrm>
          <a:prstGeom prst="rect">
            <a:avLst/>
          </a:prstGeom>
        </p:spPr>
      </p:pic>
      <p:pic>
        <p:nvPicPr>
          <p:cNvPr id="6" name="object 6"/>
          <p:cNvPicPr/>
          <p:nvPr/>
        </p:nvPicPr>
        <p:blipFill>
          <a:blip r:embed="rId3" cstate="print"/>
          <a:stretch>
            <a:fillRect/>
          </a:stretch>
        </p:blipFill>
        <p:spPr>
          <a:xfrm>
            <a:off x="1015872" y="3748008"/>
            <a:ext cx="211194" cy="217878"/>
          </a:xfrm>
          <a:prstGeom prst="rect">
            <a:avLst/>
          </a:prstGeom>
        </p:spPr>
      </p:pic>
      <p:pic>
        <p:nvPicPr>
          <p:cNvPr id="7" name="object 7"/>
          <p:cNvPicPr/>
          <p:nvPr/>
        </p:nvPicPr>
        <p:blipFill>
          <a:blip r:embed="rId2" cstate="print"/>
          <a:stretch>
            <a:fillRect/>
          </a:stretch>
        </p:blipFill>
        <p:spPr>
          <a:xfrm>
            <a:off x="614871" y="4217180"/>
            <a:ext cx="244611" cy="249958"/>
          </a:xfrm>
          <a:prstGeom prst="rect">
            <a:avLst/>
          </a:prstGeom>
        </p:spPr>
      </p:pic>
      <p:pic>
        <p:nvPicPr>
          <p:cNvPr id="8" name="object 8"/>
          <p:cNvPicPr/>
          <p:nvPr/>
        </p:nvPicPr>
        <p:blipFill>
          <a:blip r:embed="rId3" cstate="print"/>
          <a:stretch>
            <a:fillRect/>
          </a:stretch>
        </p:blipFill>
        <p:spPr>
          <a:xfrm>
            <a:off x="1015872" y="4710413"/>
            <a:ext cx="211194" cy="217878"/>
          </a:xfrm>
          <a:prstGeom prst="rect">
            <a:avLst/>
          </a:prstGeom>
        </p:spPr>
      </p:pic>
      <p:sp>
        <p:nvSpPr>
          <p:cNvPr id="9" name="object 9"/>
          <p:cNvSpPr txBox="1"/>
          <p:nvPr/>
        </p:nvSpPr>
        <p:spPr>
          <a:xfrm>
            <a:off x="904483" y="2109544"/>
            <a:ext cx="3034809" cy="2939053"/>
          </a:xfrm>
          <a:prstGeom prst="rect">
            <a:avLst/>
          </a:prstGeom>
        </p:spPr>
        <p:txBody>
          <a:bodyPr vert="horz" wrap="square" lIns="0" tIns="98023" rIns="0" bIns="0" rtlCol="0">
            <a:spAutoFit/>
          </a:bodyPr>
          <a:lstStyle/>
          <a:p>
            <a:pPr marL="11139">
              <a:spcBef>
                <a:spcPts val="772"/>
              </a:spcBef>
            </a:pPr>
            <a:r>
              <a:rPr sz="2807" spc="-22" dirty="0">
                <a:latin typeface="Microsoft JhengHei"/>
                <a:cs typeface="Microsoft JhengHei"/>
              </a:rPr>
              <a:t>Pandas</a:t>
            </a:r>
            <a:r>
              <a:rPr sz="2807" spc="-31" dirty="0">
                <a:latin typeface="Microsoft JhengHei"/>
                <a:cs typeface="Microsoft JhengHei"/>
              </a:rPr>
              <a:t> </a:t>
            </a:r>
            <a:r>
              <a:rPr sz="2807" spc="-4" dirty="0">
                <a:latin typeface="Microsoft JhengHei"/>
                <a:cs typeface="Microsoft JhengHei"/>
              </a:rPr>
              <a:t>series</a:t>
            </a:r>
            <a:endParaRPr sz="2807">
              <a:latin typeface="Microsoft JhengHei"/>
              <a:cs typeface="Microsoft JhengHei"/>
            </a:endParaRPr>
          </a:p>
          <a:p>
            <a:pPr marL="362579">
              <a:spcBef>
                <a:spcPts val="592"/>
              </a:spcBef>
            </a:pPr>
            <a:r>
              <a:rPr sz="2456" spc="-4" dirty="0">
                <a:latin typeface="Microsoft JhengHei"/>
                <a:cs typeface="Microsoft JhengHei"/>
              </a:rPr>
              <a:t>1-D</a:t>
            </a:r>
            <a:r>
              <a:rPr sz="2456" spc="-26" dirty="0">
                <a:latin typeface="Microsoft JhengHei"/>
                <a:cs typeface="Microsoft JhengHei"/>
              </a:rPr>
              <a:t> </a:t>
            </a:r>
            <a:r>
              <a:rPr sz="2456" spc="-4" dirty="0">
                <a:latin typeface="Microsoft JhengHei"/>
                <a:cs typeface="Microsoft JhengHei"/>
              </a:rPr>
              <a:t>data</a:t>
            </a:r>
            <a:endParaRPr sz="2456">
              <a:latin typeface="Microsoft JhengHei"/>
              <a:cs typeface="Microsoft JhengHei"/>
            </a:endParaRPr>
          </a:p>
          <a:p>
            <a:pPr marL="11139">
              <a:spcBef>
                <a:spcPts val="671"/>
              </a:spcBef>
            </a:pPr>
            <a:r>
              <a:rPr sz="2807" spc="-22" dirty="0">
                <a:latin typeface="Microsoft JhengHei"/>
                <a:cs typeface="Microsoft JhengHei"/>
              </a:rPr>
              <a:t>Pandas</a:t>
            </a:r>
            <a:r>
              <a:rPr sz="2807" spc="-57" dirty="0">
                <a:latin typeface="Microsoft JhengHei"/>
                <a:cs typeface="Microsoft JhengHei"/>
              </a:rPr>
              <a:t> </a:t>
            </a:r>
            <a:r>
              <a:rPr sz="2807" dirty="0">
                <a:latin typeface="Microsoft JhengHei"/>
                <a:cs typeface="Microsoft JhengHei"/>
              </a:rPr>
              <a:t>dataframe</a:t>
            </a:r>
            <a:endParaRPr sz="2807">
              <a:latin typeface="Microsoft JhengHei"/>
              <a:cs typeface="Microsoft JhengHei"/>
            </a:endParaRPr>
          </a:p>
          <a:p>
            <a:pPr marL="362579">
              <a:spcBef>
                <a:spcPts val="596"/>
              </a:spcBef>
            </a:pPr>
            <a:r>
              <a:rPr sz="2456" spc="-4" dirty="0">
                <a:latin typeface="Microsoft JhengHei"/>
                <a:cs typeface="Microsoft JhengHei"/>
              </a:rPr>
              <a:t>2-D</a:t>
            </a:r>
            <a:r>
              <a:rPr sz="2456" spc="-26" dirty="0">
                <a:latin typeface="Microsoft JhengHei"/>
                <a:cs typeface="Microsoft JhengHei"/>
              </a:rPr>
              <a:t> </a:t>
            </a:r>
            <a:r>
              <a:rPr sz="2456" spc="-4" dirty="0">
                <a:latin typeface="Microsoft JhengHei"/>
                <a:cs typeface="Microsoft JhengHei"/>
              </a:rPr>
              <a:t>data</a:t>
            </a:r>
            <a:endParaRPr sz="2456">
              <a:latin typeface="Microsoft JhengHei"/>
              <a:cs typeface="Microsoft JhengHei"/>
            </a:endParaRPr>
          </a:p>
          <a:p>
            <a:pPr marL="11139">
              <a:spcBef>
                <a:spcPts val="671"/>
              </a:spcBef>
            </a:pPr>
            <a:r>
              <a:rPr sz="2807" spc="-22" dirty="0">
                <a:latin typeface="Microsoft JhengHei"/>
                <a:cs typeface="Microsoft JhengHei"/>
              </a:rPr>
              <a:t>Pandas</a:t>
            </a:r>
            <a:r>
              <a:rPr sz="2807" spc="-31" dirty="0">
                <a:latin typeface="Microsoft JhengHei"/>
                <a:cs typeface="Microsoft JhengHei"/>
              </a:rPr>
              <a:t> </a:t>
            </a:r>
            <a:r>
              <a:rPr sz="2807" spc="-13" dirty="0">
                <a:latin typeface="Microsoft JhengHei"/>
                <a:cs typeface="Microsoft JhengHei"/>
              </a:rPr>
              <a:t>panel</a:t>
            </a:r>
            <a:endParaRPr sz="2807">
              <a:latin typeface="Microsoft JhengHei"/>
              <a:cs typeface="Microsoft JhengHei"/>
            </a:endParaRPr>
          </a:p>
          <a:p>
            <a:pPr marL="362579">
              <a:spcBef>
                <a:spcPts val="592"/>
              </a:spcBef>
            </a:pPr>
            <a:r>
              <a:rPr sz="2456" spc="-4" dirty="0">
                <a:latin typeface="Microsoft JhengHei"/>
                <a:cs typeface="Microsoft JhengHei"/>
              </a:rPr>
              <a:t>3-D</a:t>
            </a:r>
            <a:r>
              <a:rPr sz="2456" spc="-26" dirty="0">
                <a:latin typeface="Microsoft JhengHei"/>
                <a:cs typeface="Microsoft JhengHei"/>
              </a:rPr>
              <a:t> </a:t>
            </a:r>
            <a:r>
              <a:rPr sz="2456" spc="-4" dirty="0">
                <a:latin typeface="Microsoft JhengHei"/>
                <a:cs typeface="Microsoft JhengHei"/>
              </a:rPr>
              <a:t>data</a:t>
            </a:r>
            <a:endParaRPr sz="2456">
              <a:latin typeface="Microsoft JhengHei"/>
              <a:cs typeface="Microsoft JhengHei"/>
            </a:endParaRPr>
          </a:p>
        </p:txBody>
      </p:sp>
      <p:sp>
        <p:nvSpPr>
          <p:cNvPr id="10" name="object 10"/>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71</a:t>
            </a:fld>
            <a:endParaRPr spc="-4" dirty="0"/>
          </a:p>
        </p:txBody>
      </p:sp>
    </p:spTree>
    <p:extLst>
      <p:ext uri="{BB962C8B-B14F-4D97-AF65-F5344CB8AC3E}">
        <p14:creationId xmlns:p14="http://schemas.microsoft.com/office/powerpoint/2010/main" val="3470110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30910" y="1196408"/>
            <a:ext cx="1429128" cy="496558"/>
          </a:xfrm>
          <a:prstGeom prst="rect">
            <a:avLst/>
          </a:prstGeom>
        </p:spPr>
        <p:txBody>
          <a:bodyPr vert="horz" wrap="square" lIns="0" tIns="11696" rIns="0" bIns="0" rtlCol="0">
            <a:spAutoFit/>
          </a:bodyPr>
          <a:lstStyle/>
          <a:p>
            <a:pPr marL="11139">
              <a:spcBef>
                <a:spcPts val="92"/>
              </a:spcBef>
            </a:pPr>
            <a:r>
              <a:rPr spc="-4" dirty="0"/>
              <a:t>Series</a:t>
            </a:r>
          </a:p>
        </p:txBody>
      </p:sp>
      <p:pic>
        <p:nvPicPr>
          <p:cNvPr id="3" name="object 3"/>
          <p:cNvPicPr/>
          <p:nvPr/>
        </p:nvPicPr>
        <p:blipFill>
          <a:blip r:embed="rId2" cstate="print"/>
          <a:stretch>
            <a:fillRect/>
          </a:stretch>
        </p:blipFill>
        <p:spPr>
          <a:xfrm>
            <a:off x="3157226" y="1950179"/>
            <a:ext cx="3575606" cy="3809524"/>
          </a:xfrm>
          <a:prstGeom prst="rect">
            <a:avLst/>
          </a:prstGeom>
        </p:spPr>
      </p:pic>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72</a:t>
            </a:fld>
            <a:endParaRPr spc="-4" dirty="0"/>
          </a:p>
        </p:txBody>
      </p:sp>
    </p:spTree>
    <p:extLst>
      <p:ext uri="{BB962C8B-B14F-4D97-AF65-F5344CB8AC3E}">
        <p14:creationId xmlns:p14="http://schemas.microsoft.com/office/powerpoint/2010/main" val="174377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80200" y="1196408"/>
            <a:ext cx="2534113" cy="496558"/>
          </a:xfrm>
          <a:prstGeom prst="rect">
            <a:avLst/>
          </a:prstGeom>
        </p:spPr>
        <p:txBody>
          <a:bodyPr vert="horz" wrap="square" lIns="0" tIns="11696" rIns="0" bIns="0" rtlCol="0">
            <a:spAutoFit/>
          </a:bodyPr>
          <a:lstStyle/>
          <a:p>
            <a:pPr marL="11139">
              <a:spcBef>
                <a:spcPts val="92"/>
              </a:spcBef>
            </a:pPr>
            <a:r>
              <a:rPr dirty="0"/>
              <a:t>Dataframe</a:t>
            </a:r>
          </a:p>
        </p:txBody>
      </p:sp>
      <p:pic>
        <p:nvPicPr>
          <p:cNvPr id="3" name="object 3"/>
          <p:cNvPicPr/>
          <p:nvPr/>
        </p:nvPicPr>
        <p:blipFill>
          <a:blip r:embed="rId2" cstate="print"/>
          <a:stretch>
            <a:fillRect/>
          </a:stretch>
        </p:blipFill>
        <p:spPr>
          <a:xfrm>
            <a:off x="624227" y="2511584"/>
            <a:ext cx="9207017" cy="2075856"/>
          </a:xfrm>
          <a:prstGeom prst="rect">
            <a:avLst/>
          </a:prstGeom>
        </p:spPr>
      </p:pic>
      <p:sp>
        <p:nvSpPr>
          <p:cNvPr id="4" name="object 4"/>
          <p:cNvSpPr txBox="1"/>
          <p:nvPr/>
        </p:nvSpPr>
        <p:spPr>
          <a:xfrm>
            <a:off x="3186967" y="5136881"/>
            <a:ext cx="4081314" cy="281756"/>
          </a:xfrm>
          <a:prstGeom prst="rect">
            <a:avLst/>
          </a:prstGeom>
        </p:spPr>
        <p:txBody>
          <a:bodyPr vert="horz" wrap="square" lIns="0" tIns="11696" rIns="0" bIns="0" rtlCol="0">
            <a:spAutoFit/>
          </a:bodyPr>
          <a:lstStyle/>
          <a:p>
            <a:pPr marL="11139">
              <a:spcBef>
                <a:spcPts val="92"/>
              </a:spcBef>
            </a:pPr>
            <a:r>
              <a:rPr sz="1754" dirty="0">
                <a:latin typeface="Arial MT"/>
                <a:cs typeface="Arial MT"/>
              </a:rPr>
              <a:t>Dataframe</a:t>
            </a:r>
            <a:r>
              <a:rPr sz="1754" spc="-31" dirty="0">
                <a:latin typeface="Arial MT"/>
                <a:cs typeface="Arial MT"/>
              </a:rPr>
              <a:t> </a:t>
            </a:r>
            <a:r>
              <a:rPr sz="1754" dirty="0">
                <a:latin typeface="Arial MT"/>
                <a:cs typeface="Arial MT"/>
              </a:rPr>
              <a:t>is consists</a:t>
            </a:r>
            <a:r>
              <a:rPr sz="1754" spc="-35" dirty="0">
                <a:latin typeface="Arial MT"/>
                <a:cs typeface="Arial MT"/>
              </a:rPr>
              <a:t> </a:t>
            </a:r>
            <a:r>
              <a:rPr sz="1754" dirty="0">
                <a:latin typeface="Arial MT"/>
                <a:cs typeface="Arial MT"/>
              </a:rPr>
              <a:t>of</a:t>
            </a:r>
            <a:r>
              <a:rPr sz="1754" spc="-22" dirty="0">
                <a:latin typeface="Arial MT"/>
                <a:cs typeface="Arial MT"/>
              </a:rPr>
              <a:t> </a:t>
            </a:r>
            <a:r>
              <a:rPr sz="1754" dirty="0">
                <a:latin typeface="Arial MT"/>
                <a:cs typeface="Arial MT"/>
              </a:rPr>
              <a:t>rows</a:t>
            </a:r>
            <a:r>
              <a:rPr sz="1754" spc="-22" dirty="0">
                <a:latin typeface="Arial MT"/>
                <a:cs typeface="Arial MT"/>
              </a:rPr>
              <a:t> </a:t>
            </a:r>
            <a:r>
              <a:rPr sz="1754" dirty="0">
                <a:latin typeface="Arial MT"/>
                <a:cs typeface="Arial MT"/>
              </a:rPr>
              <a:t>or</a:t>
            </a:r>
            <a:r>
              <a:rPr sz="1754" spc="-13" dirty="0">
                <a:latin typeface="Arial MT"/>
                <a:cs typeface="Arial MT"/>
              </a:rPr>
              <a:t> </a:t>
            </a:r>
            <a:r>
              <a:rPr sz="1754" dirty="0">
                <a:latin typeface="Arial MT"/>
                <a:cs typeface="Arial MT"/>
              </a:rPr>
              <a:t>columns</a:t>
            </a:r>
            <a:endParaRPr sz="1754">
              <a:latin typeface="Arial MT"/>
              <a:cs typeface="Arial MT"/>
            </a:endParaRPr>
          </a:p>
        </p:txBody>
      </p:sp>
      <p:sp>
        <p:nvSpPr>
          <p:cNvPr id="5" name="object 5"/>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73</a:t>
            </a:fld>
            <a:endParaRPr spc="-4" dirty="0"/>
          </a:p>
        </p:txBody>
      </p:sp>
    </p:spTree>
    <p:extLst>
      <p:ext uri="{BB962C8B-B14F-4D97-AF65-F5344CB8AC3E}">
        <p14:creationId xmlns:p14="http://schemas.microsoft.com/office/powerpoint/2010/main" val="34008508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1061" y="1196408"/>
            <a:ext cx="1311055" cy="496558"/>
          </a:xfrm>
          <a:prstGeom prst="rect">
            <a:avLst/>
          </a:prstGeom>
        </p:spPr>
        <p:txBody>
          <a:bodyPr vert="horz" wrap="square" lIns="0" tIns="11696" rIns="0" bIns="0" rtlCol="0">
            <a:spAutoFit/>
          </a:bodyPr>
          <a:lstStyle/>
          <a:p>
            <a:pPr marL="11139">
              <a:spcBef>
                <a:spcPts val="92"/>
              </a:spcBef>
            </a:pPr>
            <a:r>
              <a:rPr spc="-136" dirty="0"/>
              <a:t>P</a:t>
            </a:r>
            <a:r>
              <a:rPr dirty="0"/>
              <a:t>anel</a:t>
            </a:r>
          </a:p>
        </p:txBody>
      </p:sp>
      <p:pic>
        <p:nvPicPr>
          <p:cNvPr id="3" name="object 3"/>
          <p:cNvPicPr/>
          <p:nvPr/>
        </p:nvPicPr>
        <p:blipFill>
          <a:blip r:embed="rId2" cstate="print"/>
          <a:stretch>
            <a:fillRect/>
          </a:stretch>
        </p:blipFill>
        <p:spPr>
          <a:xfrm>
            <a:off x="2146700" y="2075827"/>
            <a:ext cx="5841270" cy="3575606"/>
          </a:xfrm>
          <a:prstGeom prst="rect">
            <a:avLst/>
          </a:prstGeom>
        </p:spPr>
      </p:pic>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74</a:t>
            </a:fld>
            <a:endParaRPr spc="-4" dirty="0"/>
          </a:p>
        </p:txBody>
      </p:sp>
    </p:spTree>
    <p:extLst>
      <p:ext uri="{BB962C8B-B14F-4D97-AF65-F5344CB8AC3E}">
        <p14:creationId xmlns:p14="http://schemas.microsoft.com/office/powerpoint/2010/main" val="38933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1061" y="1196408"/>
            <a:ext cx="1311055" cy="496558"/>
          </a:xfrm>
          <a:prstGeom prst="rect">
            <a:avLst/>
          </a:prstGeom>
        </p:spPr>
        <p:txBody>
          <a:bodyPr vert="horz" wrap="square" lIns="0" tIns="11696" rIns="0" bIns="0" rtlCol="0">
            <a:spAutoFit/>
          </a:bodyPr>
          <a:lstStyle/>
          <a:p>
            <a:pPr marL="11139">
              <a:spcBef>
                <a:spcPts val="92"/>
              </a:spcBef>
            </a:pPr>
            <a:r>
              <a:rPr spc="-136" dirty="0"/>
              <a:t>P</a:t>
            </a:r>
            <a:r>
              <a:rPr dirty="0"/>
              <a:t>anel</a:t>
            </a:r>
          </a:p>
        </p:txBody>
      </p:sp>
      <p:pic>
        <p:nvPicPr>
          <p:cNvPr id="3" name="object 3"/>
          <p:cNvPicPr/>
          <p:nvPr/>
        </p:nvPicPr>
        <p:blipFill>
          <a:blip r:embed="rId2" cstate="print"/>
          <a:stretch>
            <a:fillRect/>
          </a:stretch>
        </p:blipFill>
        <p:spPr>
          <a:xfrm>
            <a:off x="2146700" y="2075827"/>
            <a:ext cx="5841270" cy="3575606"/>
          </a:xfrm>
          <a:prstGeom prst="rect">
            <a:avLst/>
          </a:prstGeom>
        </p:spPr>
      </p:pic>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75</a:t>
            </a:fld>
            <a:endParaRPr spc="-4" dirty="0"/>
          </a:p>
        </p:txBody>
      </p:sp>
    </p:spTree>
    <p:extLst>
      <p:ext uri="{BB962C8B-B14F-4D97-AF65-F5344CB8AC3E}">
        <p14:creationId xmlns:p14="http://schemas.microsoft.com/office/powerpoint/2010/main" val="1082165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9047" y="1196408"/>
            <a:ext cx="3454191" cy="496558"/>
          </a:xfrm>
          <a:prstGeom prst="rect">
            <a:avLst/>
          </a:prstGeom>
        </p:spPr>
        <p:txBody>
          <a:bodyPr vert="horz" wrap="square" lIns="0" tIns="11696" rIns="0" bIns="0" rtlCol="0">
            <a:spAutoFit/>
          </a:bodyPr>
          <a:lstStyle/>
          <a:p>
            <a:pPr marL="11139">
              <a:spcBef>
                <a:spcPts val="92"/>
              </a:spcBef>
            </a:pPr>
            <a:r>
              <a:rPr dirty="0"/>
              <a:t>創建dataframe</a:t>
            </a:r>
          </a:p>
        </p:txBody>
      </p:sp>
      <p:pic>
        <p:nvPicPr>
          <p:cNvPr id="3" name="object 3"/>
          <p:cNvPicPr/>
          <p:nvPr/>
        </p:nvPicPr>
        <p:blipFill>
          <a:blip r:embed="rId2" cstate="print"/>
          <a:stretch>
            <a:fillRect/>
          </a:stretch>
        </p:blipFill>
        <p:spPr>
          <a:xfrm>
            <a:off x="462490" y="2244249"/>
            <a:ext cx="9710943" cy="3683876"/>
          </a:xfrm>
          <a:prstGeom prst="rect">
            <a:avLst/>
          </a:prstGeom>
        </p:spPr>
      </p:pic>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76</a:t>
            </a:fld>
            <a:endParaRPr spc="-4" dirty="0"/>
          </a:p>
        </p:txBody>
      </p:sp>
    </p:spTree>
    <p:extLst>
      <p:ext uri="{BB962C8B-B14F-4D97-AF65-F5344CB8AC3E}">
        <p14:creationId xmlns:p14="http://schemas.microsoft.com/office/powerpoint/2010/main" val="3638087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6158" y="1196408"/>
            <a:ext cx="4701197" cy="496558"/>
          </a:xfrm>
          <a:prstGeom prst="rect">
            <a:avLst/>
          </a:prstGeom>
        </p:spPr>
        <p:txBody>
          <a:bodyPr vert="horz" wrap="square" lIns="0" tIns="11696" rIns="0" bIns="0" rtlCol="0">
            <a:spAutoFit/>
          </a:bodyPr>
          <a:lstStyle/>
          <a:p>
            <a:pPr marL="11139">
              <a:spcBef>
                <a:spcPts val="92"/>
              </a:spcBef>
            </a:pPr>
            <a:r>
              <a:rPr dirty="0"/>
              <a:t>DataFrame</a:t>
            </a:r>
            <a:r>
              <a:rPr spc="-83" dirty="0"/>
              <a:t> </a:t>
            </a:r>
            <a:r>
              <a:rPr dirty="0"/>
              <a:t>基礎函數</a:t>
            </a:r>
          </a:p>
        </p:txBody>
      </p:sp>
      <p:sp>
        <p:nvSpPr>
          <p:cNvPr id="4" name="object 4"/>
          <p:cNvSpPr txBox="1">
            <a:spLocks noGrp="1"/>
          </p:cNvSpPr>
          <p:nvPr>
            <p:ph type="sldNum" sz="quarter" idx="7"/>
          </p:nvPr>
        </p:nvSpPr>
        <p:spPr>
          <a:xfrm>
            <a:off x="9045215" y="6513972"/>
            <a:ext cx="184907" cy="333425"/>
          </a:xfrm>
          <a:prstGeom prst="rect">
            <a:avLst/>
          </a:prstGeom>
        </p:spPr>
        <p:txBody>
          <a:bodyPr vert="horz" wrap="square" lIns="0" tIns="0" rIns="0" bIns="0" rtlCol="0">
            <a:spAutoFit/>
          </a:bodyPr>
          <a:lstStyle/>
          <a:p>
            <a:pPr marL="33418">
              <a:lnSpc>
                <a:spcPts val="1250"/>
              </a:lnSpc>
            </a:pPr>
            <a:fld id="{81D60167-4931-47E6-BA6A-407CBD079E47}" type="slidenum">
              <a:rPr spc="-4" dirty="0"/>
              <a:pPr marL="33418">
                <a:lnSpc>
                  <a:spcPts val="1250"/>
                </a:lnSpc>
              </a:pPr>
              <a:t>77</a:t>
            </a:fld>
            <a:endParaRPr spc="-4" dirty="0"/>
          </a:p>
        </p:txBody>
      </p:sp>
      <p:graphicFrame>
        <p:nvGraphicFramePr>
          <p:cNvPr id="3" name="object 3"/>
          <p:cNvGraphicFramePr>
            <a:graphicFrameLocks noGrp="1"/>
          </p:cNvGraphicFramePr>
          <p:nvPr/>
        </p:nvGraphicFramePr>
        <p:xfrm>
          <a:off x="795221" y="1882511"/>
          <a:ext cx="9263158" cy="4394215"/>
        </p:xfrm>
        <a:graphic>
          <a:graphicData uri="http://schemas.openxmlformats.org/drawingml/2006/table">
            <a:tbl>
              <a:tblPr firstRow="1" bandRow="1">
                <a:tableStyleId>{2D5ABB26-0587-4C30-8999-92F81FD0307C}</a:tableStyleId>
              </a:tblPr>
              <a:tblGrid>
                <a:gridCol w="2105263">
                  <a:extLst>
                    <a:ext uri="{9D8B030D-6E8A-4147-A177-3AD203B41FA5}">
                      <a16:colId xmlns:a16="http://schemas.microsoft.com/office/drawing/2014/main" val="20000"/>
                    </a:ext>
                  </a:extLst>
                </a:gridCol>
                <a:gridCol w="7157895">
                  <a:extLst>
                    <a:ext uri="{9D8B030D-6E8A-4147-A177-3AD203B41FA5}">
                      <a16:colId xmlns:a16="http://schemas.microsoft.com/office/drawing/2014/main" val="20001"/>
                    </a:ext>
                  </a:extLst>
                </a:gridCol>
              </a:tblGrid>
              <a:tr h="303425">
                <a:tc>
                  <a:txBody>
                    <a:bodyPr/>
                    <a:lstStyle/>
                    <a:p>
                      <a:pPr algn="ctr">
                        <a:lnSpc>
                          <a:spcPct val="100000"/>
                        </a:lnSpc>
                        <a:spcBef>
                          <a:spcPts val="90"/>
                        </a:spcBef>
                      </a:pPr>
                      <a:r>
                        <a:rPr sz="1600" dirty="0">
                          <a:latin typeface="Times New Roman"/>
                          <a:cs typeface="Times New Roman"/>
                        </a:rPr>
                        <a:t>Attribute/Method</a:t>
                      </a:r>
                      <a:endParaRPr sz="1600">
                        <a:latin typeface="Times New Roman"/>
                        <a:cs typeface="Times New Roman"/>
                      </a:endParaRPr>
                    </a:p>
                  </a:txBody>
                  <a:tcPr marL="0" marR="0" marT="1002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tc>
                  <a:txBody>
                    <a:bodyPr/>
                    <a:lstStyle/>
                    <a:p>
                      <a:pPr algn="ctr">
                        <a:lnSpc>
                          <a:spcPct val="100000"/>
                        </a:lnSpc>
                        <a:spcBef>
                          <a:spcPts val="90"/>
                        </a:spcBef>
                      </a:pPr>
                      <a:r>
                        <a:rPr sz="1600" dirty="0">
                          <a:latin typeface="Times New Roman"/>
                          <a:cs typeface="Times New Roman"/>
                        </a:rPr>
                        <a:t>Description</a:t>
                      </a:r>
                      <a:endParaRPr sz="1600">
                        <a:latin typeface="Times New Roman"/>
                        <a:cs typeface="Times New Roman"/>
                      </a:endParaRPr>
                    </a:p>
                  </a:txBody>
                  <a:tcPr marL="0" marR="0" marT="1002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solidFill>
                      <a:srgbClr val="EDEDED"/>
                    </a:solidFill>
                  </a:tcPr>
                </a:tc>
                <a:extLst>
                  <a:ext uri="{0D108BD9-81ED-4DB2-BD59-A6C34878D82A}">
                    <a16:rowId xmlns:a16="http://schemas.microsoft.com/office/drawing/2014/main" val="10000"/>
                  </a:ext>
                </a:extLst>
              </a:tr>
              <a:tr h="303314">
                <a:tc>
                  <a:txBody>
                    <a:bodyPr/>
                    <a:lstStyle/>
                    <a:p>
                      <a:pPr algn="ctr">
                        <a:lnSpc>
                          <a:spcPct val="100000"/>
                        </a:lnSpc>
                        <a:spcBef>
                          <a:spcPts val="90"/>
                        </a:spcBef>
                      </a:pPr>
                      <a:r>
                        <a:rPr sz="1600" dirty="0">
                          <a:latin typeface="Times New Roman"/>
                          <a:cs typeface="Times New Roman"/>
                        </a:rPr>
                        <a:t>T</a:t>
                      </a:r>
                      <a:endParaRPr sz="1600">
                        <a:latin typeface="Times New Roman"/>
                        <a:cs typeface="Times New Roman"/>
                      </a:endParaRPr>
                    </a:p>
                  </a:txBody>
                  <a:tcPr marL="0" marR="0" marT="1002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90"/>
                        </a:spcBef>
                      </a:pPr>
                      <a:r>
                        <a:rPr sz="1600" spc="-10" dirty="0">
                          <a:latin typeface="Times New Roman"/>
                          <a:cs typeface="Times New Roman"/>
                        </a:rPr>
                        <a:t>Transposes</a:t>
                      </a:r>
                      <a:r>
                        <a:rPr sz="1600" spc="-15" dirty="0">
                          <a:latin typeface="Times New Roman"/>
                          <a:cs typeface="Times New Roman"/>
                        </a:rPr>
                        <a:t> </a:t>
                      </a:r>
                      <a:r>
                        <a:rPr sz="1600" spc="-5" dirty="0">
                          <a:latin typeface="Times New Roman"/>
                          <a:cs typeface="Times New Roman"/>
                        </a:rPr>
                        <a:t>rows</a:t>
                      </a:r>
                      <a:r>
                        <a:rPr sz="1600" spc="-10" dirty="0">
                          <a:latin typeface="Times New Roman"/>
                          <a:cs typeface="Times New Roman"/>
                        </a:rPr>
                        <a:t> </a:t>
                      </a:r>
                      <a:r>
                        <a:rPr sz="1600" dirty="0">
                          <a:latin typeface="Times New Roman"/>
                          <a:cs typeface="Times New Roman"/>
                        </a:rPr>
                        <a:t>and </a:t>
                      </a:r>
                      <a:r>
                        <a:rPr sz="1600" spc="-5" dirty="0">
                          <a:latin typeface="Times New Roman"/>
                          <a:cs typeface="Times New Roman"/>
                        </a:rPr>
                        <a:t>columns.</a:t>
                      </a:r>
                      <a:endParaRPr sz="1600">
                        <a:latin typeface="Times New Roman"/>
                        <a:cs typeface="Times New Roman"/>
                      </a:endParaRPr>
                    </a:p>
                  </a:txBody>
                  <a:tcPr marL="0" marR="0" marT="1002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1"/>
                  </a:ext>
                </a:extLst>
              </a:tr>
              <a:tr h="627792">
                <a:tc>
                  <a:txBody>
                    <a:bodyPr/>
                    <a:lstStyle/>
                    <a:p>
                      <a:pPr algn="ctr">
                        <a:lnSpc>
                          <a:spcPct val="100000"/>
                        </a:lnSpc>
                        <a:spcBef>
                          <a:spcPts val="90"/>
                        </a:spcBef>
                      </a:pPr>
                      <a:r>
                        <a:rPr sz="1600" dirty="0">
                          <a:latin typeface="Times New Roman"/>
                          <a:cs typeface="Times New Roman"/>
                        </a:rPr>
                        <a:t>axes</a:t>
                      </a:r>
                      <a:endParaRPr sz="1600">
                        <a:latin typeface="Times New Roman"/>
                        <a:cs typeface="Times New Roman"/>
                      </a:endParaRPr>
                    </a:p>
                  </a:txBody>
                  <a:tcPr marL="0" marR="0" marT="1002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90"/>
                        </a:spcBef>
                      </a:pPr>
                      <a:r>
                        <a:rPr sz="1600" dirty="0">
                          <a:latin typeface="Times New Roman"/>
                          <a:cs typeface="Times New Roman"/>
                        </a:rPr>
                        <a:t>Returns</a:t>
                      </a:r>
                      <a:r>
                        <a:rPr sz="1600" spc="-10" dirty="0">
                          <a:latin typeface="Times New Roman"/>
                          <a:cs typeface="Times New Roman"/>
                        </a:rPr>
                        <a:t> </a:t>
                      </a:r>
                      <a:r>
                        <a:rPr sz="1600" dirty="0">
                          <a:latin typeface="Times New Roman"/>
                          <a:cs typeface="Times New Roman"/>
                        </a:rPr>
                        <a:t>a list</a:t>
                      </a:r>
                      <a:r>
                        <a:rPr sz="1600" spc="-5" dirty="0">
                          <a:latin typeface="Times New Roman"/>
                          <a:cs typeface="Times New Roman"/>
                        </a:rPr>
                        <a:t> </a:t>
                      </a:r>
                      <a:r>
                        <a:rPr sz="1600" dirty="0">
                          <a:latin typeface="Times New Roman"/>
                          <a:cs typeface="Times New Roman"/>
                        </a:rPr>
                        <a:t>with</a:t>
                      </a:r>
                      <a:r>
                        <a:rPr sz="1600" spc="-10" dirty="0">
                          <a:latin typeface="Times New Roman"/>
                          <a:cs typeface="Times New Roman"/>
                        </a:rPr>
                        <a:t> </a:t>
                      </a:r>
                      <a:r>
                        <a:rPr sz="1600" dirty="0">
                          <a:latin typeface="Times New Roman"/>
                          <a:cs typeface="Times New Roman"/>
                        </a:rPr>
                        <a:t>the row</a:t>
                      </a:r>
                      <a:r>
                        <a:rPr sz="1600" spc="-10" dirty="0">
                          <a:latin typeface="Times New Roman"/>
                          <a:cs typeface="Times New Roman"/>
                        </a:rPr>
                        <a:t> </a:t>
                      </a:r>
                      <a:r>
                        <a:rPr sz="1600" dirty="0">
                          <a:latin typeface="Times New Roman"/>
                          <a:cs typeface="Times New Roman"/>
                        </a:rPr>
                        <a:t>axis</a:t>
                      </a:r>
                      <a:r>
                        <a:rPr sz="1600" spc="-15" dirty="0">
                          <a:latin typeface="Times New Roman"/>
                          <a:cs typeface="Times New Roman"/>
                        </a:rPr>
                        <a:t> </a:t>
                      </a:r>
                      <a:r>
                        <a:rPr sz="1600" dirty="0">
                          <a:latin typeface="Times New Roman"/>
                          <a:cs typeface="Times New Roman"/>
                        </a:rPr>
                        <a:t>labels</a:t>
                      </a:r>
                      <a:r>
                        <a:rPr sz="1600" spc="-15" dirty="0">
                          <a:latin typeface="Times New Roman"/>
                          <a:cs typeface="Times New Roman"/>
                        </a:rPr>
                        <a:t> </a:t>
                      </a:r>
                      <a:r>
                        <a:rPr sz="1600" dirty="0">
                          <a:latin typeface="Times New Roman"/>
                          <a:cs typeface="Times New Roman"/>
                        </a:rPr>
                        <a:t>and </a:t>
                      </a:r>
                      <a:r>
                        <a:rPr sz="1600" spc="-5" dirty="0">
                          <a:latin typeface="Times New Roman"/>
                          <a:cs typeface="Times New Roman"/>
                        </a:rPr>
                        <a:t>column </a:t>
                      </a:r>
                      <a:r>
                        <a:rPr sz="1600" dirty="0">
                          <a:latin typeface="Times New Roman"/>
                          <a:cs typeface="Times New Roman"/>
                        </a:rPr>
                        <a:t>axis labels</a:t>
                      </a:r>
                      <a:r>
                        <a:rPr sz="1600" spc="-25" dirty="0">
                          <a:latin typeface="Times New Roman"/>
                          <a:cs typeface="Times New Roman"/>
                        </a:rPr>
                        <a:t> </a:t>
                      </a:r>
                      <a:r>
                        <a:rPr sz="1600" dirty="0">
                          <a:latin typeface="Times New Roman"/>
                          <a:cs typeface="Times New Roman"/>
                        </a:rPr>
                        <a:t>as the</a:t>
                      </a:r>
                      <a:r>
                        <a:rPr sz="1600" spc="-15" dirty="0">
                          <a:latin typeface="Times New Roman"/>
                          <a:cs typeface="Times New Roman"/>
                        </a:rPr>
                        <a:t> </a:t>
                      </a:r>
                      <a:r>
                        <a:rPr sz="1600" dirty="0">
                          <a:latin typeface="Times New Roman"/>
                          <a:cs typeface="Times New Roman"/>
                        </a:rPr>
                        <a:t>only </a:t>
                      </a:r>
                      <a:r>
                        <a:rPr sz="1600" spc="-5" dirty="0">
                          <a:latin typeface="Times New Roman"/>
                          <a:cs typeface="Times New Roman"/>
                        </a:rPr>
                        <a:t>members.</a:t>
                      </a:r>
                      <a:endParaRPr sz="1600">
                        <a:latin typeface="Times New Roman"/>
                        <a:cs typeface="Times New Roman"/>
                      </a:endParaRPr>
                    </a:p>
                  </a:txBody>
                  <a:tcPr marL="0" marR="0" marT="10025"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2"/>
                  </a:ext>
                </a:extLst>
              </a:tr>
              <a:tr h="303425">
                <a:tc>
                  <a:txBody>
                    <a:bodyPr/>
                    <a:lstStyle/>
                    <a:p>
                      <a:pPr algn="ctr">
                        <a:lnSpc>
                          <a:spcPct val="100000"/>
                        </a:lnSpc>
                        <a:spcBef>
                          <a:spcPts val="95"/>
                        </a:spcBef>
                      </a:pPr>
                      <a:r>
                        <a:rPr sz="1600" dirty="0">
                          <a:latin typeface="Times New Roman"/>
                          <a:cs typeface="Times New Roman"/>
                        </a:rPr>
                        <a:t>dtypes</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95"/>
                        </a:spcBef>
                      </a:pPr>
                      <a:r>
                        <a:rPr sz="1600" dirty="0">
                          <a:latin typeface="Times New Roman"/>
                          <a:cs typeface="Times New Roman"/>
                        </a:rPr>
                        <a:t>Returns</a:t>
                      </a:r>
                      <a:r>
                        <a:rPr sz="1600" spc="-20" dirty="0">
                          <a:latin typeface="Times New Roman"/>
                          <a:cs typeface="Times New Roman"/>
                        </a:rPr>
                        <a:t> </a:t>
                      </a:r>
                      <a:r>
                        <a:rPr sz="1600" dirty="0">
                          <a:latin typeface="Times New Roman"/>
                          <a:cs typeface="Times New Roman"/>
                        </a:rPr>
                        <a:t>the dtypes</a:t>
                      </a:r>
                      <a:r>
                        <a:rPr sz="1600" spc="-30" dirty="0">
                          <a:latin typeface="Times New Roman"/>
                          <a:cs typeface="Times New Roman"/>
                        </a:rPr>
                        <a:t> </a:t>
                      </a:r>
                      <a:r>
                        <a:rPr sz="1600" dirty="0">
                          <a:latin typeface="Times New Roman"/>
                          <a:cs typeface="Times New Roman"/>
                        </a:rPr>
                        <a:t>in</a:t>
                      </a:r>
                      <a:r>
                        <a:rPr sz="1600" spc="-10" dirty="0">
                          <a:latin typeface="Times New Roman"/>
                          <a:cs typeface="Times New Roman"/>
                        </a:rPr>
                        <a:t> </a:t>
                      </a:r>
                      <a:r>
                        <a:rPr sz="1600" spc="-5" dirty="0">
                          <a:latin typeface="Times New Roman"/>
                          <a:cs typeface="Times New Roman"/>
                        </a:rPr>
                        <a:t>this</a:t>
                      </a:r>
                      <a:r>
                        <a:rPr sz="1600" dirty="0">
                          <a:latin typeface="Times New Roman"/>
                          <a:cs typeface="Times New Roman"/>
                        </a:rPr>
                        <a:t> object.</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3"/>
                  </a:ext>
                </a:extLst>
              </a:tr>
              <a:tr h="627791">
                <a:tc>
                  <a:txBody>
                    <a:bodyPr/>
                    <a:lstStyle/>
                    <a:p>
                      <a:pPr algn="ctr">
                        <a:lnSpc>
                          <a:spcPct val="100000"/>
                        </a:lnSpc>
                        <a:spcBef>
                          <a:spcPts val="95"/>
                        </a:spcBef>
                      </a:pPr>
                      <a:r>
                        <a:rPr sz="1600" dirty="0">
                          <a:latin typeface="Times New Roman"/>
                          <a:cs typeface="Times New Roman"/>
                        </a:rPr>
                        <a:t>empty</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95"/>
                        </a:spcBef>
                      </a:pPr>
                      <a:r>
                        <a:rPr sz="1600" spc="-15" dirty="0">
                          <a:latin typeface="Times New Roman"/>
                          <a:cs typeface="Times New Roman"/>
                        </a:rPr>
                        <a:t>True</a:t>
                      </a:r>
                      <a:r>
                        <a:rPr sz="1600" spc="-10" dirty="0">
                          <a:latin typeface="Times New Roman"/>
                          <a:cs typeface="Times New Roman"/>
                        </a:rPr>
                        <a:t> </a:t>
                      </a:r>
                      <a:r>
                        <a:rPr sz="1600" dirty="0">
                          <a:latin typeface="Times New Roman"/>
                          <a:cs typeface="Times New Roman"/>
                        </a:rPr>
                        <a:t>if </a:t>
                      </a:r>
                      <a:r>
                        <a:rPr sz="1600" spc="-5" dirty="0">
                          <a:latin typeface="Times New Roman"/>
                          <a:cs typeface="Times New Roman"/>
                        </a:rPr>
                        <a:t>NDFrame</a:t>
                      </a:r>
                      <a:r>
                        <a:rPr sz="1600" dirty="0">
                          <a:latin typeface="Times New Roman"/>
                          <a:cs typeface="Times New Roman"/>
                        </a:rPr>
                        <a:t> </a:t>
                      </a:r>
                      <a:r>
                        <a:rPr sz="1600" spc="-5" dirty="0">
                          <a:latin typeface="Times New Roman"/>
                          <a:cs typeface="Times New Roman"/>
                        </a:rPr>
                        <a:t>is</a:t>
                      </a:r>
                      <a:r>
                        <a:rPr sz="1600" dirty="0">
                          <a:latin typeface="Times New Roman"/>
                          <a:cs typeface="Times New Roman"/>
                        </a:rPr>
                        <a:t> entirely</a:t>
                      </a:r>
                      <a:r>
                        <a:rPr sz="1600" spc="-20" dirty="0">
                          <a:latin typeface="Times New Roman"/>
                          <a:cs typeface="Times New Roman"/>
                        </a:rPr>
                        <a:t> </a:t>
                      </a:r>
                      <a:r>
                        <a:rPr sz="1600" dirty="0">
                          <a:latin typeface="Times New Roman"/>
                          <a:cs typeface="Times New Roman"/>
                        </a:rPr>
                        <a:t>empty</a:t>
                      </a:r>
                      <a:r>
                        <a:rPr sz="1600" spc="-15" dirty="0">
                          <a:latin typeface="Times New Roman"/>
                          <a:cs typeface="Times New Roman"/>
                        </a:rPr>
                        <a:t> </a:t>
                      </a:r>
                      <a:r>
                        <a:rPr sz="1600" dirty="0">
                          <a:latin typeface="Times New Roman"/>
                          <a:cs typeface="Times New Roman"/>
                        </a:rPr>
                        <a:t>[no</a:t>
                      </a:r>
                      <a:r>
                        <a:rPr sz="1600" spc="5" dirty="0">
                          <a:latin typeface="Times New Roman"/>
                          <a:cs typeface="Times New Roman"/>
                        </a:rPr>
                        <a:t> </a:t>
                      </a:r>
                      <a:r>
                        <a:rPr sz="1600" spc="-5" dirty="0">
                          <a:latin typeface="Times New Roman"/>
                          <a:cs typeface="Times New Roman"/>
                        </a:rPr>
                        <a:t>items];</a:t>
                      </a:r>
                      <a:r>
                        <a:rPr sz="1600" spc="5" dirty="0">
                          <a:latin typeface="Times New Roman"/>
                          <a:cs typeface="Times New Roman"/>
                        </a:rPr>
                        <a:t> </a:t>
                      </a:r>
                      <a:r>
                        <a:rPr sz="1600" dirty="0">
                          <a:latin typeface="Times New Roman"/>
                          <a:cs typeface="Times New Roman"/>
                        </a:rPr>
                        <a:t>if</a:t>
                      </a:r>
                      <a:r>
                        <a:rPr sz="1600" spc="-5" dirty="0">
                          <a:latin typeface="Times New Roman"/>
                          <a:cs typeface="Times New Roman"/>
                        </a:rPr>
                        <a:t> </a:t>
                      </a:r>
                      <a:r>
                        <a:rPr sz="1600" dirty="0">
                          <a:latin typeface="Times New Roman"/>
                          <a:cs typeface="Times New Roman"/>
                        </a:rPr>
                        <a:t>any</a:t>
                      </a:r>
                      <a:r>
                        <a:rPr sz="1600" spc="-10" dirty="0">
                          <a:latin typeface="Times New Roman"/>
                          <a:cs typeface="Times New Roman"/>
                        </a:rPr>
                        <a:t> </a:t>
                      </a:r>
                      <a:r>
                        <a:rPr sz="1600" dirty="0">
                          <a:latin typeface="Times New Roman"/>
                          <a:cs typeface="Times New Roman"/>
                        </a:rPr>
                        <a:t>of the</a:t>
                      </a:r>
                      <a:r>
                        <a:rPr sz="1600" spc="-15" dirty="0">
                          <a:latin typeface="Times New Roman"/>
                          <a:cs typeface="Times New Roman"/>
                        </a:rPr>
                        <a:t> </a:t>
                      </a:r>
                      <a:r>
                        <a:rPr sz="1600" dirty="0">
                          <a:latin typeface="Times New Roman"/>
                          <a:cs typeface="Times New Roman"/>
                        </a:rPr>
                        <a:t>axes are</a:t>
                      </a:r>
                      <a:r>
                        <a:rPr sz="1600" spc="-20" dirty="0">
                          <a:latin typeface="Times New Roman"/>
                          <a:cs typeface="Times New Roman"/>
                        </a:rPr>
                        <a:t> </a:t>
                      </a:r>
                      <a:r>
                        <a:rPr sz="1600" dirty="0">
                          <a:latin typeface="Times New Roman"/>
                          <a:cs typeface="Times New Roman"/>
                        </a:rPr>
                        <a:t>of</a:t>
                      </a:r>
                      <a:r>
                        <a:rPr sz="1600" spc="5" dirty="0">
                          <a:latin typeface="Times New Roman"/>
                          <a:cs typeface="Times New Roman"/>
                        </a:rPr>
                        <a:t> </a:t>
                      </a:r>
                      <a:r>
                        <a:rPr sz="1600" dirty="0">
                          <a:latin typeface="Times New Roman"/>
                          <a:cs typeface="Times New Roman"/>
                        </a:rPr>
                        <a:t>length</a:t>
                      </a:r>
                      <a:r>
                        <a:rPr sz="1600" spc="-15" dirty="0">
                          <a:latin typeface="Times New Roman"/>
                          <a:cs typeface="Times New Roman"/>
                        </a:rPr>
                        <a:t> </a:t>
                      </a:r>
                      <a:r>
                        <a:rPr sz="1600" dirty="0">
                          <a:latin typeface="Times New Roman"/>
                          <a:cs typeface="Times New Roman"/>
                        </a:rPr>
                        <a:t>0.</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4"/>
                  </a:ext>
                </a:extLst>
              </a:tr>
              <a:tr h="303313">
                <a:tc>
                  <a:txBody>
                    <a:bodyPr/>
                    <a:lstStyle/>
                    <a:p>
                      <a:pPr algn="ctr">
                        <a:lnSpc>
                          <a:spcPct val="100000"/>
                        </a:lnSpc>
                        <a:spcBef>
                          <a:spcPts val="95"/>
                        </a:spcBef>
                      </a:pPr>
                      <a:r>
                        <a:rPr sz="1600" dirty="0">
                          <a:latin typeface="Times New Roman"/>
                          <a:cs typeface="Times New Roman"/>
                        </a:rPr>
                        <a:t>ndim</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95"/>
                        </a:spcBef>
                      </a:pPr>
                      <a:r>
                        <a:rPr sz="1600" spc="-5" dirty="0">
                          <a:latin typeface="Times New Roman"/>
                          <a:cs typeface="Times New Roman"/>
                        </a:rPr>
                        <a:t>Number</a:t>
                      </a:r>
                      <a:r>
                        <a:rPr sz="1600" spc="-10" dirty="0">
                          <a:latin typeface="Times New Roman"/>
                          <a:cs typeface="Times New Roman"/>
                        </a:rPr>
                        <a:t> </a:t>
                      </a:r>
                      <a:r>
                        <a:rPr sz="1600" spc="-5" dirty="0">
                          <a:latin typeface="Times New Roman"/>
                          <a:cs typeface="Times New Roman"/>
                        </a:rPr>
                        <a:t>of </a:t>
                      </a:r>
                      <a:r>
                        <a:rPr sz="1600" dirty="0">
                          <a:latin typeface="Times New Roman"/>
                          <a:cs typeface="Times New Roman"/>
                        </a:rPr>
                        <a:t>axes</a:t>
                      </a:r>
                      <a:r>
                        <a:rPr sz="1600" spc="-25" dirty="0">
                          <a:latin typeface="Times New Roman"/>
                          <a:cs typeface="Times New Roman"/>
                        </a:rPr>
                        <a:t> </a:t>
                      </a:r>
                      <a:r>
                        <a:rPr sz="1600" dirty="0">
                          <a:latin typeface="Times New Roman"/>
                          <a:cs typeface="Times New Roman"/>
                        </a:rPr>
                        <a:t>/</a:t>
                      </a:r>
                      <a:r>
                        <a:rPr sz="1600" spc="-10" dirty="0">
                          <a:latin typeface="Times New Roman"/>
                          <a:cs typeface="Times New Roman"/>
                        </a:rPr>
                        <a:t> </a:t>
                      </a:r>
                      <a:r>
                        <a:rPr sz="1600" dirty="0">
                          <a:latin typeface="Times New Roman"/>
                          <a:cs typeface="Times New Roman"/>
                        </a:rPr>
                        <a:t>array</a:t>
                      </a:r>
                      <a:r>
                        <a:rPr sz="1600" spc="-20" dirty="0">
                          <a:latin typeface="Times New Roman"/>
                          <a:cs typeface="Times New Roman"/>
                        </a:rPr>
                        <a:t> </a:t>
                      </a:r>
                      <a:r>
                        <a:rPr sz="1600" dirty="0">
                          <a:latin typeface="Times New Roman"/>
                          <a:cs typeface="Times New Roman"/>
                        </a:rPr>
                        <a:t>dimensions.</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5"/>
                  </a:ext>
                </a:extLst>
              </a:tr>
              <a:tr h="514843">
                <a:tc>
                  <a:txBody>
                    <a:bodyPr/>
                    <a:lstStyle/>
                    <a:p>
                      <a:pPr algn="ctr">
                        <a:lnSpc>
                          <a:spcPct val="100000"/>
                        </a:lnSpc>
                        <a:spcBef>
                          <a:spcPts val="95"/>
                        </a:spcBef>
                      </a:pPr>
                      <a:r>
                        <a:rPr sz="1600" spc="-5" dirty="0">
                          <a:latin typeface="Times New Roman"/>
                          <a:cs typeface="Times New Roman"/>
                        </a:rPr>
                        <a:t>shape</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95"/>
                        </a:spcBef>
                      </a:pPr>
                      <a:r>
                        <a:rPr sz="1600" dirty="0">
                          <a:latin typeface="Times New Roman"/>
                          <a:cs typeface="Times New Roman"/>
                        </a:rPr>
                        <a:t>Returns</a:t>
                      </a:r>
                      <a:r>
                        <a:rPr sz="1600" spc="-15" dirty="0">
                          <a:latin typeface="Times New Roman"/>
                          <a:cs typeface="Times New Roman"/>
                        </a:rPr>
                        <a:t> </a:t>
                      </a:r>
                      <a:r>
                        <a:rPr sz="1600" dirty="0">
                          <a:latin typeface="Times New Roman"/>
                          <a:cs typeface="Times New Roman"/>
                        </a:rPr>
                        <a:t>a</a:t>
                      </a:r>
                      <a:r>
                        <a:rPr sz="1600" spc="-5" dirty="0">
                          <a:latin typeface="Times New Roman"/>
                          <a:cs typeface="Times New Roman"/>
                        </a:rPr>
                        <a:t> </a:t>
                      </a:r>
                      <a:r>
                        <a:rPr sz="1600" dirty="0">
                          <a:latin typeface="Times New Roman"/>
                          <a:cs typeface="Times New Roman"/>
                        </a:rPr>
                        <a:t>tuple representing</a:t>
                      </a:r>
                      <a:r>
                        <a:rPr sz="1600" spc="-25" dirty="0">
                          <a:latin typeface="Times New Roman"/>
                          <a:cs typeface="Times New Roman"/>
                        </a:rPr>
                        <a:t> </a:t>
                      </a:r>
                      <a:r>
                        <a:rPr sz="1600" dirty="0">
                          <a:latin typeface="Times New Roman"/>
                          <a:cs typeface="Times New Roman"/>
                        </a:rPr>
                        <a:t>the</a:t>
                      </a:r>
                      <a:r>
                        <a:rPr sz="1600" spc="-5" dirty="0">
                          <a:latin typeface="Times New Roman"/>
                          <a:cs typeface="Times New Roman"/>
                        </a:rPr>
                        <a:t> </a:t>
                      </a:r>
                      <a:r>
                        <a:rPr sz="1600" dirty="0">
                          <a:latin typeface="Times New Roman"/>
                          <a:cs typeface="Times New Roman"/>
                        </a:rPr>
                        <a:t>dimensionality</a:t>
                      </a:r>
                      <a:r>
                        <a:rPr sz="1600" spc="-20" dirty="0">
                          <a:latin typeface="Times New Roman"/>
                          <a:cs typeface="Times New Roman"/>
                        </a:rPr>
                        <a:t> </a:t>
                      </a:r>
                      <a:r>
                        <a:rPr sz="1600" dirty="0">
                          <a:latin typeface="Times New Roman"/>
                          <a:cs typeface="Times New Roman"/>
                        </a:rPr>
                        <a:t>of the</a:t>
                      </a:r>
                      <a:r>
                        <a:rPr sz="1600" spc="-20" dirty="0">
                          <a:latin typeface="Times New Roman"/>
                          <a:cs typeface="Times New Roman"/>
                        </a:rPr>
                        <a:t> </a:t>
                      </a:r>
                      <a:r>
                        <a:rPr sz="1600" spc="-5" dirty="0">
                          <a:latin typeface="Times New Roman"/>
                          <a:cs typeface="Times New Roman"/>
                        </a:rPr>
                        <a:t>DataFrame.</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6"/>
                  </a:ext>
                </a:extLst>
              </a:tr>
              <a:tr h="401781">
                <a:tc>
                  <a:txBody>
                    <a:bodyPr/>
                    <a:lstStyle/>
                    <a:p>
                      <a:pPr algn="ctr">
                        <a:lnSpc>
                          <a:spcPct val="100000"/>
                        </a:lnSpc>
                        <a:spcBef>
                          <a:spcPts val="95"/>
                        </a:spcBef>
                      </a:pPr>
                      <a:r>
                        <a:rPr sz="1600" dirty="0">
                          <a:latin typeface="Times New Roman"/>
                          <a:cs typeface="Times New Roman"/>
                        </a:rPr>
                        <a:t>size</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95"/>
                        </a:spcBef>
                      </a:pPr>
                      <a:r>
                        <a:rPr sz="1600" spc="-5" dirty="0">
                          <a:latin typeface="Times New Roman"/>
                          <a:cs typeface="Times New Roman"/>
                        </a:rPr>
                        <a:t>Number</a:t>
                      </a:r>
                      <a:r>
                        <a:rPr sz="1600" spc="-10" dirty="0">
                          <a:latin typeface="Times New Roman"/>
                          <a:cs typeface="Times New Roman"/>
                        </a:rPr>
                        <a:t> </a:t>
                      </a:r>
                      <a:r>
                        <a:rPr sz="1600" dirty="0">
                          <a:latin typeface="Times New Roman"/>
                          <a:cs typeface="Times New Roman"/>
                        </a:rPr>
                        <a:t>of</a:t>
                      </a:r>
                      <a:r>
                        <a:rPr sz="1600" spc="-10" dirty="0">
                          <a:latin typeface="Times New Roman"/>
                          <a:cs typeface="Times New Roman"/>
                        </a:rPr>
                        <a:t> </a:t>
                      </a:r>
                      <a:r>
                        <a:rPr sz="1600" dirty="0">
                          <a:latin typeface="Times New Roman"/>
                          <a:cs typeface="Times New Roman"/>
                        </a:rPr>
                        <a:t>elements</a:t>
                      </a:r>
                      <a:r>
                        <a:rPr sz="1600" spc="-20" dirty="0">
                          <a:latin typeface="Times New Roman"/>
                          <a:cs typeface="Times New Roman"/>
                        </a:rPr>
                        <a:t> </a:t>
                      </a:r>
                      <a:r>
                        <a:rPr sz="1600" dirty="0">
                          <a:latin typeface="Times New Roman"/>
                          <a:cs typeface="Times New Roman"/>
                        </a:rPr>
                        <a:t>in</a:t>
                      </a:r>
                      <a:r>
                        <a:rPr sz="1600" spc="-10" dirty="0">
                          <a:latin typeface="Times New Roman"/>
                          <a:cs typeface="Times New Roman"/>
                        </a:rPr>
                        <a:t> </a:t>
                      </a:r>
                      <a:r>
                        <a:rPr sz="1600" dirty="0">
                          <a:latin typeface="Times New Roman"/>
                          <a:cs typeface="Times New Roman"/>
                        </a:rPr>
                        <a:t>the</a:t>
                      </a:r>
                      <a:r>
                        <a:rPr sz="1600" spc="-15" dirty="0">
                          <a:latin typeface="Times New Roman"/>
                          <a:cs typeface="Times New Roman"/>
                        </a:rPr>
                        <a:t> </a:t>
                      </a:r>
                      <a:r>
                        <a:rPr sz="1600" spc="-5" dirty="0">
                          <a:latin typeface="Times New Roman"/>
                          <a:cs typeface="Times New Roman"/>
                        </a:rPr>
                        <a:t>NDFrame.</a:t>
                      </a:r>
                      <a:endParaRPr sz="1600">
                        <a:latin typeface="Times New Roman"/>
                        <a:cs typeface="Times New Roman"/>
                      </a:endParaRPr>
                    </a:p>
                  </a:txBody>
                  <a:tcPr marL="0" marR="0" marT="10582"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7"/>
                  </a:ext>
                </a:extLst>
              </a:tr>
              <a:tr h="401782">
                <a:tc>
                  <a:txBody>
                    <a:bodyPr/>
                    <a:lstStyle/>
                    <a:p>
                      <a:pPr algn="ctr">
                        <a:lnSpc>
                          <a:spcPct val="100000"/>
                        </a:lnSpc>
                        <a:spcBef>
                          <a:spcPts val="100"/>
                        </a:spcBef>
                      </a:pPr>
                      <a:r>
                        <a:rPr sz="1600" dirty="0">
                          <a:latin typeface="Times New Roman"/>
                          <a:cs typeface="Times New Roman"/>
                        </a:rPr>
                        <a:t>values</a:t>
                      </a:r>
                      <a:endParaRPr sz="1600">
                        <a:latin typeface="Times New Roman"/>
                        <a:cs typeface="Times New Roman"/>
                      </a:endParaRPr>
                    </a:p>
                  </a:txBody>
                  <a:tcPr marL="0" marR="0" marT="11139"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100"/>
                        </a:spcBef>
                      </a:pPr>
                      <a:r>
                        <a:rPr sz="1600" spc="-5" dirty="0">
                          <a:latin typeface="Times New Roman"/>
                          <a:cs typeface="Times New Roman"/>
                        </a:rPr>
                        <a:t>Numpy</a:t>
                      </a:r>
                      <a:r>
                        <a:rPr sz="1600" spc="-15" dirty="0">
                          <a:latin typeface="Times New Roman"/>
                          <a:cs typeface="Times New Roman"/>
                        </a:rPr>
                        <a:t> </a:t>
                      </a:r>
                      <a:r>
                        <a:rPr sz="1600" dirty="0">
                          <a:latin typeface="Times New Roman"/>
                          <a:cs typeface="Times New Roman"/>
                        </a:rPr>
                        <a:t>representation</a:t>
                      </a:r>
                      <a:r>
                        <a:rPr sz="1600" spc="-30" dirty="0">
                          <a:latin typeface="Times New Roman"/>
                          <a:cs typeface="Times New Roman"/>
                        </a:rPr>
                        <a:t> </a:t>
                      </a:r>
                      <a:r>
                        <a:rPr sz="1600" spc="-5" dirty="0">
                          <a:latin typeface="Times New Roman"/>
                          <a:cs typeface="Times New Roman"/>
                        </a:rPr>
                        <a:t>of</a:t>
                      </a:r>
                      <a:r>
                        <a:rPr sz="1600" spc="-10" dirty="0">
                          <a:latin typeface="Times New Roman"/>
                          <a:cs typeface="Times New Roman"/>
                        </a:rPr>
                        <a:t> </a:t>
                      </a:r>
                      <a:r>
                        <a:rPr sz="1600" spc="-5" dirty="0">
                          <a:latin typeface="Times New Roman"/>
                          <a:cs typeface="Times New Roman"/>
                        </a:rPr>
                        <a:t>NDFrame.</a:t>
                      </a:r>
                      <a:endParaRPr sz="1600">
                        <a:latin typeface="Times New Roman"/>
                        <a:cs typeface="Times New Roman"/>
                      </a:endParaRPr>
                    </a:p>
                  </a:txBody>
                  <a:tcPr marL="0" marR="0" marT="11139"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8"/>
                  </a:ext>
                </a:extLst>
              </a:tr>
              <a:tr h="303369">
                <a:tc>
                  <a:txBody>
                    <a:bodyPr/>
                    <a:lstStyle/>
                    <a:p>
                      <a:pPr algn="ctr">
                        <a:lnSpc>
                          <a:spcPct val="100000"/>
                        </a:lnSpc>
                        <a:spcBef>
                          <a:spcPts val="100"/>
                        </a:spcBef>
                      </a:pPr>
                      <a:r>
                        <a:rPr sz="1600" dirty="0">
                          <a:latin typeface="Times New Roman"/>
                          <a:cs typeface="Times New Roman"/>
                        </a:rPr>
                        <a:t>head()</a:t>
                      </a:r>
                      <a:endParaRPr sz="1600">
                        <a:latin typeface="Times New Roman"/>
                        <a:cs typeface="Times New Roman"/>
                      </a:endParaRPr>
                    </a:p>
                  </a:txBody>
                  <a:tcPr marL="0" marR="0" marT="11139"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100"/>
                        </a:spcBef>
                      </a:pPr>
                      <a:r>
                        <a:rPr sz="1600" dirty="0">
                          <a:latin typeface="Times New Roman"/>
                          <a:cs typeface="Times New Roman"/>
                        </a:rPr>
                        <a:t>Returns</a:t>
                      </a:r>
                      <a:r>
                        <a:rPr sz="1600" spc="-20" dirty="0">
                          <a:latin typeface="Times New Roman"/>
                          <a:cs typeface="Times New Roman"/>
                        </a:rPr>
                        <a:t> </a:t>
                      </a:r>
                      <a:r>
                        <a:rPr sz="1600" dirty="0">
                          <a:latin typeface="Times New Roman"/>
                          <a:cs typeface="Times New Roman"/>
                        </a:rPr>
                        <a:t>the</a:t>
                      </a:r>
                      <a:r>
                        <a:rPr sz="1600" spc="-10" dirty="0">
                          <a:latin typeface="Times New Roman"/>
                          <a:cs typeface="Times New Roman"/>
                        </a:rPr>
                        <a:t> </a:t>
                      </a:r>
                      <a:r>
                        <a:rPr sz="1600" spc="-5" dirty="0">
                          <a:latin typeface="Times New Roman"/>
                          <a:cs typeface="Times New Roman"/>
                        </a:rPr>
                        <a:t>first</a:t>
                      </a:r>
                      <a:r>
                        <a:rPr sz="1600" spc="-10" dirty="0">
                          <a:latin typeface="Times New Roman"/>
                          <a:cs typeface="Times New Roman"/>
                        </a:rPr>
                        <a:t> </a:t>
                      </a:r>
                      <a:r>
                        <a:rPr sz="1600" dirty="0">
                          <a:latin typeface="Times New Roman"/>
                          <a:cs typeface="Times New Roman"/>
                        </a:rPr>
                        <a:t>n</a:t>
                      </a:r>
                      <a:r>
                        <a:rPr sz="1600" spc="-5" dirty="0">
                          <a:latin typeface="Times New Roman"/>
                          <a:cs typeface="Times New Roman"/>
                        </a:rPr>
                        <a:t> rows.</a:t>
                      </a:r>
                      <a:endParaRPr sz="1600">
                        <a:latin typeface="Times New Roman"/>
                        <a:cs typeface="Times New Roman"/>
                      </a:endParaRPr>
                    </a:p>
                  </a:txBody>
                  <a:tcPr marL="0" marR="0" marT="11139"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9"/>
                  </a:ext>
                </a:extLst>
              </a:tr>
              <a:tr h="303380">
                <a:tc>
                  <a:txBody>
                    <a:bodyPr/>
                    <a:lstStyle/>
                    <a:p>
                      <a:pPr algn="ctr">
                        <a:lnSpc>
                          <a:spcPct val="100000"/>
                        </a:lnSpc>
                        <a:spcBef>
                          <a:spcPts val="100"/>
                        </a:spcBef>
                      </a:pPr>
                      <a:r>
                        <a:rPr sz="1600" dirty="0">
                          <a:latin typeface="Times New Roman"/>
                          <a:cs typeface="Times New Roman"/>
                        </a:rPr>
                        <a:t>tail()</a:t>
                      </a:r>
                      <a:endParaRPr sz="1600">
                        <a:latin typeface="Times New Roman"/>
                        <a:cs typeface="Times New Roman"/>
                      </a:endParaRPr>
                    </a:p>
                  </a:txBody>
                  <a:tcPr marL="0" marR="0" marT="11139"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tc>
                  <a:txBody>
                    <a:bodyPr/>
                    <a:lstStyle/>
                    <a:p>
                      <a:pPr marL="47625">
                        <a:lnSpc>
                          <a:spcPct val="100000"/>
                        </a:lnSpc>
                        <a:spcBef>
                          <a:spcPts val="100"/>
                        </a:spcBef>
                      </a:pPr>
                      <a:r>
                        <a:rPr sz="1600" dirty="0">
                          <a:latin typeface="Times New Roman"/>
                          <a:cs typeface="Times New Roman"/>
                        </a:rPr>
                        <a:t>Returns</a:t>
                      </a:r>
                      <a:r>
                        <a:rPr sz="1600" spc="-30" dirty="0">
                          <a:latin typeface="Times New Roman"/>
                          <a:cs typeface="Times New Roman"/>
                        </a:rPr>
                        <a:t> </a:t>
                      </a:r>
                      <a:r>
                        <a:rPr sz="1600" dirty="0">
                          <a:latin typeface="Times New Roman"/>
                          <a:cs typeface="Times New Roman"/>
                        </a:rPr>
                        <a:t>last</a:t>
                      </a:r>
                      <a:r>
                        <a:rPr sz="1600" spc="-25" dirty="0">
                          <a:latin typeface="Times New Roman"/>
                          <a:cs typeface="Times New Roman"/>
                        </a:rPr>
                        <a:t> </a:t>
                      </a:r>
                      <a:r>
                        <a:rPr sz="1600" dirty="0">
                          <a:latin typeface="Times New Roman"/>
                          <a:cs typeface="Times New Roman"/>
                        </a:rPr>
                        <a:t>n</a:t>
                      </a:r>
                      <a:r>
                        <a:rPr sz="1600" spc="-30" dirty="0">
                          <a:latin typeface="Times New Roman"/>
                          <a:cs typeface="Times New Roman"/>
                        </a:rPr>
                        <a:t> </a:t>
                      </a:r>
                      <a:r>
                        <a:rPr sz="1600" spc="-5" dirty="0">
                          <a:latin typeface="Times New Roman"/>
                          <a:cs typeface="Times New Roman"/>
                        </a:rPr>
                        <a:t>rows.</a:t>
                      </a:r>
                      <a:endParaRPr sz="1600">
                        <a:latin typeface="Times New Roman"/>
                        <a:cs typeface="Times New Roman"/>
                      </a:endParaRPr>
                    </a:p>
                  </a:txBody>
                  <a:tcPr marL="0" marR="0" marT="11139" marB="0">
                    <a:lnL w="9525">
                      <a:solidFill>
                        <a:srgbClr val="DDDDDD"/>
                      </a:solidFill>
                      <a:prstDash val="solid"/>
                    </a:lnL>
                    <a:lnR w="9525">
                      <a:solidFill>
                        <a:srgbClr val="DDDDDD"/>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23638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17710" y="1164216"/>
            <a:ext cx="8247285" cy="5278752"/>
            <a:chOff x="1388363" y="445008"/>
            <a:chExt cx="9403080" cy="6018530"/>
          </a:xfrm>
        </p:grpSpPr>
        <p:pic>
          <p:nvPicPr>
            <p:cNvPr id="3" name="object 3"/>
            <p:cNvPicPr/>
            <p:nvPr/>
          </p:nvPicPr>
          <p:blipFill>
            <a:blip r:embed="rId2" cstate="print"/>
            <a:stretch>
              <a:fillRect/>
            </a:stretch>
          </p:blipFill>
          <p:spPr>
            <a:xfrm>
              <a:off x="1450847" y="445008"/>
              <a:ext cx="9340596" cy="6018276"/>
            </a:xfrm>
            <a:prstGeom prst="rect">
              <a:avLst/>
            </a:prstGeom>
          </p:spPr>
        </p:pic>
        <p:pic>
          <p:nvPicPr>
            <p:cNvPr id="4" name="object 4"/>
            <p:cNvPicPr/>
            <p:nvPr/>
          </p:nvPicPr>
          <p:blipFill>
            <a:blip r:embed="rId3" cstate="print"/>
            <a:stretch>
              <a:fillRect/>
            </a:stretch>
          </p:blipFill>
          <p:spPr>
            <a:xfrm>
              <a:off x="1476755" y="470916"/>
              <a:ext cx="9238488" cy="5916168"/>
            </a:xfrm>
            <a:prstGeom prst="rect">
              <a:avLst/>
            </a:prstGeom>
          </p:spPr>
        </p:pic>
        <p:sp>
          <p:nvSpPr>
            <p:cNvPr id="5" name="object 5"/>
            <p:cNvSpPr/>
            <p:nvPr/>
          </p:nvSpPr>
          <p:spPr>
            <a:xfrm>
              <a:off x="1407413" y="1942338"/>
              <a:ext cx="1873250" cy="401320"/>
            </a:xfrm>
            <a:custGeom>
              <a:avLst/>
              <a:gdLst/>
              <a:ahLst/>
              <a:cxnLst/>
              <a:rect l="l" t="t" r="r" b="b"/>
              <a:pathLst>
                <a:path w="1873250" h="401319">
                  <a:moveTo>
                    <a:pt x="0" y="200406"/>
                  </a:moveTo>
                  <a:lnTo>
                    <a:pt x="24730" y="154434"/>
                  </a:lnTo>
                  <a:lnTo>
                    <a:pt x="66961" y="125814"/>
                  </a:lnTo>
                  <a:lnTo>
                    <a:pt x="127846" y="99229"/>
                  </a:lnTo>
                  <a:lnTo>
                    <a:pt x="164763" y="86811"/>
                  </a:lnTo>
                  <a:lnTo>
                    <a:pt x="205720" y="75035"/>
                  </a:lnTo>
                  <a:lnTo>
                    <a:pt x="250507" y="63947"/>
                  </a:lnTo>
                  <a:lnTo>
                    <a:pt x="298917" y="53589"/>
                  </a:lnTo>
                  <a:lnTo>
                    <a:pt x="350742" y="44007"/>
                  </a:lnTo>
                  <a:lnTo>
                    <a:pt x="405773" y="35245"/>
                  </a:lnTo>
                  <a:lnTo>
                    <a:pt x="463804" y="27347"/>
                  </a:lnTo>
                  <a:lnTo>
                    <a:pt x="524624" y="20358"/>
                  </a:lnTo>
                  <a:lnTo>
                    <a:pt x="588028" y="14322"/>
                  </a:lnTo>
                  <a:lnTo>
                    <a:pt x="653805" y="9285"/>
                  </a:lnTo>
                  <a:lnTo>
                    <a:pt x="721749" y="5289"/>
                  </a:lnTo>
                  <a:lnTo>
                    <a:pt x="791651" y="2380"/>
                  </a:lnTo>
                  <a:lnTo>
                    <a:pt x="863303" y="602"/>
                  </a:lnTo>
                  <a:lnTo>
                    <a:pt x="936498" y="0"/>
                  </a:lnTo>
                  <a:lnTo>
                    <a:pt x="1009692" y="602"/>
                  </a:lnTo>
                  <a:lnTo>
                    <a:pt x="1081344" y="2380"/>
                  </a:lnTo>
                  <a:lnTo>
                    <a:pt x="1151246" y="5289"/>
                  </a:lnTo>
                  <a:lnTo>
                    <a:pt x="1219190" y="9285"/>
                  </a:lnTo>
                  <a:lnTo>
                    <a:pt x="1284967" y="14322"/>
                  </a:lnTo>
                  <a:lnTo>
                    <a:pt x="1348371" y="20358"/>
                  </a:lnTo>
                  <a:lnTo>
                    <a:pt x="1409192" y="27347"/>
                  </a:lnTo>
                  <a:lnTo>
                    <a:pt x="1467222" y="35245"/>
                  </a:lnTo>
                  <a:lnTo>
                    <a:pt x="1522253" y="44007"/>
                  </a:lnTo>
                  <a:lnTo>
                    <a:pt x="1574078" y="53589"/>
                  </a:lnTo>
                  <a:lnTo>
                    <a:pt x="1622488" y="63947"/>
                  </a:lnTo>
                  <a:lnTo>
                    <a:pt x="1667275" y="75035"/>
                  </a:lnTo>
                  <a:lnTo>
                    <a:pt x="1708232" y="86811"/>
                  </a:lnTo>
                  <a:lnTo>
                    <a:pt x="1745149" y="99229"/>
                  </a:lnTo>
                  <a:lnTo>
                    <a:pt x="1806034" y="125814"/>
                  </a:lnTo>
                  <a:lnTo>
                    <a:pt x="1848265" y="154434"/>
                  </a:lnTo>
                  <a:lnTo>
                    <a:pt x="1872996" y="200406"/>
                  </a:lnTo>
                  <a:lnTo>
                    <a:pt x="1870178" y="216075"/>
                  </a:lnTo>
                  <a:lnTo>
                    <a:pt x="1829585" y="260919"/>
                  </a:lnTo>
                  <a:lnTo>
                    <a:pt x="1777819" y="288566"/>
                  </a:lnTo>
                  <a:lnTo>
                    <a:pt x="1708232" y="314000"/>
                  </a:lnTo>
                  <a:lnTo>
                    <a:pt x="1667275" y="325776"/>
                  </a:lnTo>
                  <a:lnTo>
                    <a:pt x="1622488" y="336864"/>
                  </a:lnTo>
                  <a:lnTo>
                    <a:pt x="1574078" y="347222"/>
                  </a:lnTo>
                  <a:lnTo>
                    <a:pt x="1522253" y="356804"/>
                  </a:lnTo>
                  <a:lnTo>
                    <a:pt x="1467222" y="365566"/>
                  </a:lnTo>
                  <a:lnTo>
                    <a:pt x="1409192" y="373464"/>
                  </a:lnTo>
                  <a:lnTo>
                    <a:pt x="1348371" y="380453"/>
                  </a:lnTo>
                  <a:lnTo>
                    <a:pt x="1284967" y="386489"/>
                  </a:lnTo>
                  <a:lnTo>
                    <a:pt x="1219190" y="391526"/>
                  </a:lnTo>
                  <a:lnTo>
                    <a:pt x="1151246" y="395522"/>
                  </a:lnTo>
                  <a:lnTo>
                    <a:pt x="1081344" y="398431"/>
                  </a:lnTo>
                  <a:lnTo>
                    <a:pt x="1009692" y="400209"/>
                  </a:lnTo>
                  <a:lnTo>
                    <a:pt x="936498" y="400812"/>
                  </a:lnTo>
                  <a:lnTo>
                    <a:pt x="863303" y="400209"/>
                  </a:lnTo>
                  <a:lnTo>
                    <a:pt x="791651" y="398431"/>
                  </a:lnTo>
                  <a:lnTo>
                    <a:pt x="721749" y="395522"/>
                  </a:lnTo>
                  <a:lnTo>
                    <a:pt x="653805" y="391526"/>
                  </a:lnTo>
                  <a:lnTo>
                    <a:pt x="588028" y="386489"/>
                  </a:lnTo>
                  <a:lnTo>
                    <a:pt x="524624" y="380453"/>
                  </a:lnTo>
                  <a:lnTo>
                    <a:pt x="463804" y="373464"/>
                  </a:lnTo>
                  <a:lnTo>
                    <a:pt x="405773" y="365566"/>
                  </a:lnTo>
                  <a:lnTo>
                    <a:pt x="350742" y="356804"/>
                  </a:lnTo>
                  <a:lnTo>
                    <a:pt x="298917" y="347222"/>
                  </a:lnTo>
                  <a:lnTo>
                    <a:pt x="250507" y="336864"/>
                  </a:lnTo>
                  <a:lnTo>
                    <a:pt x="205720" y="325776"/>
                  </a:lnTo>
                  <a:lnTo>
                    <a:pt x="164763" y="314000"/>
                  </a:lnTo>
                  <a:lnTo>
                    <a:pt x="127846" y="301582"/>
                  </a:lnTo>
                  <a:lnTo>
                    <a:pt x="66961" y="274997"/>
                  </a:lnTo>
                  <a:lnTo>
                    <a:pt x="24730" y="246377"/>
                  </a:lnTo>
                  <a:lnTo>
                    <a:pt x="0" y="200406"/>
                  </a:lnTo>
                  <a:close/>
                </a:path>
              </a:pathLst>
            </a:custGeom>
            <a:ln w="38100">
              <a:solidFill>
                <a:srgbClr val="FF0000"/>
              </a:solidFill>
            </a:ln>
          </p:spPr>
          <p:txBody>
            <a:bodyPr wrap="square" lIns="0" tIns="0" rIns="0" bIns="0" rtlCol="0"/>
            <a:lstStyle/>
            <a:p>
              <a:endParaRPr sz="1579"/>
            </a:p>
          </p:txBody>
        </p:sp>
        <p:sp>
          <p:nvSpPr>
            <p:cNvPr id="6" name="object 6"/>
            <p:cNvSpPr/>
            <p:nvPr/>
          </p:nvSpPr>
          <p:spPr>
            <a:xfrm>
              <a:off x="4846447" y="3564636"/>
              <a:ext cx="4766945" cy="576580"/>
            </a:xfrm>
            <a:custGeom>
              <a:avLst/>
              <a:gdLst/>
              <a:ahLst/>
              <a:cxnLst/>
              <a:rect l="l" t="t" r="r" b="b"/>
              <a:pathLst>
                <a:path w="4766945" h="576579">
                  <a:moveTo>
                    <a:pt x="4670933" y="0"/>
                  </a:moveTo>
                  <a:lnTo>
                    <a:pt x="338200" y="0"/>
                  </a:lnTo>
                  <a:lnTo>
                    <a:pt x="300803" y="7536"/>
                  </a:lnTo>
                  <a:lnTo>
                    <a:pt x="270287" y="28098"/>
                  </a:lnTo>
                  <a:lnTo>
                    <a:pt x="249725" y="58614"/>
                  </a:lnTo>
                  <a:lnTo>
                    <a:pt x="242188" y="96012"/>
                  </a:lnTo>
                  <a:lnTo>
                    <a:pt x="0" y="166369"/>
                  </a:lnTo>
                  <a:lnTo>
                    <a:pt x="242188" y="240030"/>
                  </a:lnTo>
                  <a:lnTo>
                    <a:pt x="242188" y="480059"/>
                  </a:lnTo>
                  <a:lnTo>
                    <a:pt x="249725" y="517457"/>
                  </a:lnTo>
                  <a:lnTo>
                    <a:pt x="270287" y="547973"/>
                  </a:lnTo>
                  <a:lnTo>
                    <a:pt x="300803" y="568535"/>
                  </a:lnTo>
                  <a:lnTo>
                    <a:pt x="338200" y="576071"/>
                  </a:lnTo>
                  <a:lnTo>
                    <a:pt x="4670933" y="576071"/>
                  </a:lnTo>
                  <a:lnTo>
                    <a:pt x="4708330" y="568535"/>
                  </a:lnTo>
                  <a:lnTo>
                    <a:pt x="4738846" y="547973"/>
                  </a:lnTo>
                  <a:lnTo>
                    <a:pt x="4759408" y="517457"/>
                  </a:lnTo>
                  <a:lnTo>
                    <a:pt x="4766945" y="480059"/>
                  </a:lnTo>
                  <a:lnTo>
                    <a:pt x="4766945" y="96012"/>
                  </a:lnTo>
                  <a:lnTo>
                    <a:pt x="4759408" y="58614"/>
                  </a:lnTo>
                  <a:lnTo>
                    <a:pt x="4738846" y="28098"/>
                  </a:lnTo>
                  <a:lnTo>
                    <a:pt x="4708330" y="7536"/>
                  </a:lnTo>
                  <a:lnTo>
                    <a:pt x="4670933" y="0"/>
                  </a:lnTo>
                  <a:close/>
                </a:path>
              </a:pathLst>
            </a:custGeom>
            <a:solidFill>
              <a:srgbClr val="FFFF00"/>
            </a:solidFill>
          </p:spPr>
          <p:txBody>
            <a:bodyPr wrap="square" lIns="0" tIns="0" rIns="0" bIns="0" rtlCol="0"/>
            <a:lstStyle/>
            <a:p>
              <a:endParaRPr sz="1579"/>
            </a:p>
          </p:txBody>
        </p:sp>
        <p:sp>
          <p:nvSpPr>
            <p:cNvPr id="7" name="object 7"/>
            <p:cNvSpPr/>
            <p:nvPr/>
          </p:nvSpPr>
          <p:spPr>
            <a:xfrm>
              <a:off x="4846447" y="3564636"/>
              <a:ext cx="4766945" cy="576580"/>
            </a:xfrm>
            <a:custGeom>
              <a:avLst/>
              <a:gdLst/>
              <a:ahLst/>
              <a:cxnLst/>
              <a:rect l="l" t="t" r="r" b="b"/>
              <a:pathLst>
                <a:path w="4766945" h="576579">
                  <a:moveTo>
                    <a:pt x="242188" y="96012"/>
                  </a:moveTo>
                  <a:lnTo>
                    <a:pt x="249725" y="58614"/>
                  </a:lnTo>
                  <a:lnTo>
                    <a:pt x="270287" y="28098"/>
                  </a:lnTo>
                  <a:lnTo>
                    <a:pt x="300803" y="7536"/>
                  </a:lnTo>
                  <a:lnTo>
                    <a:pt x="338200" y="0"/>
                  </a:lnTo>
                  <a:lnTo>
                    <a:pt x="996314" y="0"/>
                  </a:lnTo>
                  <a:lnTo>
                    <a:pt x="2127504" y="0"/>
                  </a:lnTo>
                  <a:lnTo>
                    <a:pt x="4670933" y="0"/>
                  </a:lnTo>
                  <a:lnTo>
                    <a:pt x="4708330" y="7536"/>
                  </a:lnTo>
                  <a:lnTo>
                    <a:pt x="4738846" y="28098"/>
                  </a:lnTo>
                  <a:lnTo>
                    <a:pt x="4759408" y="58614"/>
                  </a:lnTo>
                  <a:lnTo>
                    <a:pt x="4766945" y="96012"/>
                  </a:lnTo>
                  <a:lnTo>
                    <a:pt x="4766945" y="240030"/>
                  </a:lnTo>
                  <a:lnTo>
                    <a:pt x="4766945" y="480059"/>
                  </a:lnTo>
                  <a:lnTo>
                    <a:pt x="4759408" y="517457"/>
                  </a:lnTo>
                  <a:lnTo>
                    <a:pt x="4738846" y="547973"/>
                  </a:lnTo>
                  <a:lnTo>
                    <a:pt x="4708330" y="568535"/>
                  </a:lnTo>
                  <a:lnTo>
                    <a:pt x="4670933" y="576071"/>
                  </a:lnTo>
                  <a:lnTo>
                    <a:pt x="2127504" y="576071"/>
                  </a:lnTo>
                  <a:lnTo>
                    <a:pt x="996314" y="576071"/>
                  </a:lnTo>
                  <a:lnTo>
                    <a:pt x="338200" y="576071"/>
                  </a:lnTo>
                  <a:lnTo>
                    <a:pt x="300803" y="568535"/>
                  </a:lnTo>
                  <a:lnTo>
                    <a:pt x="270287" y="547973"/>
                  </a:lnTo>
                  <a:lnTo>
                    <a:pt x="249725" y="517457"/>
                  </a:lnTo>
                  <a:lnTo>
                    <a:pt x="242188" y="480059"/>
                  </a:lnTo>
                  <a:lnTo>
                    <a:pt x="242188" y="240030"/>
                  </a:lnTo>
                  <a:lnTo>
                    <a:pt x="0" y="166369"/>
                  </a:lnTo>
                  <a:lnTo>
                    <a:pt x="242188" y="96012"/>
                  </a:lnTo>
                  <a:close/>
                </a:path>
              </a:pathLst>
            </a:custGeom>
            <a:ln w="12191">
              <a:solidFill>
                <a:srgbClr val="000000"/>
              </a:solidFill>
            </a:ln>
          </p:spPr>
          <p:txBody>
            <a:bodyPr wrap="square" lIns="0" tIns="0" rIns="0" bIns="0" rtlCol="0"/>
            <a:lstStyle/>
            <a:p>
              <a:endParaRPr sz="1579"/>
            </a:p>
          </p:txBody>
        </p:sp>
        <p:sp>
          <p:nvSpPr>
            <p:cNvPr id="8" name="object 8"/>
            <p:cNvSpPr/>
            <p:nvPr/>
          </p:nvSpPr>
          <p:spPr>
            <a:xfrm>
              <a:off x="4876673" y="4326636"/>
              <a:ext cx="3955415" cy="576580"/>
            </a:xfrm>
            <a:custGeom>
              <a:avLst/>
              <a:gdLst/>
              <a:ahLst/>
              <a:cxnLst/>
              <a:rect l="l" t="t" r="r" b="b"/>
              <a:pathLst>
                <a:path w="3955415" h="576579">
                  <a:moveTo>
                    <a:pt x="3858895" y="0"/>
                  </a:moveTo>
                  <a:lnTo>
                    <a:pt x="307975" y="0"/>
                  </a:lnTo>
                  <a:lnTo>
                    <a:pt x="270577" y="7536"/>
                  </a:lnTo>
                  <a:lnTo>
                    <a:pt x="240061" y="28098"/>
                  </a:lnTo>
                  <a:lnTo>
                    <a:pt x="219499" y="58614"/>
                  </a:lnTo>
                  <a:lnTo>
                    <a:pt x="211962" y="96012"/>
                  </a:lnTo>
                  <a:lnTo>
                    <a:pt x="0" y="166369"/>
                  </a:lnTo>
                  <a:lnTo>
                    <a:pt x="211962" y="240030"/>
                  </a:lnTo>
                  <a:lnTo>
                    <a:pt x="211962" y="480059"/>
                  </a:lnTo>
                  <a:lnTo>
                    <a:pt x="219499" y="517457"/>
                  </a:lnTo>
                  <a:lnTo>
                    <a:pt x="240061" y="547973"/>
                  </a:lnTo>
                  <a:lnTo>
                    <a:pt x="270577" y="568535"/>
                  </a:lnTo>
                  <a:lnTo>
                    <a:pt x="307975" y="576071"/>
                  </a:lnTo>
                  <a:lnTo>
                    <a:pt x="3858895" y="576071"/>
                  </a:lnTo>
                  <a:lnTo>
                    <a:pt x="3896292" y="568535"/>
                  </a:lnTo>
                  <a:lnTo>
                    <a:pt x="3926808" y="547973"/>
                  </a:lnTo>
                  <a:lnTo>
                    <a:pt x="3947370" y="517457"/>
                  </a:lnTo>
                  <a:lnTo>
                    <a:pt x="3954906" y="480059"/>
                  </a:lnTo>
                  <a:lnTo>
                    <a:pt x="3954906" y="96012"/>
                  </a:lnTo>
                  <a:lnTo>
                    <a:pt x="3947370" y="58614"/>
                  </a:lnTo>
                  <a:lnTo>
                    <a:pt x="3926808" y="28098"/>
                  </a:lnTo>
                  <a:lnTo>
                    <a:pt x="3896292" y="7536"/>
                  </a:lnTo>
                  <a:lnTo>
                    <a:pt x="3858895" y="0"/>
                  </a:lnTo>
                  <a:close/>
                </a:path>
              </a:pathLst>
            </a:custGeom>
            <a:solidFill>
              <a:srgbClr val="FFFF00"/>
            </a:solidFill>
          </p:spPr>
          <p:txBody>
            <a:bodyPr wrap="square" lIns="0" tIns="0" rIns="0" bIns="0" rtlCol="0"/>
            <a:lstStyle/>
            <a:p>
              <a:endParaRPr sz="1579"/>
            </a:p>
          </p:txBody>
        </p:sp>
        <p:sp>
          <p:nvSpPr>
            <p:cNvPr id="9" name="object 9"/>
            <p:cNvSpPr/>
            <p:nvPr/>
          </p:nvSpPr>
          <p:spPr>
            <a:xfrm>
              <a:off x="4876673" y="4326636"/>
              <a:ext cx="3955415" cy="576580"/>
            </a:xfrm>
            <a:custGeom>
              <a:avLst/>
              <a:gdLst/>
              <a:ahLst/>
              <a:cxnLst/>
              <a:rect l="l" t="t" r="r" b="b"/>
              <a:pathLst>
                <a:path w="3955415" h="576579">
                  <a:moveTo>
                    <a:pt x="211962" y="96012"/>
                  </a:moveTo>
                  <a:lnTo>
                    <a:pt x="219499" y="58614"/>
                  </a:lnTo>
                  <a:lnTo>
                    <a:pt x="240061" y="28098"/>
                  </a:lnTo>
                  <a:lnTo>
                    <a:pt x="270577" y="7536"/>
                  </a:lnTo>
                  <a:lnTo>
                    <a:pt x="307975" y="0"/>
                  </a:lnTo>
                  <a:lnTo>
                    <a:pt x="835787" y="0"/>
                  </a:lnTo>
                  <a:lnTo>
                    <a:pt x="1771523" y="0"/>
                  </a:lnTo>
                  <a:lnTo>
                    <a:pt x="3858895" y="0"/>
                  </a:lnTo>
                  <a:lnTo>
                    <a:pt x="3896292" y="7536"/>
                  </a:lnTo>
                  <a:lnTo>
                    <a:pt x="3926808" y="28098"/>
                  </a:lnTo>
                  <a:lnTo>
                    <a:pt x="3947370" y="58614"/>
                  </a:lnTo>
                  <a:lnTo>
                    <a:pt x="3954906" y="96012"/>
                  </a:lnTo>
                  <a:lnTo>
                    <a:pt x="3954906" y="240030"/>
                  </a:lnTo>
                  <a:lnTo>
                    <a:pt x="3954906" y="480059"/>
                  </a:lnTo>
                  <a:lnTo>
                    <a:pt x="3947370" y="517457"/>
                  </a:lnTo>
                  <a:lnTo>
                    <a:pt x="3926808" y="547973"/>
                  </a:lnTo>
                  <a:lnTo>
                    <a:pt x="3896292" y="568535"/>
                  </a:lnTo>
                  <a:lnTo>
                    <a:pt x="3858895" y="576071"/>
                  </a:lnTo>
                  <a:lnTo>
                    <a:pt x="1771523" y="576071"/>
                  </a:lnTo>
                  <a:lnTo>
                    <a:pt x="835787" y="576071"/>
                  </a:lnTo>
                  <a:lnTo>
                    <a:pt x="307975" y="576071"/>
                  </a:lnTo>
                  <a:lnTo>
                    <a:pt x="270577" y="568535"/>
                  </a:lnTo>
                  <a:lnTo>
                    <a:pt x="240061" y="547973"/>
                  </a:lnTo>
                  <a:lnTo>
                    <a:pt x="219499" y="517457"/>
                  </a:lnTo>
                  <a:lnTo>
                    <a:pt x="211962" y="480059"/>
                  </a:lnTo>
                  <a:lnTo>
                    <a:pt x="211962" y="240030"/>
                  </a:lnTo>
                  <a:lnTo>
                    <a:pt x="0" y="166369"/>
                  </a:lnTo>
                  <a:lnTo>
                    <a:pt x="211962" y="96012"/>
                  </a:lnTo>
                  <a:close/>
                </a:path>
              </a:pathLst>
            </a:custGeom>
            <a:ln w="12192">
              <a:solidFill>
                <a:srgbClr val="000000"/>
              </a:solidFill>
            </a:ln>
          </p:spPr>
          <p:txBody>
            <a:bodyPr wrap="square" lIns="0" tIns="0" rIns="0" bIns="0" rtlCol="0"/>
            <a:lstStyle/>
            <a:p>
              <a:endParaRPr sz="1579"/>
            </a:p>
          </p:txBody>
        </p:sp>
      </p:grpSp>
      <p:sp>
        <p:nvSpPr>
          <p:cNvPr id="10" name="object 10"/>
          <p:cNvSpPr txBox="1"/>
          <p:nvPr/>
        </p:nvSpPr>
        <p:spPr>
          <a:xfrm>
            <a:off x="4557059" y="4017013"/>
            <a:ext cx="3748259" cy="949390"/>
          </a:xfrm>
          <a:prstGeom prst="rect">
            <a:avLst/>
          </a:prstGeom>
        </p:spPr>
        <p:txBody>
          <a:bodyPr vert="horz" wrap="square" lIns="0" tIns="11139" rIns="0" bIns="0" rtlCol="0">
            <a:spAutoFit/>
          </a:bodyPr>
          <a:lstStyle/>
          <a:p>
            <a:pPr marL="11139">
              <a:spcBef>
                <a:spcPts val="88"/>
              </a:spcBef>
            </a:pPr>
            <a:r>
              <a:rPr sz="1579" dirty="0">
                <a:latin typeface="Microsoft JhengHei"/>
                <a:cs typeface="Microsoft JhengHei"/>
              </a:rPr>
              <a:t>下載</a:t>
            </a:r>
            <a:r>
              <a:rPr sz="1579" spc="-9" dirty="0">
                <a:latin typeface="Microsoft Sans Serif"/>
                <a:cs typeface="Microsoft Sans Serif"/>
              </a:rPr>
              <a:t>64</a:t>
            </a:r>
            <a:r>
              <a:rPr sz="1579" dirty="0">
                <a:latin typeface="Microsoft JhengHei"/>
                <a:cs typeface="Microsoft JhengHei"/>
              </a:rPr>
              <a:t>位元版本</a:t>
            </a:r>
            <a:r>
              <a:rPr sz="1579" spc="-4" dirty="0">
                <a:latin typeface="Microsoft Sans Serif"/>
                <a:cs typeface="Microsoft Sans Serif"/>
              </a:rPr>
              <a:t>(p</a:t>
            </a:r>
            <a:r>
              <a:rPr sz="1579" spc="-31" dirty="0">
                <a:latin typeface="Microsoft Sans Serif"/>
                <a:cs typeface="Microsoft Sans Serif"/>
              </a:rPr>
              <a:t>y</a:t>
            </a:r>
            <a:r>
              <a:rPr sz="1579" spc="-4" dirty="0">
                <a:latin typeface="Microsoft Sans Serif"/>
                <a:cs typeface="Microsoft Sans Serif"/>
              </a:rPr>
              <a:t>th</a:t>
            </a:r>
            <a:r>
              <a:rPr sz="1579" spc="-13" dirty="0">
                <a:latin typeface="Microsoft Sans Serif"/>
                <a:cs typeface="Microsoft Sans Serif"/>
              </a:rPr>
              <a:t>o</a:t>
            </a:r>
            <a:r>
              <a:rPr sz="1579" spc="-9" dirty="0">
                <a:latin typeface="Microsoft Sans Serif"/>
                <a:cs typeface="Microsoft Sans Serif"/>
              </a:rPr>
              <a:t>n</a:t>
            </a:r>
            <a:r>
              <a:rPr sz="1579" dirty="0">
                <a:latin typeface="Microsoft Sans Serif"/>
                <a:cs typeface="Microsoft Sans Serif"/>
              </a:rPr>
              <a:t>-3.</a:t>
            </a:r>
            <a:r>
              <a:rPr sz="1579" spc="-9" dirty="0">
                <a:latin typeface="Microsoft Sans Serif"/>
                <a:cs typeface="Microsoft Sans Serif"/>
              </a:rPr>
              <a:t>7</a:t>
            </a:r>
            <a:r>
              <a:rPr sz="1579" dirty="0">
                <a:latin typeface="Microsoft Sans Serif"/>
                <a:cs typeface="Microsoft Sans Serif"/>
              </a:rPr>
              <a:t>.</a:t>
            </a:r>
            <a:r>
              <a:rPr sz="1579" spc="-4" dirty="0">
                <a:latin typeface="Microsoft Sans Serif"/>
                <a:cs typeface="Microsoft Sans Serif"/>
              </a:rPr>
              <a:t>3</a:t>
            </a:r>
            <a:r>
              <a:rPr sz="1579" dirty="0">
                <a:latin typeface="Microsoft Sans Serif"/>
                <a:cs typeface="Microsoft Sans Serif"/>
              </a:rPr>
              <a:t>-</a:t>
            </a:r>
            <a:r>
              <a:rPr sz="1579" spc="-4" dirty="0">
                <a:latin typeface="Microsoft Sans Serif"/>
                <a:cs typeface="Microsoft Sans Serif"/>
              </a:rPr>
              <a:t>am</a:t>
            </a:r>
            <a:r>
              <a:rPr sz="1579" spc="-13" dirty="0">
                <a:latin typeface="Microsoft Sans Serif"/>
                <a:cs typeface="Microsoft Sans Serif"/>
              </a:rPr>
              <a:t>d</a:t>
            </a:r>
            <a:r>
              <a:rPr sz="1579" spc="-4" dirty="0">
                <a:latin typeface="Microsoft Sans Serif"/>
                <a:cs typeface="Microsoft Sans Serif"/>
              </a:rPr>
              <a:t>6</a:t>
            </a:r>
            <a:r>
              <a:rPr sz="1579" spc="-13" dirty="0">
                <a:latin typeface="Microsoft Sans Serif"/>
                <a:cs typeface="Microsoft Sans Serif"/>
              </a:rPr>
              <a:t>4</a:t>
            </a:r>
            <a:r>
              <a:rPr sz="1579" dirty="0">
                <a:latin typeface="Microsoft Sans Serif"/>
                <a:cs typeface="Microsoft Sans Serif"/>
              </a:rPr>
              <a:t>.</a:t>
            </a:r>
            <a:r>
              <a:rPr sz="1579" spc="4" dirty="0">
                <a:latin typeface="Microsoft Sans Serif"/>
                <a:cs typeface="Microsoft Sans Serif"/>
              </a:rPr>
              <a:t>e</a:t>
            </a:r>
            <a:r>
              <a:rPr sz="1579" spc="-4" dirty="0">
                <a:latin typeface="Microsoft Sans Serif"/>
                <a:cs typeface="Microsoft Sans Serif"/>
              </a:rPr>
              <a:t>xe)</a:t>
            </a:r>
            <a:endParaRPr sz="1579">
              <a:latin typeface="Microsoft Sans Serif"/>
              <a:cs typeface="Microsoft Sans Serif"/>
            </a:endParaRPr>
          </a:p>
          <a:p>
            <a:pPr>
              <a:spcBef>
                <a:spcPts val="44"/>
              </a:spcBef>
            </a:pPr>
            <a:endParaRPr sz="2938">
              <a:latin typeface="Microsoft Sans Serif"/>
              <a:cs typeface="Microsoft Sans Serif"/>
            </a:endParaRPr>
          </a:p>
          <a:p>
            <a:pPr marL="11139"/>
            <a:r>
              <a:rPr sz="1579" dirty="0">
                <a:latin typeface="Microsoft JhengHei"/>
                <a:cs typeface="Microsoft JhengHei"/>
              </a:rPr>
              <a:t>下載</a:t>
            </a:r>
            <a:r>
              <a:rPr sz="1579" spc="-9" dirty="0">
                <a:latin typeface="Microsoft Sans Serif"/>
                <a:cs typeface="Microsoft Sans Serif"/>
              </a:rPr>
              <a:t>32</a:t>
            </a:r>
            <a:r>
              <a:rPr sz="1579" dirty="0">
                <a:latin typeface="Microsoft JhengHei"/>
                <a:cs typeface="Microsoft JhengHei"/>
              </a:rPr>
              <a:t>位元版本</a:t>
            </a:r>
            <a:r>
              <a:rPr sz="1579" spc="-4" dirty="0">
                <a:latin typeface="Microsoft Sans Serif"/>
                <a:cs typeface="Microsoft Sans Serif"/>
              </a:rPr>
              <a:t>(p</a:t>
            </a:r>
            <a:r>
              <a:rPr sz="1579" spc="-31" dirty="0">
                <a:latin typeface="Microsoft Sans Serif"/>
                <a:cs typeface="Microsoft Sans Serif"/>
              </a:rPr>
              <a:t>y</a:t>
            </a:r>
            <a:r>
              <a:rPr sz="1579" spc="-4" dirty="0">
                <a:latin typeface="Microsoft Sans Serif"/>
                <a:cs typeface="Microsoft Sans Serif"/>
              </a:rPr>
              <a:t>th</a:t>
            </a:r>
            <a:r>
              <a:rPr sz="1579" spc="-13" dirty="0">
                <a:latin typeface="Microsoft Sans Serif"/>
                <a:cs typeface="Microsoft Sans Serif"/>
              </a:rPr>
              <a:t>o</a:t>
            </a:r>
            <a:r>
              <a:rPr sz="1579" spc="-9" dirty="0">
                <a:latin typeface="Microsoft Sans Serif"/>
                <a:cs typeface="Microsoft Sans Serif"/>
              </a:rPr>
              <a:t>n</a:t>
            </a:r>
            <a:r>
              <a:rPr sz="1579" dirty="0">
                <a:latin typeface="Microsoft Sans Serif"/>
                <a:cs typeface="Microsoft Sans Serif"/>
              </a:rPr>
              <a:t>-3.</a:t>
            </a:r>
            <a:r>
              <a:rPr sz="1579" spc="-9" dirty="0">
                <a:latin typeface="Microsoft Sans Serif"/>
                <a:cs typeface="Microsoft Sans Serif"/>
              </a:rPr>
              <a:t>7</a:t>
            </a:r>
            <a:r>
              <a:rPr sz="1579" dirty="0">
                <a:latin typeface="Microsoft Sans Serif"/>
                <a:cs typeface="Microsoft Sans Serif"/>
              </a:rPr>
              <a:t>.3.e</a:t>
            </a:r>
            <a:r>
              <a:rPr sz="1579" spc="-13" dirty="0">
                <a:latin typeface="Microsoft Sans Serif"/>
                <a:cs typeface="Microsoft Sans Serif"/>
              </a:rPr>
              <a:t>x</a:t>
            </a:r>
            <a:r>
              <a:rPr sz="1579" spc="-4" dirty="0">
                <a:latin typeface="Microsoft Sans Serif"/>
                <a:cs typeface="Microsoft Sans Serif"/>
              </a:rPr>
              <a:t>e)</a:t>
            </a:r>
            <a:endParaRPr sz="1579">
              <a:latin typeface="Microsoft Sans Serif"/>
              <a:cs typeface="Microsoft Sans Serif"/>
            </a:endParaRPr>
          </a:p>
        </p:txBody>
      </p:sp>
      <p:sp>
        <p:nvSpPr>
          <p:cNvPr id="11" name="object 11"/>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8</a:t>
            </a:fld>
            <a:endParaRPr sz="1053">
              <a:latin typeface="Microsoft Sans Serif"/>
              <a:cs typeface="Microsoft Sans Serif"/>
            </a:endParaRPr>
          </a:p>
        </p:txBody>
      </p:sp>
    </p:spTree>
    <p:extLst>
      <p:ext uri="{BB962C8B-B14F-4D97-AF65-F5344CB8AC3E}">
        <p14:creationId xmlns:p14="http://schemas.microsoft.com/office/powerpoint/2010/main" val="3433231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11946" y="2011444"/>
            <a:ext cx="4812030" cy="3670844"/>
            <a:chOff x="583691" y="1410969"/>
            <a:chExt cx="5486400" cy="4185285"/>
          </a:xfrm>
        </p:grpSpPr>
        <p:pic>
          <p:nvPicPr>
            <p:cNvPr id="3" name="object 3"/>
            <p:cNvPicPr/>
            <p:nvPr/>
          </p:nvPicPr>
          <p:blipFill>
            <a:blip r:embed="rId2" cstate="print"/>
            <a:stretch>
              <a:fillRect/>
            </a:stretch>
          </p:blipFill>
          <p:spPr>
            <a:xfrm>
              <a:off x="583691" y="2179319"/>
              <a:ext cx="5486400" cy="3416808"/>
            </a:xfrm>
            <a:prstGeom prst="rect">
              <a:avLst/>
            </a:prstGeom>
          </p:spPr>
        </p:pic>
        <p:pic>
          <p:nvPicPr>
            <p:cNvPr id="4" name="object 4"/>
            <p:cNvPicPr/>
            <p:nvPr/>
          </p:nvPicPr>
          <p:blipFill>
            <a:blip r:embed="rId3" cstate="print"/>
            <a:stretch>
              <a:fillRect/>
            </a:stretch>
          </p:blipFill>
          <p:spPr>
            <a:xfrm>
              <a:off x="609599" y="2205227"/>
              <a:ext cx="5384292" cy="3314700"/>
            </a:xfrm>
            <a:prstGeom prst="rect">
              <a:avLst/>
            </a:prstGeom>
          </p:spPr>
        </p:pic>
        <p:sp>
          <p:nvSpPr>
            <p:cNvPr id="5" name="object 5"/>
            <p:cNvSpPr/>
            <p:nvPr/>
          </p:nvSpPr>
          <p:spPr>
            <a:xfrm>
              <a:off x="1645919" y="1417319"/>
              <a:ext cx="3312160" cy="826135"/>
            </a:xfrm>
            <a:custGeom>
              <a:avLst/>
              <a:gdLst/>
              <a:ahLst/>
              <a:cxnLst/>
              <a:rect l="l" t="t" r="r" b="b"/>
              <a:pathLst>
                <a:path w="3312160" h="826135">
                  <a:moveTo>
                    <a:pt x="2759710" y="576071"/>
                  </a:moveTo>
                  <a:lnTo>
                    <a:pt x="1931796" y="576071"/>
                  </a:lnTo>
                  <a:lnTo>
                    <a:pt x="1801621" y="826134"/>
                  </a:lnTo>
                  <a:lnTo>
                    <a:pt x="2759710" y="576071"/>
                  </a:lnTo>
                  <a:close/>
                </a:path>
                <a:path w="3312160" h="826135">
                  <a:moveTo>
                    <a:pt x="3215640" y="0"/>
                  </a:moveTo>
                  <a:lnTo>
                    <a:pt x="96012" y="0"/>
                  </a:lnTo>
                  <a:lnTo>
                    <a:pt x="58614" y="7536"/>
                  </a:lnTo>
                  <a:lnTo>
                    <a:pt x="28098" y="28098"/>
                  </a:lnTo>
                  <a:lnTo>
                    <a:pt x="7536" y="58614"/>
                  </a:lnTo>
                  <a:lnTo>
                    <a:pt x="0" y="96012"/>
                  </a:lnTo>
                  <a:lnTo>
                    <a:pt x="0" y="480059"/>
                  </a:lnTo>
                  <a:lnTo>
                    <a:pt x="7536" y="517457"/>
                  </a:lnTo>
                  <a:lnTo>
                    <a:pt x="28098" y="547973"/>
                  </a:lnTo>
                  <a:lnTo>
                    <a:pt x="58614" y="568535"/>
                  </a:lnTo>
                  <a:lnTo>
                    <a:pt x="96012" y="576071"/>
                  </a:lnTo>
                  <a:lnTo>
                    <a:pt x="3215640" y="576071"/>
                  </a:lnTo>
                  <a:lnTo>
                    <a:pt x="3253037" y="568535"/>
                  </a:lnTo>
                  <a:lnTo>
                    <a:pt x="3283553" y="547973"/>
                  </a:lnTo>
                  <a:lnTo>
                    <a:pt x="3304115" y="517457"/>
                  </a:lnTo>
                  <a:lnTo>
                    <a:pt x="3311652" y="480059"/>
                  </a:lnTo>
                  <a:lnTo>
                    <a:pt x="3311652" y="96012"/>
                  </a:lnTo>
                  <a:lnTo>
                    <a:pt x="3304115" y="58614"/>
                  </a:lnTo>
                  <a:lnTo>
                    <a:pt x="3283553" y="28098"/>
                  </a:lnTo>
                  <a:lnTo>
                    <a:pt x="3253037" y="7536"/>
                  </a:lnTo>
                  <a:lnTo>
                    <a:pt x="3215640" y="0"/>
                  </a:lnTo>
                  <a:close/>
                </a:path>
              </a:pathLst>
            </a:custGeom>
            <a:solidFill>
              <a:srgbClr val="FFFF00"/>
            </a:solidFill>
          </p:spPr>
          <p:txBody>
            <a:bodyPr wrap="square" lIns="0" tIns="0" rIns="0" bIns="0" rtlCol="0"/>
            <a:lstStyle/>
            <a:p>
              <a:endParaRPr sz="1579"/>
            </a:p>
          </p:txBody>
        </p:sp>
        <p:sp>
          <p:nvSpPr>
            <p:cNvPr id="6" name="object 6"/>
            <p:cNvSpPr/>
            <p:nvPr/>
          </p:nvSpPr>
          <p:spPr>
            <a:xfrm>
              <a:off x="1645919" y="1417319"/>
              <a:ext cx="3312160" cy="826135"/>
            </a:xfrm>
            <a:custGeom>
              <a:avLst/>
              <a:gdLst/>
              <a:ahLst/>
              <a:cxnLst/>
              <a:rect l="l" t="t" r="r" b="b"/>
              <a:pathLst>
                <a:path w="3312160" h="826135">
                  <a:moveTo>
                    <a:pt x="0" y="96012"/>
                  </a:moveTo>
                  <a:lnTo>
                    <a:pt x="7536" y="58614"/>
                  </a:lnTo>
                  <a:lnTo>
                    <a:pt x="28098" y="28098"/>
                  </a:lnTo>
                  <a:lnTo>
                    <a:pt x="58614" y="7536"/>
                  </a:lnTo>
                  <a:lnTo>
                    <a:pt x="96012" y="0"/>
                  </a:lnTo>
                  <a:lnTo>
                    <a:pt x="1931796" y="0"/>
                  </a:lnTo>
                  <a:lnTo>
                    <a:pt x="2759710" y="0"/>
                  </a:lnTo>
                  <a:lnTo>
                    <a:pt x="3215640" y="0"/>
                  </a:lnTo>
                  <a:lnTo>
                    <a:pt x="3253037" y="7536"/>
                  </a:lnTo>
                  <a:lnTo>
                    <a:pt x="3283553" y="28098"/>
                  </a:lnTo>
                  <a:lnTo>
                    <a:pt x="3304115" y="58614"/>
                  </a:lnTo>
                  <a:lnTo>
                    <a:pt x="3311652" y="96012"/>
                  </a:lnTo>
                  <a:lnTo>
                    <a:pt x="3311652" y="336041"/>
                  </a:lnTo>
                  <a:lnTo>
                    <a:pt x="3311652" y="480059"/>
                  </a:lnTo>
                  <a:lnTo>
                    <a:pt x="3304115" y="517457"/>
                  </a:lnTo>
                  <a:lnTo>
                    <a:pt x="3283553" y="547973"/>
                  </a:lnTo>
                  <a:lnTo>
                    <a:pt x="3253037" y="568535"/>
                  </a:lnTo>
                  <a:lnTo>
                    <a:pt x="3215640" y="576071"/>
                  </a:lnTo>
                  <a:lnTo>
                    <a:pt x="2759710" y="576071"/>
                  </a:lnTo>
                  <a:lnTo>
                    <a:pt x="1801621" y="826134"/>
                  </a:lnTo>
                  <a:lnTo>
                    <a:pt x="1931796" y="576071"/>
                  </a:lnTo>
                  <a:lnTo>
                    <a:pt x="96012" y="576071"/>
                  </a:lnTo>
                  <a:lnTo>
                    <a:pt x="58614" y="568535"/>
                  </a:lnTo>
                  <a:lnTo>
                    <a:pt x="28098" y="547973"/>
                  </a:lnTo>
                  <a:lnTo>
                    <a:pt x="7536" y="517457"/>
                  </a:lnTo>
                  <a:lnTo>
                    <a:pt x="0" y="480059"/>
                  </a:lnTo>
                  <a:lnTo>
                    <a:pt x="0" y="336041"/>
                  </a:lnTo>
                  <a:lnTo>
                    <a:pt x="0" y="96012"/>
                  </a:lnTo>
                  <a:close/>
                </a:path>
              </a:pathLst>
            </a:custGeom>
            <a:ln w="12192">
              <a:solidFill>
                <a:srgbClr val="000000"/>
              </a:solidFill>
            </a:ln>
          </p:spPr>
          <p:txBody>
            <a:bodyPr wrap="square" lIns="0" tIns="0" rIns="0" bIns="0" rtlCol="0"/>
            <a:lstStyle/>
            <a:p>
              <a:endParaRPr sz="1579"/>
            </a:p>
          </p:txBody>
        </p:sp>
      </p:grpSp>
      <p:sp>
        <p:nvSpPr>
          <p:cNvPr id="7" name="object 7"/>
          <p:cNvSpPr txBox="1"/>
          <p:nvPr/>
        </p:nvSpPr>
        <p:spPr>
          <a:xfrm>
            <a:off x="3998664" y="1196407"/>
            <a:ext cx="2695071" cy="605691"/>
          </a:xfrm>
          <a:prstGeom prst="rect">
            <a:avLst/>
          </a:prstGeom>
        </p:spPr>
        <p:txBody>
          <a:bodyPr vert="horz" wrap="square" lIns="0" tIns="11696" rIns="0" bIns="0" rtlCol="0">
            <a:spAutoFit/>
          </a:bodyPr>
          <a:lstStyle/>
          <a:p>
            <a:pPr marL="11139">
              <a:spcBef>
                <a:spcPts val="92"/>
              </a:spcBef>
            </a:pPr>
            <a:r>
              <a:rPr sz="3859" b="1" dirty="0">
                <a:latin typeface="Microsoft JhengHei"/>
                <a:cs typeface="Microsoft JhengHei"/>
              </a:rPr>
              <a:t>安裝</a:t>
            </a:r>
            <a:r>
              <a:rPr sz="3859" b="1" spc="-4" dirty="0">
                <a:latin typeface="Microsoft JhengHei"/>
                <a:cs typeface="Microsoft JhengHei"/>
              </a:rPr>
              <a:t>P</a:t>
            </a:r>
            <a:r>
              <a:rPr sz="3859" b="1" spc="9" dirty="0">
                <a:latin typeface="Microsoft JhengHei"/>
                <a:cs typeface="Microsoft JhengHei"/>
              </a:rPr>
              <a:t>y</a:t>
            </a:r>
            <a:r>
              <a:rPr sz="3859" b="1" spc="-4" dirty="0">
                <a:latin typeface="Microsoft JhengHei"/>
                <a:cs typeface="Microsoft JhengHei"/>
              </a:rPr>
              <a:t>thon</a:t>
            </a:r>
            <a:endParaRPr sz="3859">
              <a:latin typeface="Microsoft JhengHei"/>
              <a:cs typeface="Microsoft JhengHei"/>
            </a:endParaRPr>
          </a:p>
        </p:txBody>
      </p:sp>
      <p:sp>
        <p:nvSpPr>
          <p:cNvPr id="8" name="object 8"/>
          <p:cNvSpPr txBox="1"/>
          <p:nvPr/>
        </p:nvSpPr>
        <p:spPr>
          <a:xfrm>
            <a:off x="1537509" y="2133149"/>
            <a:ext cx="2589808" cy="254263"/>
          </a:xfrm>
          <a:prstGeom prst="rect">
            <a:avLst/>
          </a:prstGeom>
        </p:spPr>
        <p:txBody>
          <a:bodyPr vert="horz" wrap="square" lIns="0" tIns="11139" rIns="0" bIns="0" rtlCol="0">
            <a:spAutoFit/>
          </a:bodyPr>
          <a:lstStyle/>
          <a:p>
            <a:pPr marL="11139">
              <a:spcBef>
                <a:spcPts val="88"/>
              </a:spcBef>
            </a:pPr>
            <a:r>
              <a:rPr sz="1579" spc="-4" dirty="0">
                <a:latin typeface="Microsoft JhengHei"/>
                <a:cs typeface="Microsoft JhengHei"/>
              </a:rPr>
              <a:t>執行</a:t>
            </a:r>
            <a:r>
              <a:rPr sz="1579" spc="-9" dirty="0">
                <a:latin typeface="Microsoft Sans Serif"/>
                <a:cs typeface="Microsoft Sans Serif"/>
              </a:rPr>
              <a:t>python-3.7.3-amd64.exe</a:t>
            </a:r>
            <a:endParaRPr sz="1579">
              <a:latin typeface="Microsoft Sans Serif"/>
              <a:cs typeface="Microsoft Sans Serif"/>
            </a:endParaRPr>
          </a:p>
        </p:txBody>
      </p:sp>
      <p:sp>
        <p:nvSpPr>
          <p:cNvPr id="9" name="object 9"/>
          <p:cNvSpPr/>
          <p:nvPr/>
        </p:nvSpPr>
        <p:spPr>
          <a:xfrm>
            <a:off x="1557895" y="5045251"/>
            <a:ext cx="2526316" cy="570872"/>
          </a:xfrm>
          <a:custGeom>
            <a:avLst/>
            <a:gdLst/>
            <a:ahLst/>
            <a:cxnLst/>
            <a:rect l="l" t="t" r="r" b="b"/>
            <a:pathLst>
              <a:path w="2880360" h="650875">
                <a:moveTo>
                  <a:pt x="0" y="325373"/>
                </a:moveTo>
                <a:lnTo>
                  <a:pt x="16593" y="275821"/>
                </a:lnTo>
                <a:lnTo>
                  <a:pt x="45339" y="244055"/>
                </a:lnTo>
                <a:lnTo>
                  <a:pt x="87388" y="213497"/>
                </a:lnTo>
                <a:lnTo>
                  <a:pt x="142015" y="184308"/>
                </a:lnTo>
                <a:lnTo>
                  <a:pt x="208497" y="156653"/>
                </a:lnTo>
                <a:lnTo>
                  <a:pt x="245957" y="143451"/>
                </a:lnTo>
                <a:lnTo>
                  <a:pt x="286109" y="130695"/>
                </a:lnTo>
                <a:lnTo>
                  <a:pt x="328863" y="118403"/>
                </a:lnTo>
                <a:lnTo>
                  <a:pt x="374128" y="106597"/>
                </a:lnTo>
                <a:lnTo>
                  <a:pt x="421814" y="95297"/>
                </a:lnTo>
                <a:lnTo>
                  <a:pt x="471830" y="84524"/>
                </a:lnTo>
                <a:lnTo>
                  <a:pt x="524086" y="74297"/>
                </a:lnTo>
                <a:lnTo>
                  <a:pt x="578492" y="64638"/>
                </a:lnTo>
                <a:lnTo>
                  <a:pt x="634956" y="55567"/>
                </a:lnTo>
                <a:lnTo>
                  <a:pt x="693389" y="47104"/>
                </a:lnTo>
                <a:lnTo>
                  <a:pt x="753699" y="39269"/>
                </a:lnTo>
                <a:lnTo>
                  <a:pt x="815797" y="32084"/>
                </a:lnTo>
                <a:lnTo>
                  <a:pt x="879592" y="25568"/>
                </a:lnTo>
                <a:lnTo>
                  <a:pt x="944993" y="19742"/>
                </a:lnTo>
                <a:lnTo>
                  <a:pt x="1011910" y="14627"/>
                </a:lnTo>
                <a:lnTo>
                  <a:pt x="1080252" y="10243"/>
                </a:lnTo>
                <a:lnTo>
                  <a:pt x="1149930" y="6610"/>
                </a:lnTo>
                <a:lnTo>
                  <a:pt x="1220852" y="3748"/>
                </a:lnTo>
                <a:lnTo>
                  <a:pt x="1292928" y="1679"/>
                </a:lnTo>
                <a:lnTo>
                  <a:pt x="1366067" y="423"/>
                </a:lnTo>
                <a:lnTo>
                  <a:pt x="1440179" y="0"/>
                </a:lnTo>
                <a:lnTo>
                  <a:pt x="1514292" y="423"/>
                </a:lnTo>
                <a:lnTo>
                  <a:pt x="1587431" y="1679"/>
                </a:lnTo>
                <a:lnTo>
                  <a:pt x="1659507" y="3748"/>
                </a:lnTo>
                <a:lnTo>
                  <a:pt x="1730429" y="6610"/>
                </a:lnTo>
                <a:lnTo>
                  <a:pt x="1800107" y="10243"/>
                </a:lnTo>
                <a:lnTo>
                  <a:pt x="1868449" y="14627"/>
                </a:lnTo>
                <a:lnTo>
                  <a:pt x="1935366" y="19742"/>
                </a:lnTo>
                <a:lnTo>
                  <a:pt x="2000767" y="25568"/>
                </a:lnTo>
                <a:lnTo>
                  <a:pt x="2064562" y="32084"/>
                </a:lnTo>
                <a:lnTo>
                  <a:pt x="2126660" y="39269"/>
                </a:lnTo>
                <a:lnTo>
                  <a:pt x="2186970" y="47104"/>
                </a:lnTo>
                <a:lnTo>
                  <a:pt x="2245403" y="55567"/>
                </a:lnTo>
                <a:lnTo>
                  <a:pt x="2301867" y="64638"/>
                </a:lnTo>
                <a:lnTo>
                  <a:pt x="2356273" y="74297"/>
                </a:lnTo>
                <a:lnTo>
                  <a:pt x="2408529" y="84524"/>
                </a:lnTo>
                <a:lnTo>
                  <a:pt x="2458545" y="95297"/>
                </a:lnTo>
                <a:lnTo>
                  <a:pt x="2506231" y="106597"/>
                </a:lnTo>
                <a:lnTo>
                  <a:pt x="2551496" y="118403"/>
                </a:lnTo>
                <a:lnTo>
                  <a:pt x="2594250" y="130695"/>
                </a:lnTo>
                <a:lnTo>
                  <a:pt x="2634402" y="143451"/>
                </a:lnTo>
                <a:lnTo>
                  <a:pt x="2671862" y="156653"/>
                </a:lnTo>
                <a:lnTo>
                  <a:pt x="2738344" y="184308"/>
                </a:lnTo>
                <a:lnTo>
                  <a:pt x="2792971" y="213497"/>
                </a:lnTo>
                <a:lnTo>
                  <a:pt x="2835020" y="244055"/>
                </a:lnTo>
                <a:lnTo>
                  <a:pt x="2863766" y="275821"/>
                </a:lnTo>
                <a:lnTo>
                  <a:pt x="2880360" y="325373"/>
                </a:lnTo>
                <a:lnTo>
                  <a:pt x="2878486" y="342118"/>
                </a:lnTo>
                <a:lnTo>
                  <a:pt x="2851101" y="390949"/>
                </a:lnTo>
                <a:lnTo>
                  <a:pt x="2815613" y="422132"/>
                </a:lnTo>
                <a:lnTo>
                  <a:pt x="2767185" y="452026"/>
                </a:lnTo>
                <a:lnTo>
                  <a:pt x="2706540" y="480469"/>
                </a:lnTo>
                <a:lnTo>
                  <a:pt x="2634402" y="507296"/>
                </a:lnTo>
                <a:lnTo>
                  <a:pt x="2594250" y="520052"/>
                </a:lnTo>
                <a:lnTo>
                  <a:pt x="2551496" y="532344"/>
                </a:lnTo>
                <a:lnTo>
                  <a:pt x="2506231" y="544150"/>
                </a:lnTo>
                <a:lnTo>
                  <a:pt x="2458545" y="555450"/>
                </a:lnTo>
                <a:lnTo>
                  <a:pt x="2408529" y="566223"/>
                </a:lnTo>
                <a:lnTo>
                  <a:pt x="2356273" y="576450"/>
                </a:lnTo>
                <a:lnTo>
                  <a:pt x="2301867" y="586109"/>
                </a:lnTo>
                <a:lnTo>
                  <a:pt x="2245403" y="595180"/>
                </a:lnTo>
                <a:lnTo>
                  <a:pt x="2186970" y="603643"/>
                </a:lnTo>
                <a:lnTo>
                  <a:pt x="2126660" y="611478"/>
                </a:lnTo>
                <a:lnTo>
                  <a:pt x="2064562" y="618663"/>
                </a:lnTo>
                <a:lnTo>
                  <a:pt x="2000767" y="625179"/>
                </a:lnTo>
                <a:lnTo>
                  <a:pt x="1935366" y="631005"/>
                </a:lnTo>
                <a:lnTo>
                  <a:pt x="1868449" y="636120"/>
                </a:lnTo>
                <a:lnTo>
                  <a:pt x="1800107" y="640504"/>
                </a:lnTo>
                <a:lnTo>
                  <a:pt x="1730429" y="644137"/>
                </a:lnTo>
                <a:lnTo>
                  <a:pt x="1659507" y="646999"/>
                </a:lnTo>
                <a:lnTo>
                  <a:pt x="1587431" y="649068"/>
                </a:lnTo>
                <a:lnTo>
                  <a:pt x="1514292" y="650324"/>
                </a:lnTo>
                <a:lnTo>
                  <a:pt x="1440179" y="650747"/>
                </a:lnTo>
                <a:lnTo>
                  <a:pt x="1366067" y="650324"/>
                </a:lnTo>
                <a:lnTo>
                  <a:pt x="1292928" y="649068"/>
                </a:lnTo>
                <a:lnTo>
                  <a:pt x="1220852" y="646999"/>
                </a:lnTo>
                <a:lnTo>
                  <a:pt x="1149930" y="644137"/>
                </a:lnTo>
                <a:lnTo>
                  <a:pt x="1080252" y="640504"/>
                </a:lnTo>
                <a:lnTo>
                  <a:pt x="1011910" y="636120"/>
                </a:lnTo>
                <a:lnTo>
                  <a:pt x="944993" y="631005"/>
                </a:lnTo>
                <a:lnTo>
                  <a:pt x="879592" y="625179"/>
                </a:lnTo>
                <a:lnTo>
                  <a:pt x="815797" y="618663"/>
                </a:lnTo>
                <a:lnTo>
                  <a:pt x="753699" y="611478"/>
                </a:lnTo>
                <a:lnTo>
                  <a:pt x="693389" y="603643"/>
                </a:lnTo>
                <a:lnTo>
                  <a:pt x="634956" y="595180"/>
                </a:lnTo>
                <a:lnTo>
                  <a:pt x="578492" y="586109"/>
                </a:lnTo>
                <a:lnTo>
                  <a:pt x="524086" y="576450"/>
                </a:lnTo>
                <a:lnTo>
                  <a:pt x="471830" y="566223"/>
                </a:lnTo>
                <a:lnTo>
                  <a:pt x="421814" y="555450"/>
                </a:lnTo>
                <a:lnTo>
                  <a:pt x="374128" y="544150"/>
                </a:lnTo>
                <a:lnTo>
                  <a:pt x="328863" y="532344"/>
                </a:lnTo>
                <a:lnTo>
                  <a:pt x="286109" y="520052"/>
                </a:lnTo>
                <a:lnTo>
                  <a:pt x="245957" y="507296"/>
                </a:lnTo>
                <a:lnTo>
                  <a:pt x="208497" y="494094"/>
                </a:lnTo>
                <a:lnTo>
                  <a:pt x="142015" y="466439"/>
                </a:lnTo>
                <a:lnTo>
                  <a:pt x="87388" y="437250"/>
                </a:lnTo>
                <a:lnTo>
                  <a:pt x="45339" y="406692"/>
                </a:lnTo>
                <a:lnTo>
                  <a:pt x="16593" y="374926"/>
                </a:lnTo>
                <a:lnTo>
                  <a:pt x="0" y="325373"/>
                </a:lnTo>
                <a:close/>
              </a:path>
            </a:pathLst>
          </a:custGeom>
          <a:ln w="38100">
            <a:solidFill>
              <a:srgbClr val="FF0000"/>
            </a:solidFill>
          </a:ln>
        </p:spPr>
        <p:txBody>
          <a:bodyPr wrap="square" lIns="0" tIns="0" rIns="0" bIns="0" rtlCol="0"/>
          <a:lstStyle/>
          <a:p>
            <a:endParaRPr sz="1579"/>
          </a:p>
        </p:txBody>
      </p:sp>
      <p:grpSp>
        <p:nvGrpSpPr>
          <p:cNvPr id="10" name="object 10"/>
          <p:cNvGrpSpPr/>
          <p:nvPr/>
        </p:nvGrpSpPr>
        <p:grpSpPr>
          <a:xfrm>
            <a:off x="5413534" y="2685352"/>
            <a:ext cx="4974102" cy="2996937"/>
            <a:chOff x="6172200" y="2179320"/>
            <a:chExt cx="5671185" cy="3416935"/>
          </a:xfrm>
        </p:grpSpPr>
        <p:pic>
          <p:nvPicPr>
            <p:cNvPr id="11" name="object 11"/>
            <p:cNvPicPr/>
            <p:nvPr/>
          </p:nvPicPr>
          <p:blipFill>
            <a:blip r:embed="rId2" cstate="print"/>
            <a:stretch>
              <a:fillRect/>
            </a:stretch>
          </p:blipFill>
          <p:spPr>
            <a:xfrm>
              <a:off x="6172200" y="2179320"/>
              <a:ext cx="5486400" cy="3416808"/>
            </a:xfrm>
            <a:prstGeom prst="rect">
              <a:avLst/>
            </a:prstGeom>
          </p:spPr>
        </p:pic>
        <p:pic>
          <p:nvPicPr>
            <p:cNvPr id="12" name="object 12"/>
            <p:cNvPicPr/>
            <p:nvPr/>
          </p:nvPicPr>
          <p:blipFill>
            <a:blip r:embed="rId4" cstate="print"/>
            <a:stretch>
              <a:fillRect/>
            </a:stretch>
          </p:blipFill>
          <p:spPr>
            <a:xfrm>
              <a:off x="6198107" y="2205228"/>
              <a:ext cx="5384292" cy="3314700"/>
            </a:xfrm>
            <a:prstGeom prst="rect">
              <a:avLst/>
            </a:prstGeom>
          </p:spPr>
        </p:pic>
        <p:sp>
          <p:nvSpPr>
            <p:cNvPr id="13" name="object 13"/>
            <p:cNvSpPr/>
            <p:nvPr/>
          </p:nvSpPr>
          <p:spPr>
            <a:xfrm>
              <a:off x="10501121" y="5098542"/>
              <a:ext cx="1323340" cy="401320"/>
            </a:xfrm>
            <a:custGeom>
              <a:avLst/>
              <a:gdLst/>
              <a:ahLst/>
              <a:cxnLst/>
              <a:rect l="l" t="t" r="r" b="b"/>
              <a:pathLst>
                <a:path w="1323340" h="401320">
                  <a:moveTo>
                    <a:pt x="0" y="200405"/>
                  </a:moveTo>
                  <a:lnTo>
                    <a:pt x="15257" y="157395"/>
                  </a:lnTo>
                  <a:lnTo>
                    <a:pt x="58875" y="117608"/>
                  </a:lnTo>
                  <a:lnTo>
                    <a:pt x="127625" y="82021"/>
                  </a:lnTo>
                  <a:lnTo>
                    <a:pt x="170416" y="66107"/>
                  </a:lnTo>
                  <a:lnTo>
                    <a:pt x="218278" y="51609"/>
                  </a:lnTo>
                  <a:lnTo>
                    <a:pt x="270808" y="38648"/>
                  </a:lnTo>
                  <a:lnTo>
                    <a:pt x="327603" y="27347"/>
                  </a:lnTo>
                  <a:lnTo>
                    <a:pt x="388259" y="17827"/>
                  </a:lnTo>
                  <a:lnTo>
                    <a:pt x="452371" y="10210"/>
                  </a:lnTo>
                  <a:lnTo>
                    <a:pt x="519538" y="4619"/>
                  </a:lnTo>
                  <a:lnTo>
                    <a:pt x="589354" y="1175"/>
                  </a:lnTo>
                  <a:lnTo>
                    <a:pt x="661416" y="0"/>
                  </a:lnTo>
                  <a:lnTo>
                    <a:pt x="733477" y="1175"/>
                  </a:lnTo>
                  <a:lnTo>
                    <a:pt x="803293" y="4619"/>
                  </a:lnTo>
                  <a:lnTo>
                    <a:pt x="870460" y="10210"/>
                  </a:lnTo>
                  <a:lnTo>
                    <a:pt x="934572" y="17827"/>
                  </a:lnTo>
                  <a:lnTo>
                    <a:pt x="995228" y="27347"/>
                  </a:lnTo>
                  <a:lnTo>
                    <a:pt x="1052023" y="38648"/>
                  </a:lnTo>
                  <a:lnTo>
                    <a:pt x="1104553" y="51609"/>
                  </a:lnTo>
                  <a:lnTo>
                    <a:pt x="1152415" y="66107"/>
                  </a:lnTo>
                  <a:lnTo>
                    <a:pt x="1195206" y="82021"/>
                  </a:lnTo>
                  <a:lnTo>
                    <a:pt x="1232520" y="99229"/>
                  </a:lnTo>
                  <a:lnTo>
                    <a:pt x="1289108" y="137038"/>
                  </a:lnTo>
                  <a:lnTo>
                    <a:pt x="1318950" y="178558"/>
                  </a:lnTo>
                  <a:lnTo>
                    <a:pt x="1322831" y="200405"/>
                  </a:lnTo>
                  <a:lnTo>
                    <a:pt x="1318950" y="222253"/>
                  </a:lnTo>
                  <a:lnTo>
                    <a:pt x="1289108" y="263773"/>
                  </a:lnTo>
                  <a:lnTo>
                    <a:pt x="1232520" y="301582"/>
                  </a:lnTo>
                  <a:lnTo>
                    <a:pt x="1195206" y="318790"/>
                  </a:lnTo>
                  <a:lnTo>
                    <a:pt x="1152415" y="334704"/>
                  </a:lnTo>
                  <a:lnTo>
                    <a:pt x="1104553" y="349202"/>
                  </a:lnTo>
                  <a:lnTo>
                    <a:pt x="1052023" y="362163"/>
                  </a:lnTo>
                  <a:lnTo>
                    <a:pt x="995228" y="373464"/>
                  </a:lnTo>
                  <a:lnTo>
                    <a:pt x="934572" y="382984"/>
                  </a:lnTo>
                  <a:lnTo>
                    <a:pt x="870460" y="390601"/>
                  </a:lnTo>
                  <a:lnTo>
                    <a:pt x="803293" y="396192"/>
                  </a:lnTo>
                  <a:lnTo>
                    <a:pt x="733477" y="399636"/>
                  </a:lnTo>
                  <a:lnTo>
                    <a:pt x="661416" y="400811"/>
                  </a:lnTo>
                  <a:lnTo>
                    <a:pt x="589354" y="399636"/>
                  </a:lnTo>
                  <a:lnTo>
                    <a:pt x="519538" y="396192"/>
                  </a:lnTo>
                  <a:lnTo>
                    <a:pt x="452371" y="390601"/>
                  </a:lnTo>
                  <a:lnTo>
                    <a:pt x="388259" y="382984"/>
                  </a:lnTo>
                  <a:lnTo>
                    <a:pt x="327603" y="373464"/>
                  </a:lnTo>
                  <a:lnTo>
                    <a:pt x="270808" y="362163"/>
                  </a:lnTo>
                  <a:lnTo>
                    <a:pt x="218278" y="349202"/>
                  </a:lnTo>
                  <a:lnTo>
                    <a:pt x="170416" y="334704"/>
                  </a:lnTo>
                  <a:lnTo>
                    <a:pt x="127625" y="318790"/>
                  </a:lnTo>
                  <a:lnTo>
                    <a:pt x="90311" y="301582"/>
                  </a:lnTo>
                  <a:lnTo>
                    <a:pt x="33723" y="263773"/>
                  </a:lnTo>
                  <a:lnTo>
                    <a:pt x="3881" y="222253"/>
                  </a:lnTo>
                  <a:lnTo>
                    <a:pt x="0" y="200405"/>
                  </a:lnTo>
                  <a:close/>
                </a:path>
              </a:pathLst>
            </a:custGeom>
            <a:ln w="38100">
              <a:solidFill>
                <a:srgbClr val="FF0000"/>
              </a:solidFill>
            </a:ln>
          </p:spPr>
          <p:txBody>
            <a:bodyPr wrap="square" lIns="0" tIns="0" rIns="0" bIns="0" rtlCol="0"/>
            <a:lstStyle/>
            <a:p>
              <a:endParaRPr sz="1579"/>
            </a:p>
          </p:txBody>
        </p:sp>
      </p:grpSp>
      <p:sp>
        <p:nvSpPr>
          <p:cNvPr id="14" name="object 14"/>
          <p:cNvSpPr txBox="1"/>
          <p:nvPr/>
        </p:nvSpPr>
        <p:spPr>
          <a:xfrm>
            <a:off x="9895628" y="6427693"/>
            <a:ext cx="216653" cy="166712"/>
          </a:xfrm>
          <a:prstGeom prst="rect">
            <a:avLst/>
          </a:prstGeom>
        </p:spPr>
        <p:txBody>
          <a:bodyPr vert="horz" wrap="square" lIns="0" tIns="0" rIns="0" bIns="0" rtlCol="0">
            <a:spAutoFit/>
          </a:bodyPr>
          <a:lstStyle/>
          <a:p>
            <a:pPr marL="33418">
              <a:lnSpc>
                <a:spcPts val="1250"/>
              </a:lnSpc>
            </a:pPr>
            <a:fld id="{81D60167-4931-47E6-BA6A-407CBD079E47}" type="slidenum">
              <a:rPr sz="1053" spc="-4" dirty="0">
                <a:latin typeface="Microsoft Sans Serif"/>
                <a:cs typeface="Microsoft Sans Serif"/>
              </a:rPr>
              <a:pPr marL="33418">
                <a:lnSpc>
                  <a:spcPts val="1250"/>
                </a:lnSpc>
              </a:pPr>
              <a:t>9</a:t>
            </a:fld>
            <a:endParaRPr sz="1053">
              <a:latin typeface="Microsoft Sans Serif"/>
              <a:cs typeface="Microsoft Sans Serif"/>
            </a:endParaRPr>
          </a:p>
        </p:txBody>
      </p:sp>
    </p:spTree>
    <p:extLst>
      <p:ext uri="{BB962C8B-B14F-4D97-AF65-F5344CB8AC3E}">
        <p14:creationId xmlns:p14="http://schemas.microsoft.com/office/powerpoint/2010/main" val="1323215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666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TotalTime>
  <Words>2277</Words>
  <Application>Microsoft Office PowerPoint</Application>
  <PresentationFormat>自訂</PresentationFormat>
  <Paragraphs>493</Paragraphs>
  <Slides>77</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77</vt:i4>
      </vt:variant>
    </vt:vector>
  </HeadingPairs>
  <TitlesOfParts>
    <vt:vector size="89" baseType="lpstr">
      <vt:lpstr>Arial MT</vt:lpstr>
      <vt:lpstr>SimSun</vt:lpstr>
      <vt:lpstr>Microsoft JhengHei</vt:lpstr>
      <vt:lpstr>新細明體</vt:lpstr>
      <vt:lpstr>PMingLiU-ExtB</vt:lpstr>
      <vt:lpstr>Arial</vt:lpstr>
      <vt:lpstr>Calibri</vt:lpstr>
      <vt:lpstr>Consolas</vt:lpstr>
      <vt:lpstr>Courier New</vt:lpstr>
      <vt:lpstr>Microsoft Sans Serif</vt:lpstr>
      <vt:lpstr>Times New Roman</vt:lpstr>
      <vt:lpstr>Office Theme</vt:lpstr>
      <vt:lpstr>機器學習期中報告</vt:lpstr>
      <vt:lpstr>Python開發環境安裝、設定與操作</vt:lpstr>
      <vt:lpstr>檢視電腦OS版本-以Win10為例</vt:lpstr>
      <vt:lpstr>檢視電腦OS版本-以Win10為例</vt:lpstr>
      <vt:lpstr>Python 開發環境安裝</vt:lpstr>
      <vt:lpstr>PowerPoint 簡報</vt:lpstr>
      <vt:lpstr>PowerPoint 簡報</vt:lpstr>
      <vt:lpstr>PowerPoint 簡報</vt:lpstr>
      <vt:lpstr>PowerPoint 簡報</vt:lpstr>
      <vt:lpstr>啟動Python IDLE</vt:lpstr>
      <vt:lpstr>Python IDLE基本操作</vt:lpstr>
      <vt:lpstr>Python Shell指令互動環境</vt:lpstr>
      <vt:lpstr>Python IDLE 基本操作練習</vt:lpstr>
      <vt:lpstr>help()取得協助訊息</vt:lpstr>
      <vt:lpstr>Anaconda 整合安裝套件簡介</vt:lpstr>
      <vt:lpstr>PowerPoint 簡報</vt:lpstr>
      <vt:lpstr>Anaconda 安裝建議</vt:lpstr>
      <vt:lpstr>PowerPoint 簡報</vt:lpstr>
      <vt:lpstr>Windows 環境下Anaconda安裝流程</vt:lpstr>
      <vt:lpstr>PowerPoint 簡報</vt:lpstr>
      <vt:lpstr>PowerPoint 簡報</vt:lpstr>
      <vt:lpstr>Anaconda Navigator</vt:lpstr>
      <vt:lpstr>Anaconda Navigator GUI</vt:lpstr>
      <vt:lpstr>啟動 Spyder IDE</vt:lpstr>
      <vt:lpstr>在「Spyder」下執行Python程式</vt:lpstr>
      <vt:lpstr>在Spyder介面下繪圖</vt:lpstr>
      <vt:lpstr>Jupyter Notebook使用介面</vt:lpstr>
      <vt:lpstr>建立一個Notebook(.ipynb檔)</vt:lpstr>
      <vt:lpstr>將.ipynb 檔輸出成.py 檔或 .html 檔</vt:lpstr>
      <vt:lpstr>Jupyter Notebook主選單-Insert</vt:lpstr>
      <vt:lpstr>Python在夯什麼</vt:lpstr>
      <vt:lpstr>Python程式語言小檔案</vt:lpstr>
      <vt:lpstr>Python模組的存放位置</vt:lpstr>
      <vt:lpstr>Python程式設計基本概念</vt:lpstr>
      <vt:lpstr>Python程式語言基本語法</vt:lpstr>
      <vt:lpstr>Python物件</vt:lpstr>
      <vt:lpstr>Python對大整數的支援</vt:lpstr>
      <vt:lpstr>print() 函數</vt:lpstr>
      <vt:lpstr>決策指令</vt:lpstr>
      <vt:lpstr>Python程式區塊</vt:lpstr>
      <vt:lpstr>判斷閏年</vt:lpstr>
      <vt:lpstr>1+2+…+N練習</vt:lpstr>
      <vt:lpstr>1╳2 ╳…╳N練習</vt:lpstr>
      <vt:lpstr>質數判斷</vt:lpstr>
      <vt:lpstr>多維串列</vt:lpstr>
      <vt:lpstr>多維Tuple</vt:lpstr>
      <vt:lpstr>多維串列練習</vt:lpstr>
      <vt:lpstr>溫度換算練習</vt:lpstr>
      <vt:lpstr>Towers of Hanoi</vt:lpstr>
      <vt:lpstr>河內塔演算法</vt:lpstr>
      <vt:lpstr>河內塔範例</vt:lpstr>
      <vt:lpstr>模組</vt:lpstr>
      <vt:lpstr>模組類型</vt:lpstr>
      <vt:lpstr>匯入模組</vt:lpstr>
      <vt:lpstr>sys.path</vt:lpstr>
      <vt:lpstr>Python 自訂類別</vt:lpstr>
      <vt:lpstr>Python 產生物件實例</vt:lpstr>
      <vt:lpstr>什麼是NumPy?</vt:lpstr>
      <vt:lpstr>N-dimensional陣列</vt:lpstr>
      <vt:lpstr>什麼是Tensor?</vt:lpstr>
      <vt:lpstr>什麼是Tensor?</vt:lpstr>
      <vt:lpstr>3D Tensor 範例</vt:lpstr>
      <vt:lpstr>3D Tensor 範例</vt:lpstr>
      <vt:lpstr>3D Tensor 範例</vt:lpstr>
      <vt:lpstr>3D Tensor 範例</vt:lpstr>
      <vt:lpstr>3D Tensor 範例</vt:lpstr>
      <vt:lpstr>高效能的NumPy運算</vt:lpstr>
      <vt:lpstr>PowerPoint 簡報</vt:lpstr>
      <vt:lpstr>Pandas熱門程度</vt:lpstr>
      <vt:lpstr>Pandas熱門程度</vt:lpstr>
      <vt:lpstr>Pandas資料結構</vt:lpstr>
      <vt:lpstr>Series</vt:lpstr>
      <vt:lpstr>Dataframe</vt:lpstr>
      <vt:lpstr>Panel</vt:lpstr>
      <vt:lpstr>Panel</vt:lpstr>
      <vt:lpstr>創建dataframe</vt:lpstr>
      <vt:lpstr>DataFrame 基礎函數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æ©ﾟåŽ¨åﾭ¸æœﾟæœﾟä¸ﾭè‹⁄æœﾟæœ«å€±å‚−ç¯—ä¾‰.pptx</dc:title>
  <dc:creator>CCIT218</dc:creator>
  <cp:lastModifiedBy>jamesbond</cp:lastModifiedBy>
  <cp:revision>7</cp:revision>
  <dcterms:created xsi:type="dcterms:W3CDTF">2021-10-25T06:23:09Z</dcterms:created>
  <dcterms:modified xsi:type="dcterms:W3CDTF">2021-11-03T03:39:30Z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2021-10-06T00:00:00Z</vt:filetime>
  </property>
  <property fmtid="{D5CDD505-2E9C-101B-9397-08002B2CF9AE}" pid="3" name="LastSaved">
    <vt:filetime>2021-10-25T00:00:00Z</vt:filetime>
  </property>
</Properties>
</file>